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22"/>
  </p:notesMasterIdLst>
  <p:sldIdLst>
    <p:sldId id="257" r:id="rId3"/>
    <p:sldId id="256" r:id="rId4"/>
    <p:sldId id="1426" r:id="rId5"/>
    <p:sldId id="258" r:id="rId6"/>
    <p:sldId id="1433" r:id="rId7"/>
    <p:sldId id="1434" r:id="rId8"/>
    <p:sldId id="1430" r:id="rId9"/>
    <p:sldId id="1431" r:id="rId10"/>
    <p:sldId id="1432" r:id="rId11"/>
    <p:sldId id="1428" r:id="rId12"/>
    <p:sldId id="1415" r:id="rId13"/>
    <p:sldId id="1405" r:id="rId14"/>
    <p:sldId id="1406" r:id="rId15"/>
    <p:sldId id="1416" r:id="rId16"/>
    <p:sldId id="1417" r:id="rId17"/>
    <p:sldId id="1418" r:id="rId18"/>
    <p:sldId id="1380" r:id="rId19"/>
    <p:sldId id="1423" r:id="rId20"/>
    <p:sldId id="142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08E5F1-BBDA-481B-9DA6-8C57EF0290EE}">
          <p14:sldIdLst>
            <p14:sldId id="257"/>
            <p14:sldId id="256"/>
            <p14:sldId id="1426"/>
            <p14:sldId id="258"/>
            <p14:sldId id="1433"/>
            <p14:sldId id="1434"/>
            <p14:sldId id="1430"/>
            <p14:sldId id="1431"/>
            <p14:sldId id="1432"/>
            <p14:sldId id="1428"/>
            <p14:sldId id="1415"/>
            <p14:sldId id="1405"/>
            <p14:sldId id="1406"/>
            <p14:sldId id="1416"/>
            <p14:sldId id="1417"/>
            <p14:sldId id="1418"/>
            <p14:sldId id="1380"/>
            <p14:sldId id="1423"/>
            <p14:sldId id="1424"/>
          </p14:sldIdLst>
        </p14:section>
        <p14:section name="Untitled Section" id="{30C77C2F-E977-4CFF-A748-916F08DD58C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6115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96D9E-FA44-F74F-82D5-AD361895464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1BC66-572C-2545-A5C7-BA1251C8D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4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22917cb1f8_2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222917cb1f8_2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https://ourworldindata.org/burden-of-disease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22917cb1f8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22917cb1f8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D2B1F-02F7-A294-EE09-70653B3964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0D6FE-FAA9-44E3-B200-AB8F4FD1857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D2622-3E0C-8596-F132-F21A7259E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30D8A-ABBB-B103-7638-50620F7A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7B2F2-419C-4D95-BA5E-28479ED0651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31132-AE11-F93A-7DA3-DE73E87B16A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24000" y="3887641"/>
            <a:ext cx="9144000" cy="115685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944" tIns="60472" rIns="120944" bIns="60472" rtlCol="0" anchor="ctr"/>
          <a:lstStyle>
            <a:lvl1pPr marL="0" indent="0">
              <a:buNone/>
              <a:defRPr/>
            </a:lvl1pPr>
          </a:lstStyle>
          <a:p>
            <a:pPr algn="ctr"/>
            <a:r>
              <a:rPr lang="en-US" sz="2400" b="1" dirty="0">
                <a:solidFill>
                  <a:srgbClr val="FFFF00"/>
                </a:solidFill>
              </a:rPr>
              <a:t>&lt;SLIDE TITLE&gt;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904669-9652-A15F-9D5C-C52EF335C109}"/>
              </a:ext>
            </a:extLst>
          </p:cNvPr>
          <p:cNvSpPr txBox="1">
            <a:spLocks/>
          </p:cNvSpPr>
          <p:nvPr userDrawn="1"/>
        </p:nvSpPr>
        <p:spPr>
          <a:xfrm>
            <a:off x="3196310" y="1894073"/>
            <a:ext cx="7471690" cy="1534927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Perpetua Titling MT" panose="02020502060505020804" pitchFamily="18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masis MT Pro Light" panose="020B0604020202020204" pitchFamily="18" charset="0"/>
                <a:cs typeface="Aldhabi" panose="020B0604020202020204" pitchFamily="2" charset="-78"/>
              </a:rPr>
              <a:t>Aayam Therapeutics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8D2919-CB81-1DD2-6346-949EE8E6F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67543" y="1911728"/>
            <a:ext cx="1464331" cy="149961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3784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7"/>
          <p:cNvSpPr/>
          <p:nvPr/>
        </p:nvSpPr>
        <p:spPr>
          <a:xfrm flipH="1">
            <a:off x="11582400" y="6233133"/>
            <a:ext cx="624800" cy="6248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7"/>
          <p:cNvSpPr/>
          <p:nvPr/>
        </p:nvSpPr>
        <p:spPr>
          <a:xfrm rot="5400000">
            <a:off x="-404500" y="1236540"/>
            <a:ext cx="1888400" cy="10796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7"/>
          <p:cNvSpPr txBox="1">
            <a:spLocks noGrp="1"/>
          </p:cNvSpPr>
          <p:nvPr>
            <p:ph type="body" idx="1"/>
          </p:nvPr>
        </p:nvSpPr>
        <p:spPr>
          <a:xfrm>
            <a:off x="1385400" y="1371100"/>
            <a:ext cx="6323600" cy="47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7571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4267">
                <a:solidFill>
                  <a:schemeClr val="lt1"/>
                </a:solidFill>
              </a:defRPr>
            </a:lvl1pPr>
            <a:lvl2pPr marL="1219170" lvl="1" indent="-57571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2pPr>
            <a:lvl3pPr marL="1828754" lvl="2" indent="-57571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3pPr>
            <a:lvl4pPr marL="2438339" lvl="3" indent="-57571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4pPr>
            <a:lvl5pPr marL="3047924" lvl="4" indent="-57571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5pPr>
            <a:lvl6pPr marL="3657509" lvl="5" indent="-57571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6pPr>
            <a:lvl7pPr marL="4267093" lvl="6" indent="-57571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7pPr>
            <a:lvl8pPr marL="4876678" lvl="7" indent="-57571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8pPr>
            <a:lvl9pPr marL="5486263" lvl="8" indent="-57571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37"/>
          <p:cNvSpPr txBox="1"/>
          <p:nvPr/>
        </p:nvSpPr>
        <p:spPr>
          <a:xfrm>
            <a:off x="25400" y="1245033"/>
            <a:ext cx="7080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lang="en" sz="11466" b="1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11466" b="1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" name="Google Shape;44;p37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275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4">
  <p:cSld name="Quote 4">
    <p:bg>
      <p:bgPr>
        <a:gradFill>
          <a:gsLst>
            <a:gs pos="0">
              <a:srgbClr val="4573D5"/>
            </a:gs>
            <a:gs pos="100000">
              <a:srgbClr val="223C7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22917cb1f8_0_46"/>
          <p:cNvSpPr/>
          <p:nvPr/>
        </p:nvSpPr>
        <p:spPr>
          <a:xfrm flipH="1">
            <a:off x="11582400" y="6233133"/>
            <a:ext cx="624800" cy="6248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g222917cb1f8_0_46"/>
          <p:cNvSpPr/>
          <p:nvPr/>
        </p:nvSpPr>
        <p:spPr>
          <a:xfrm rot="5400000">
            <a:off x="-404500" y="1236540"/>
            <a:ext cx="1888400" cy="10796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g222917cb1f8_0_46"/>
          <p:cNvSpPr txBox="1">
            <a:spLocks noGrp="1"/>
          </p:cNvSpPr>
          <p:nvPr>
            <p:ph type="body" idx="1"/>
          </p:nvPr>
        </p:nvSpPr>
        <p:spPr>
          <a:xfrm>
            <a:off x="1385400" y="1371100"/>
            <a:ext cx="6323600" cy="47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75719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4267">
                <a:solidFill>
                  <a:schemeClr val="lt1"/>
                </a:solidFill>
              </a:defRPr>
            </a:lvl1pPr>
            <a:lvl2pPr marL="1219170" lvl="1" indent="-575719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2pPr>
            <a:lvl3pPr marL="1828754" lvl="2" indent="-575719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3pPr>
            <a:lvl4pPr marL="2438339" lvl="3" indent="-575719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4pPr>
            <a:lvl5pPr marL="3047924" lvl="4" indent="-575719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5pPr>
            <a:lvl6pPr marL="3657509" lvl="5" indent="-575719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6pPr>
            <a:lvl7pPr marL="4267093" lvl="6" indent="-575719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7pPr>
            <a:lvl8pPr marL="4876678" lvl="7" indent="-575719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8pPr>
            <a:lvl9pPr marL="5486263" lvl="8" indent="-575719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g222917cb1f8_0_46"/>
          <p:cNvSpPr txBox="1"/>
          <p:nvPr/>
        </p:nvSpPr>
        <p:spPr>
          <a:xfrm>
            <a:off x="25400" y="1245033"/>
            <a:ext cx="7080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lang="en" sz="11466" b="1" i="0" u="none" strike="noStrike" cap="none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11466" b="1" i="0" u="none" strike="noStrike" cap="none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" name="Google Shape;50;g222917cb1f8_0_46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4791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22917cb1f8_0_6"/>
          <p:cNvSpPr/>
          <p:nvPr/>
        </p:nvSpPr>
        <p:spPr>
          <a:xfrm flipH="1">
            <a:off x="11582400" y="6233133"/>
            <a:ext cx="624800" cy="6248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g222917cb1f8_0_6"/>
          <p:cNvSpPr/>
          <p:nvPr/>
        </p:nvSpPr>
        <p:spPr>
          <a:xfrm rot="5400000">
            <a:off x="-404500" y="1236540"/>
            <a:ext cx="1888400" cy="10796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g222917cb1f8_0_6"/>
          <p:cNvSpPr txBox="1">
            <a:spLocks noGrp="1"/>
          </p:cNvSpPr>
          <p:nvPr>
            <p:ph type="body" idx="1"/>
          </p:nvPr>
        </p:nvSpPr>
        <p:spPr>
          <a:xfrm>
            <a:off x="1385400" y="1371100"/>
            <a:ext cx="6323600" cy="47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75719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4267">
                <a:solidFill>
                  <a:schemeClr val="lt1"/>
                </a:solidFill>
              </a:defRPr>
            </a:lvl1pPr>
            <a:lvl2pPr marL="1219170" lvl="1" indent="-575719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2pPr>
            <a:lvl3pPr marL="1828754" lvl="2" indent="-575719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3pPr>
            <a:lvl4pPr marL="2438339" lvl="3" indent="-575719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4pPr>
            <a:lvl5pPr marL="3047924" lvl="4" indent="-575719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5pPr>
            <a:lvl6pPr marL="3657509" lvl="5" indent="-575719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6pPr>
            <a:lvl7pPr marL="4267093" lvl="6" indent="-575719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7pPr>
            <a:lvl8pPr marL="4876678" lvl="7" indent="-575719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8pPr>
            <a:lvl9pPr marL="5486263" lvl="8" indent="-575719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g222917cb1f8_0_6"/>
          <p:cNvSpPr txBox="1"/>
          <p:nvPr/>
        </p:nvSpPr>
        <p:spPr>
          <a:xfrm>
            <a:off x="25400" y="1245033"/>
            <a:ext cx="7080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lang="en" sz="11466" b="1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11466" b="1" i="0" u="none" strike="noStrike" cap="none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6" name="Google Shape;56;g222917cb1f8_0_6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86966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3">
  <p:cSld name="Quote 3">
    <p:bg>
      <p:bgPr>
        <a:gradFill>
          <a:gsLst>
            <a:gs pos="0">
              <a:srgbClr val="364F5F"/>
            </a:gs>
            <a:gs pos="100000">
              <a:srgbClr val="080A0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2917cb1f8_0_31"/>
          <p:cNvSpPr/>
          <p:nvPr/>
        </p:nvSpPr>
        <p:spPr>
          <a:xfrm flipH="1">
            <a:off x="11582400" y="6233133"/>
            <a:ext cx="624800" cy="6248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g222917cb1f8_0_31"/>
          <p:cNvSpPr/>
          <p:nvPr/>
        </p:nvSpPr>
        <p:spPr>
          <a:xfrm rot="5400000">
            <a:off x="-404500" y="1236540"/>
            <a:ext cx="1888400" cy="10796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g222917cb1f8_0_31"/>
          <p:cNvSpPr txBox="1">
            <a:spLocks noGrp="1"/>
          </p:cNvSpPr>
          <p:nvPr>
            <p:ph type="body" idx="1"/>
          </p:nvPr>
        </p:nvSpPr>
        <p:spPr>
          <a:xfrm>
            <a:off x="1385400" y="1371100"/>
            <a:ext cx="6323600" cy="47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75719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4267">
                <a:solidFill>
                  <a:schemeClr val="lt1"/>
                </a:solidFill>
              </a:defRPr>
            </a:lvl1pPr>
            <a:lvl2pPr marL="1219170" lvl="1" indent="-575719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2pPr>
            <a:lvl3pPr marL="1828754" lvl="2" indent="-575719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3pPr>
            <a:lvl4pPr marL="2438339" lvl="3" indent="-575719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4pPr>
            <a:lvl5pPr marL="3047924" lvl="4" indent="-575719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5pPr>
            <a:lvl6pPr marL="3657509" lvl="5" indent="-575719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6pPr>
            <a:lvl7pPr marL="4267093" lvl="6" indent="-575719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7pPr>
            <a:lvl8pPr marL="4876678" lvl="7" indent="-575719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8pPr>
            <a:lvl9pPr marL="5486263" lvl="8" indent="-575719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g222917cb1f8_0_31"/>
          <p:cNvSpPr txBox="1"/>
          <p:nvPr/>
        </p:nvSpPr>
        <p:spPr>
          <a:xfrm>
            <a:off x="25400" y="1245033"/>
            <a:ext cx="7080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lang="en" sz="11466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11466" b="1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" name="Google Shape;62;g222917cb1f8_0_31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2950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0"/>
          <p:cNvSpPr/>
          <p:nvPr/>
        </p:nvSpPr>
        <p:spPr>
          <a:xfrm flipH="1">
            <a:off x="11582400" y="6233133"/>
            <a:ext cx="624800" cy="6248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40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24806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1"/>
          <p:cNvSpPr/>
          <p:nvPr/>
        </p:nvSpPr>
        <p:spPr>
          <a:xfrm flipH="1">
            <a:off x="11582400" y="6233133"/>
            <a:ext cx="62480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1"/>
          <p:cNvSpPr/>
          <p:nvPr/>
        </p:nvSpPr>
        <p:spPr>
          <a:xfrm rot="5400000">
            <a:off x="-133800" y="559580"/>
            <a:ext cx="624800" cy="3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41"/>
          <p:cNvSpPr txBox="1">
            <a:spLocks noGrp="1"/>
          </p:cNvSpPr>
          <p:nvPr>
            <p:ph type="title"/>
          </p:nvPr>
        </p:nvSpPr>
        <p:spPr>
          <a:xfrm>
            <a:off x="609600" y="401067"/>
            <a:ext cx="10863600" cy="14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1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29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22917cb1f8_2_198"/>
          <p:cNvSpPr txBox="1">
            <a:spLocks noGrp="1"/>
          </p:cNvSpPr>
          <p:nvPr>
            <p:ph type="subTitle" idx="1"/>
          </p:nvPr>
        </p:nvSpPr>
        <p:spPr>
          <a:xfrm>
            <a:off x="819640" y="2842100"/>
            <a:ext cx="3341200" cy="1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2" name="Google Shape;92;g222917cb1f8_2_198"/>
          <p:cNvSpPr txBox="1">
            <a:spLocks noGrp="1"/>
          </p:cNvSpPr>
          <p:nvPr>
            <p:ph type="title"/>
          </p:nvPr>
        </p:nvSpPr>
        <p:spPr>
          <a:xfrm>
            <a:off x="7227668" y="563732"/>
            <a:ext cx="4130400" cy="124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g222917cb1f8_2_19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22034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22917cb1f8_2_409"/>
          <p:cNvSpPr/>
          <p:nvPr/>
        </p:nvSpPr>
        <p:spPr>
          <a:xfrm>
            <a:off x="-1650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g222917cb1f8_2_409"/>
          <p:cNvSpPr txBox="1">
            <a:spLocks noGrp="1"/>
          </p:cNvSpPr>
          <p:nvPr>
            <p:ph type="subTitle" idx="1"/>
          </p:nvPr>
        </p:nvSpPr>
        <p:spPr>
          <a:xfrm flipH="1">
            <a:off x="833000" y="1762400"/>
            <a:ext cx="10272000" cy="44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867"/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lvl="6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lvl="7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lvl="8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97" name="Google Shape;97;g222917cb1f8_2_409"/>
          <p:cNvSpPr txBox="1">
            <a:spLocks noGrp="1"/>
          </p:cNvSpPr>
          <p:nvPr>
            <p:ph type="title"/>
          </p:nvPr>
        </p:nvSpPr>
        <p:spPr>
          <a:xfrm>
            <a:off x="792867" y="474200"/>
            <a:ext cx="10071600" cy="89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  <p:sp>
        <p:nvSpPr>
          <p:cNvPr id="98" name="Google Shape;98;g222917cb1f8_2_409"/>
          <p:cNvSpPr/>
          <p:nvPr/>
        </p:nvSpPr>
        <p:spPr>
          <a:xfrm rot="5400000">
            <a:off x="8155267" y="4749000"/>
            <a:ext cx="2815200" cy="2603200"/>
          </a:xfrm>
          <a:prstGeom prst="roundRect">
            <a:avLst>
              <a:gd name="adj" fmla="val 16667"/>
            </a:avLst>
          </a:prstGeom>
          <a:solidFill>
            <a:srgbClr val="AED7E8">
              <a:alpha val="528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g222917cb1f8_2_40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08367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obe">
  <p:cSld name="glob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23679c6c68_0_12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  <p:sp>
        <p:nvSpPr>
          <p:cNvPr id="106" name="Google Shape;106;g223679c6c68_0_121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07" name="Google Shape;107;g223679c6c68_0_1210"/>
          <p:cNvGrpSpPr/>
          <p:nvPr/>
        </p:nvGrpSpPr>
        <p:grpSpPr>
          <a:xfrm>
            <a:off x="2291180" y="744583"/>
            <a:ext cx="9373455" cy="5925115"/>
            <a:chOff x="235800" y="830650"/>
            <a:chExt cx="6978450" cy="4588844"/>
          </a:xfrm>
        </p:grpSpPr>
        <p:sp>
          <p:nvSpPr>
            <p:cNvPr id="108" name="Google Shape;108;g223679c6c68_0_1210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g223679c6c68_0_1210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g223679c6c68_0_1210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g223679c6c68_0_1210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g223679c6c68_0_1210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g223679c6c68_0_1210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4094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BA2FA-923D-B298-57F8-384173BEAB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0D6FE-FAA9-44E3-B200-AB8F4FD1857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19B39-BD42-930B-E5B8-A494727B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1877B-3C9D-9D59-5BAC-01E91382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7B2F2-419C-4D95-BA5E-28479ED0651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B1DC514-8A07-3A2C-32CD-5222DEBC4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9715499" cy="651912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95A7E1-1AA2-91F8-E89F-D7493D50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8698"/>
            <a:ext cx="10515600" cy="493599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endParaRPr lang="en-US" sz="2000" u="sng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A4DF0A-9FC3-0C4E-948B-86C792FE3E34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0223" y="386526"/>
            <a:ext cx="651912" cy="612648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0190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26911-9F6A-3BC7-95EA-EB4A4A1AB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solidFill>
                  <a:schemeClr val="accent5">
                    <a:lumMod val="50000"/>
                  </a:schemeClr>
                </a:solidFill>
                <a:latin typeface="Amasis MT Pro Light" panose="020B0604020202020204" pitchFamily="18" charset="0"/>
                <a:ea typeface="+mj-ea"/>
                <a:cs typeface="Aldhabi" panose="020B0604020202020204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11008-C5B9-9D61-F0D4-8F362E2E6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BE977-37B6-277C-3510-BBDBA96FE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0D6FE-FAA9-44E3-B200-AB8F4FD1857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25330-E21E-ECE6-F63F-635FFF758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37132-DE57-3B53-3892-8474EFCA7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7B2F2-419C-4D95-BA5E-28479ED06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7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10A0D-D406-15CE-2D58-B9D61AADC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23686"/>
            <a:ext cx="5181600" cy="47532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96A2F-39E6-3D6C-F66F-20387C82C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23686"/>
            <a:ext cx="5181600" cy="47532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8DBA1-2BDC-4E8A-2B0E-153AA9036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0D6FE-FAA9-44E3-B200-AB8F4FD1857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1736B-4113-350C-1683-3653933CE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19E46-63DF-BA4A-A6C1-1C70BA4A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7B2F2-419C-4D95-BA5E-28479ED065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69F705D-DF71-6F1E-56E1-03A3D039D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9715499" cy="651912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92D02C-7E15-6B50-C778-61D43B41595C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0223" y="386526"/>
            <a:ext cx="651912" cy="612648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8582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Kids" type="title">
  <p:cSld name="TitleKid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ctrTitle"/>
          </p:nvPr>
        </p:nvSpPr>
        <p:spPr>
          <a:xfrm>
            <a:off x="755233" y="4720000"/>
            <a:ext cx="10818400" cy="8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 b="1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arvel"/>
              <a:buNone/>
              <a:defRPr>
                <a:latin typeface="Marvel"/>
                <a:ea typeface="Marvel"/>
                <a:cs typeface="Marvel"/>
                <a:sym typeface="Marvel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arvel"/>
              <a:buNone/>
              <a:defRPr>
                <a:latin typeface="Marvel"/>
                <a:ea typeface="Marvel"/>
                <a:cs typeface="Marvel"/>
                <a:sym typeface="Marvel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arvel"/>
              <a:buNone/>
              <a:defRPr>
                <a:latin typeface="Marvel"/>
                <a:ea typeface="Marvel"/>
                <a:cs typeface="Marvel"/>
                <a:sym typeface="Marvel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arvel"/>
              <a:buNone/>
              <a:defRPr>
                <a:latin typeface="Marvel"/>
                <a:ea typeface="Marvel"/>
                <a:cs typeface="Marvel"/>
                <a:sym typeface="Marvel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arvel"/>
              <a:buNone/>
              <a:defRPr>
                <a:latin typeface="Marvel"/>
                <a:ea typeface="Marvel"/>
                <a:cs typeface="Marvel"/>
                <a:sym typeface="Marvel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arvel"/>
              <a:buNone/>
              <a:defRPr>
                <a:latin typeface="Marvel"/>
                <a:ea typeface="Marvel"/>
                <a:cs typeface="Marvel"/>
                <a:sym typeface="Marvel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arvel"/>
              <a:buNone/>
              <a:defRPr>
                <a:latin typeface="Marvel"/>
                <a:ea typeface="Marvel"/>
                <a:cs typeface="Marvel"/>
                <a:sym typeface="Marvel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arvel"/>
              <a:buNone/>
              <a:defRPr>
                <a:latin typeface="Marvel"/>
                <a:ea typeface="Marvel"/>
                <a:cs typeface="Marvel"/>
                <a:sym typeface="Marvel"/>
              </a:defRPr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ctrTitle" idx="2"/>
          </p:nvPr>
        </p:nvSpPr>
        <p:spPr>
          <a:xfrm>
            <a:off x="755233" y="5475700"/>
            <a:ext cx="10818400" cy="9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ssistant Medium"/>
              <a:buNone/>
              <a:defRPr sz="3200">
                <a:solidFill>
                  <a:schemeClr val="l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arvel"/>
              <a:buNone/>
              <a:defRPr sz="4267">
                <a:latin typeface="Marvel"/>
                <a:ea typeface="Marvel"/>
                <a:cs typeface="Marvel"/>
                <a:sym typeface="Marvel"/>
              </a:defRPr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arvel"/>
              <a:buNone/>
              <a:defRPr sz="4267">
                <a:latin typeface="Marvel"/>
                <a:ea typeface="Marvel"/>
                <a:cs typeface="Marvel"/>
                <a:sym typeface="Marvel"/>
              </a:defRPr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arvel"/>
              <a:buNone/>
              <a:defRPr sz="4267">
                <a:latin typeface="Marvel"/>
                <a:ea typeface="Marvel"/>
                <a:cs typeface="Marvel"/>
                <a:sym typeface="Marvel"/>
              </a:defRPr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arvel"/>
              <a:buNone/>
              <a:defRPr sz="4267">
                <a:latin typeface="Marvel"/>
                <a:ea typeface="Marvel"/>
                <a:cs typeface="Marvel"/>
                <a:sym typeface="Marvel"/>
              </a:defRPr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arvel"/>
              <a:buNone/>
              <a:defRPr sz="4267">
                <a:latin typeface="Marvel"/>
                <a:ea typeface="Marvel"/>
                <a:cs typeface="Marvel"/>
                <a:sym typeface="Marvel"/>
              </a:defRPr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arvel"/>
              <a:buNone/>
              <a:defRPr sz="4267">
                <a:latin typeface="Marvel"/>
                <a:ea typeface="Marvel"/>
                <a:cs typeface="Marvel"/>
                <a:sym typeface="Marvel"/>
              </a:defRPr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arvel"/>
              <a:buNone/>
              <a:defRPr sz="4267">
                <a:latin typeface="Marvel"/>
                <a:ea typeface="Marvel"/>
                <a:cs typeface="Marvel"/>
                <a:sym typeface="Marvel"/>
              </a:defRPr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arvel"/>
              <a:buNone/>
              <a:defRPr sz="4267">
                <a:latin typeface="Marvel"/>
                <a:ea typeface="Marvel"/>
                <a:cs typeface="Marvel"/>
                <a:sym typeface="Marve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505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Despair">
  <p:cSld name="TitleDespai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22917cb1f8_0_90"/>
          <p:cNvSpPr txBox="1">
            <a:spLocks noGrp="1"/>
          </p:cNvSpPr>
          <p:nvPr>
            <p:ph type="ctrTitle"/>
          </p:nvPr>
        </p:nvSpPr>
        <p:spPr>
          <a:xfrm>
            <a:off x="755233" y="4923200"/>
            <a:ext cx="10818400" cy="8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 b="1">
                <a:solidFill>
                  <a:schemeClr val="lt1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arvel"/>
              <a:buNone/>
              <a:defRPr>
                <a:latin typeface="Marvel"/>
                <a:ea typeface="Marvel"/>
                <a:cs typeface="Marvel"/>
                <a:sym typeface="Marvel"/>
              </a:defRPr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arvel"/>
              <a:buNone/>
              <a:defRPr>
                <a:latin typeface="Marvel"/>
                <a:ea typeface="Marvel"/>
                <a:cs typeface="Marvel"/>
                <a:sym typeface="Marvel"/>
              </a:defRPr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arvel"/>
              <a:buNone/>
              <a:defRPr>
                <a:latin typeface="Marvel"/>
                <a:ea typeface="Marvel"/>
                <a:cs typeface="Marvel"/>
                <a:sym typeface="Marvel"/>
              </a:defRPr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arvel"/>
              <a:buNone/>
              <a:defRPr>
                <a:latin typeface="Marvel"/>
                <a:ea typeface="Marvel"/>
                <a:cs typeface="Marvel"/>
                <a:sym typeface="Marvel"/>
              </a:defRPr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arvel"/>
              <a:buNone/>
              <a:defRPr>
                <a:latin typeface="Marvel"/>
                <a:ea typeface="Marvel"/>
                <a:cs typeface="Marvel"/>
                <a:sym typeface="Marvel"/>
              </a:defRPr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arvel"/>
              <a:buNone/>
              <a:defRPr>
                <a:latin typeface="Marvel"/>
                <a:ea typeface="Marvel"/>
                <a:cs typeface="Marvel"/>
                <a:sym typeface="Marvel"/>
              </a:defRPr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arvel"/>
              <a:buNone/>
              <a:defRPr>
                <a:latin typeface="Marvel"/>
                <a:ea typeface="Marvel"/>
                <a:cs typeface="Marvel"/>
                <a:sym typeface="Marvel"/>
              </a:defRPr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arvel"/>
              <a:buNone/>
              <a:defRPr>
                <a:latin typeface="Marvel"/>
                <a:ea typeface="Marvel"/>
                <a:cs typeface="Marvel"/>
                <a:sym typeface="Marvel"/>
              </a:defRPr>
            </a:lvl9pPr>
          </a:lstStyle>
          <a:p>
            <a:endParaRPr/>
          </a:p>
        </p:txBody>
      </p:sp>
      <p:sp>
        <p:nvSpPr>
          <p:cNvPr id="17" name="Google Shape;17;g222917cb1f8_0_90"/>
          <p:cNvSpPr txBox="1">
            <a:spLocks noGrp="1"/>
          </p:cNvSpPr>
          <p:nvPr>
            <p:ph type="ctrTitle" idx="2"/>
          </p:nvPr>
        </p:nvSpPr>
        <p:spPr>
          <a:xfrm>
            <a:off x="755233" y="5678900"/>
            <a:ext cx="10818400" cy="9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ssistant Medium"/>
              <a:buNone/>
              <a:defRPr sz="3200">
                <a:solidFill>
                  <a:schemeClr val="l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arvel"/>
              <a:buNone/>
              <a:defRPr sz="4267">
                <a:latin typeface="Marvel"/>
                <a:ea typeface="Marvel"/>
                <a:cs typeface="Marvel"/>
                <a:sym typeface="Marvel"/>
              </a:defRPr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arvel"/>
              <a:buNone/>
              <a:defRPr sz="4267">
                <a:latin typeface="Marvel"/>
                <a:ea typeface="Marvel"/>
                <a:cs typeface="Marvel"/>
                <a:sym typeface="Marvel"/>
              </a:defRPr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arvel"/>
              <a:buNone/>
              <a:defRPr sz="4267">
                <a:latin typeface="Marvel"/>
                <a:ea typeface="Marvel"/>
                <a:cs typeface="Marvel"/>
                <a:sym typeface="Marvel"/>
              </a:defRPr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arvel"/>
              <a:buNone/>
              <a:defRPr sz="4267">
                <a:latin typeface="Marvel"/>
                <a:ea typeface="Marvel"/>
                <a:cs typeface="Marvel"/>
                <a:sym typeface="Marvel"/>
              </a:defRPr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arvel"/>
              <a:buNone/>
              <a:defRPr sz="4267">
                <a:latin typeface="Marvel"/>
                <a:ea typeface="Marvel"/>
                <a:cs typeface="Marvel"/>
                <a:sym typeface="Marvel"/>
              </a:defRPr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arvel"/>
              <a:buNone/>
              <a:defRPr sz="4267">
                <a:latin typeface="Marvel"/>
                <a:ea typeface="Marvel"/>
                <a:cs typeface="Marvel"/>
                <a:sym typeface="Marvel"/>
              </a:defRPr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arvel"/>
              <a:buNone/>
              <a:defRPr sz="4267">
                <a:latin typeface="Marvel"/>
                <a:ea typeface="Marvel"/>
                <a:cs typeface="Marvel"/>
                <a:sym typeface="Marvel"/>
              </a:defRPr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arvel"/>
              <a:buNone/>
              <a:defRPr sz="4267">
                <a:latin typeface="Marvel"/>
                <a:ea typeface="Marvel"/>
                <a:cs typeface="Marvel"/>
                <a:sym typeface="Marve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0646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4"/>
          <p:cNvSpPr/>
          <p:nvPr/>
        </p:nvSpPr>
        <p:spPr>
          <a:xfrm flipH="1">
            <a:off x="11582400" y="6233133"/>
            <a:ext cx="62480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4"/>
          <p:cNvSpPr/>
          <p:nvPr/>
        </p:nvSpPr>
        <p:spPr>
          <a:xfrm rot="5400000">
            <a:off x="-133800" y="965980"/>
            <a:ext cx="624800" cy="3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4"/>
          <p:cNvSpPr txBox="1">
            <a:spLocks noGrp="1"/>
          </p:cNvSpPr>
          <p:nvPr>
            <p:ph type="title"/>
          </p:nvPr>
        </p:nvSpPr>
        <p:spPr>
          <a:xfrm>
            <a:off x="609600" y="807467"/>
            <a:ext cx="7521200" cy="14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1"/>
          </p:nvPr>
        </p:nvSpPr>
        <p:spPr>
          <a:xfrm>
            <a:off x="609600" y="2661000"/>
            <a:ext cx="3576800" cy="3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3pPr>
            <a:lvl4pPr marL="2438339" lvl="3" indent="-45718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4pPr>
            <a:lvl5pPr marL="3047924" lvl="4" indent="-45718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5pPr>
            <a:lvl6pPr marL="3657509" lvl="5" indent="-45718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6pPr>
            <a:lvl7pPr marL="4267093" lvl="6" indent="-45718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7pPr>
            <a:lvl8pPr marL="4876678" lvl="7" indent="-45718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8pPr>
            <a:lvl9pPr marL="5486263" lvl="8" indent="-45718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body" idx="2"/>
          </p:nvPr>
        </p:nvSpPr>
        <p:spPr>
          <a:xfrm>
            <a:off x="4554104" y="2661000"/>
            <a:ext cx="3576800" cy="3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3pPr>
            <a:lvl4pPr marL="2438339" lvl="3" indent="-45718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4pPr>
            <a:lvl5pPr marL="3047924" lvl="4" indent="-45718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5pPr>
            <a:lvl6pPr marL="3657509" lvl="5" indent="-45718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6pPr>
            <a:lvl7pPr marL="4267093" lvl="6" indent="-45718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7pPr>
            <a:lvl8pPr marL="4876678" lvl="7" indent="-45718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8pPr>
            <a:lvl9pPr marL="5486263" lvl="8" indent="-45718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" name="Google Shape;28;p34"/>
          <p:cNvSpPr txBox="1"/>
          <p:nvPr/>
        </p:nvSpPr>
        <p:spPr>
          <a:xfrm>
            <a:off x="211767" y="6307767"/>
            <a:ext cx="2042000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33">
                <a:latin typeface="Barlow Light"/>
                <a:ea typeface="Barlow Light"/>
                <a:cs typeface="Barlow Light"/>
                <a:sym typeface="Barlow Light"/>
              </a:rPr>
              <a:t>CONFIDENTIAL</a:t>
            </a:r>
            <a:endParaRPr sz="1333"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  <p:extLst>
      <p:ext uri="{BB962C8B-B14F-4D97-AF65-F5344CB8AC3E}">
        <p14:creationId xmlns:p14="http://schemas.microsoft.com/office/powerpoint/2010/main" val="1712819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5"/>
          <p:cNvSpPr/>
          <p:nvPr/>
        </p:nvSpPr>
        <p:spPr>
          <a:xfrm flipH="1">
            <a:off x="11582400" y="6233133"/>
            <a:ext cx="62480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5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2" name="Google Shape;32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343578"/>
            <a:ext cx="12302368" cy="8201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5836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6"/>
          <p:cNvSpPr txBox="1">
            <a:spLocks noGrp="1"/>
          </p:cNvSpPr>
          <p:nvPr>
            <p:ph type="ctrTitle"/>
          </p:nvPr>
        </p:nvSpPr>
        <p:spPr>
          <a:xfrm>
            <a:off x="1447800" y="2708033"/>
            <a:ext cx="62356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7" name="Google Shape;37;p36"/>
          <p:cNvSpPr txBox="1">
            <a:spLocks noGrp="1"/>
          </p:cNvSpPr>
          <p:nvPr>
            <p:ph type="subTitle" idx="1"/>
          </p:nvPr>
        </p:nvSpPr>
        <p:spPr>
          <a:xfrm>
            <a:off x="1447800" y="4383635"/>
            <a:ext cx="6235600" cy="5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36"/>
          <p:cNvSpPr/>
          <p:nvPr/>
        </p:nvSpPr>
        <p:spPr>
          <a:xfrm rot="5400000">
            <a:off x="-404500" y="2889207"/>
            <a:ext cx="1888400" cy="1079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94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A8A1C4-6CBD-AA87-E4C4-5566D37A0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CA47D-B740-CC5B-21EE-03125B754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04C4C-BB33-0C39-74C7-BAF50EFDD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0D6FE-FAA9-44E3-B200-AB8F4FD1857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AB15A-8EA9-5110-4604-8E4665E58E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D7EC0-419F-29B5-BE72-37DB8D7B13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7B2F2-419C-4D95-BA5E-28479ED06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8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>
            <a:spLocks noGrp="1"/>
          </p:cNvSpPr>
          <p:nvPr>
            <p:ph type="title"/>
          </p:nvPr>
        </p:nvSpPr>
        <p:spPr>
          <a:xfrm>
            <a:off x="609600" y="807467"/>
            <a:ext cx="7521200" cy="14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Marvel"/>
              <a:buNone/>
              <a:defRPr sz="4800" i="0" u="none" strike="noStrike" cap="none">
                <a:solidFill>
                  <a:schemeClr val="accent2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7" name="Google Shape;7;p32"/>
          <p:cNvSpPr txBox="1">
            <a:spLocks noGrp="1"/>
          </p:cNvSpPr>
          <p:nvPr>
            <p:ph type="body" idx="1"/>
          </p:nvPr>
        </p:nvSpPr>
        <p:spPr>
          <a:xfrm>
            <a:off x="609600" y="2661000"/>
            <a:ext cx="7521200" cy="3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ssistant Medium"/>
              <a:buChar char="▸"/>
              <a:defRPr sz="200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32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41708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2903/j.efsa.2017.472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atientsforaffordabledrugs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hyperlink" Target="https://www.kff.org/health-reform/poll-finding/kff-health-tracking-poll-february-2019-prescription-drug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D5B981-A754-92F0-005A-F084C2A53731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ATX-018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TREATMENT </a:t>
            </a:r>
            <a:r>
              <a:rPr lang="en-US">
                <a:solidFill>
                  <a:srgbClr val="FFFF00"/>
                </a:solidFill>
              </a:rPr>
              <a:t>OF NEURODEVELOPMENTAL </a:t>
            </a:r>
            <a:r>
              <a:rPr lang="en-US" dirty="0">
                <a:solidFill>
                  <a:srgbClr val="FFFF00"/>
                </a:solidFill>
              </a:rPr>
              <a:t>DISORDER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83F361-ED4B-1A09-450A-641EA6C8DDEC}"/>
              </a:ext>
            </a:extLst>
          </p:cNvPr>
          <p:cNvSpPr txBox="1"/>
          <p:nvPr/>
        </p:nvSpPr>
        <p:spPr>
          <a:xfrm>
            <a:off x="5045725" y="6400800"/>
            <a:ext cx="1412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160765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0B715-FC4F-BF94-AA43-2D3ECD1C6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800" kern="0" dirty="0">
                <a:solidFill>
                  <a:srgbClr val="2854B0"/>
                </a:solidFill>
                <a:latin typeface="Marvel"/>
                <a:cs typeface="Arial"/>
                <a:sym typeface="Arial"/>
              </a:rPr>
              <a:t>ERYTHRITOL PHENYLBUTYRATE (ATX-018)</a:t>
            </a:r>
            <a:endParaRPr lang="en-US"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D13F4-B74B-556C-5301-C50B1B1A5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4800" dirty="0">
                <a:solidFill>
                  <a:srgbClr val="2854B0"/>
                </a:solidFill>
                <a:latin typeface="Marvel"/>
                <a:ea typeface="+mn-ea"/>
                <a:cs typeface="Arial"/>
              </a:rPr>
              <a:t>ATX-018, an option of improving </a:t>
            </a:r>
            <a:r>
              <a:rPr lang="en-US" sz="4800" dirty="0" err="1">
                <a:solidFill>
                  <a:srgbClr val="2854B0"/>
                </a:solidFill>
                <a:latin typeface="Marvel"/>
                <a:ea typeface="+mn-ea"/>
                <a:cs typeface="Arial"/>
              </a:rPr>
              <a:t>Ravicti’s</a:t>
            </a:r>
            <a:r>
              <a:rPr lang="en-US" sz="4800" dirty="0">
                <a:solidFill>
                  <a:srgbClr val="2854B0"/>
                </a:solidFill>
                <a:latin typeface="Marvel"/>
                <a:ea typeface="+mn-ea"/>
                <a:cs typeface="Arial"/>
              </a:rPr>
              <a:t> safety profile and also be a more cost-effective treatment</a:t>
            </a:r>
          </a:p>
          <a:p>
            <a:pPr>
              <a:lnSpc>
                <a:spcPct val="120000"/>
              </a:lnSpc>
            </a:pPr>
            <a:r>
              <a:rPr lang="en-US" sz="4800" dirty="0">
                <a:solidFill>
                  <a:srgbClr val="2854B0"/>
                </a:solidFill>
                <a:latin typeface="Marvel"/>
                <a:ea typeface="+mn-ea"/>
                <a:cs typeface="Arial"/>
              </a:rPr>
              <a:t>Reduce the dose burden on pediatric patients – it delivers the same level of PBA as Ravicti® at 25% lower dose (based on pre-clinical PK studies)</a:t>
            </a:r>
          </a:p>
          <a:p>
            <a:pPr>
              <a:lnSpc>
                <a:spcPct val="120000"/>
              </a:lnSpc>
            </a:pPr>
            <a:r>
              <a:rPr lang="en-US" sz="4800" dirty="0">
                <a:solidFill>
                  <a:srgbClr val="2854B0"/>
                </a:solidFill>
                <a:latin typeface="Marvel"/>
                <a:ea typeface="+mn-ea"/>
                <a:cs typeface="Arial"/>
              </a:rPr>
              <a:t>Does not release glycerol with potential to an improved tolerability profile in pediatric patients</a:t>
            </a:r>
          </a:p>
          <a:p>
            <a:pPr lvl="1">
              <a:lnSpc>
                <a:spcPct val="120000"/>
              </a:lnSpc>
            </a:pPr>
            <a:r>
              <a:rPr lang="en-US" sz="4800" dirty="0">
                <a:solidFill>
                  <a:srgbClr val="2854B0"/>
                </a:solidFill>
                <a:latin typeface="Marvel"/>
                <a:ea typeface="+mn-ea"/>
                <a:cs typeface="Arial"/>
              </a:rPr>
              <a:t>Eliminate GI adverse effects due to glycerol including headaches, nausea, vomiting, and diarrhea.</a:t>
            </a:r>
          </a:p>
          <a:p>
            <a:pPr lvl="2">
              <a:lnSpc>
                <a:spcPct val="120000"/>
              </a:lnSpc>
            </a:pPr>
            <a:r>
              <a:rPr lang="en-US" sz="4800" dirty="0">
                <a:solidFill>
                  <a:srgbClr val="2854B0"/>
                </a:solidFill>
                <a:latin typeface="Marvel"/>
                <a:ea typeface="+mn-ea"/>
                <a:cs typeface="Arial"/>
              </a:rPr>
              <a:t>Glycerol (4g) at the maximum dose of 19g /day of RAVICTI. </a:t>
            </a:r>
          </a:p>
          <a:p>
            <a:pPr lvl="2">
              <a:lnSpc>
                <a:spcPct val="120000"/>
              </a:lnSpc>
            </a:pPr>
            <a:r>
              <a:rPr lang="en-US" sz="4800" dirty="0">
                <a:solidFill>
                  <a:srgbClr val="2854B0"/>
                </a:solidFill>
                <a:latin typeface="Marvel"/>
                <a:ea typeface="+mn-ea"/>
                <a:cs typeface="Arial"/>
              </a:rPr>
              <a:t>Glycerol dosed at 25 mg/kg </a:t>
            </a:r>
            <a:r>
              <a:rPr lang="en-US" sz="4800" dirty="0" err="1">
                <a:solidFill>
                  <a:srgbClr val="2854B0"/>
                </a:solidFill>
                <a:latin typeface="Marvel"/>
                <a:ea typeface="+mn-ea"/>
                <a:cs typeface="Arial"/>
              </a:rPr>
              <a:t>bw</a:t>
            </a:r>
            <a:r>
              <a:rPr lang="en-US" sz="4800" dirty="0">
                <a:solidFill>
                  <a:srgbClr val="2854B0"/>
                </a:solidFill>
                <a:latin typeface="Marvel"/>
                <a:ea typeface="+mn-ea"/>
                <a:cs typeface="Arial"/>
              </a:rPr>
              <a:t> per hour (1.75 g for 70kg adult) was determined to be responsible for the side effects (nausea, headache and/or vomiting) </a:t>
            </a:r>
            <a:r>
              <a:rPr lang="en-US" sz="4800" dirty="0">
                <a:solidFill>
                  <a:srgbClr val="2854B0"/>
                </a:solidFill>
                <a:latin typeface="Marvel"/>
                <a:ea typeface="+mn-ea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https://doi.org/10.2903/j.efsa.2017.4720</a:t>
            </a:r>
            <a:endParaRPr lang="en-US" sz="4800" dirty="0">
              <a:solidFill>
                <a:srgbClr val="2854B0"/>
              </a:solidFill>
              <a:latin typeface="Marvel"/>
              <a:ea typeface="+mn-ea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4800" dirty="0">
                <a:solidFill>
                  <a:srgbClr val="2854B0"/>
                </a:solidFill>
                <a:latin typeface="Marvel"/>
                <a:ea typeface="+mn-ea"/>
                <a:cs typeface="Arial"/>
              </a:rPr>
              <a:t>ATX-018 breaks down into </a:t>
            </a:r>
            <a:r>
              <a:rPr lang="en-US" sz="4800" dirty="0" err="1">
                <a:solidFill>
                  <a:srgbClr val="2854B0"/>
                </a:solidFill>
                <a:latin typeface="Marvel"/>
                <a:ea typeface="+mn-ea"/>
                <a:cs typeface="Arial"/>
              </a:rPr>
              <a:t>phenylbutyric</a:t>
            </a:r>
            <a:r>
              <a:rPr lang="en-US" sz="4800" dirty="0">
                <a:solidFill>
                  <a:srgbClr val="2854B0"/>
                </a:solidFill>
                <a:latin typeface="Marvel"/>
                <a:ea typeface="+mn-ea"/>
                <a:cs typeface="Arial"/>
              </a:rPr>
              <a:t> acid and erythritol</a:t>
            </a:r>
          </a:p>
          <a:p>
            <a:pPr>
              <a:lnSpc>
                <a:spcPct val="120000"/>
              </a:lnSpc>
            </a:pPr>
            <a:r>
              <a:rPr lang="en-US" sz="4800" dirty="0">
                <a:solidFill>
                  <a:srgbClr val="2854B0"/>
                </a:solidFill>
                <a:latin typeface="Marvel"/>
                <a:ea typeface="+mn-ea"/>
                <a:cs typeface="Arial"/>
              </a:rPr>
              <a:t>ATX-018 can be manufactured cost effectively</a:t>
            </a:r>
          </a:p>
          <a:p>
            <a:pPr>
              <a:lnSpc>
                <a:spcPct val="120000"/>
              </a:lnSpc>
            </a:pPr>
            <a:r>
              <a:rPr lang="en-US" sz="4800" dirty="0">
                <a:solidFill>
                  <a:srgbClr val="2854B0"/>
                </a:solidFill>
                <a:latin typeface="Marvel"/>
                <a:ea typeface="+mn-ea"/>
                <a:cs typeface="Arial"/>
              </a:rPr>
              <a:t>Ravicti® is currently not approved for SLC6A1</a:t>
            </a:r>
          </a:p>
          <a:p>
            <a:pPr>
              <a:lnSpc>
                <a:spcPct val="120000"/>
              </a:lnSpc>
            </a:pPr>
            <a:r>
              <a:rPr lang="en-US" sz="4800" dirty="0">
                <a:solidFill>
                  <a:srgbClr val="2854B0"/>
                </a:solidFill>
                <a:latin typeface="Marvel"/>
                <a:ea typeface="+mn-ea"/>
                <a:cs typeface="Arial"/>
              </a:rPr>
              <a:t>ATX-018 protected by Composition of Matter patent</a:t>
            </a:r>
            <a:endParaRPr lang="en-US" sz="2400" b="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3903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0B715-FC4F-BF94-AA43-2D3ECD1C6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SLC6A1 NEURODEVELOPMENTAL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D13F4-B74B-556C-5301-C50B1B1A5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dirty="0">
                <a:latin typeface="+mj-lt"/>
              </a:rPr>
              <a:t>Nearly all patients have epilepsy (91%; typically generalized)</a:t>
            </a:r>
          </a:p>
          <a:p>
            <a:r>
              <a:rPr lang="en-US" sz="2400" b="0" dirty="0">
                <a:latin typeface="+mj-lt"/>
              </a:rPr>
              <a:t>Most with developmental delay / cognitive impairment (82%)</a:t>
            </a:r>
          </a:p>
          <a:p>
            <a:r>
              <a:rPr lang="en-US" sz="2400" b="0" dirty="0">
                <a:latin typeface="+mj-lt"/>
              </a:rPr>
              <a:t>Hypotonia (79%)</a:t>
            </a:r>
          </a:p>
          <a:p>
            <a:r>
              <a:rPr lang="en-US" sz="2400" dirty="0">
                <a:latin typeface="+mj-lt"/>
              </a:rPr>
              <a:t>A</a:t>
            </a:r>
            <a:r>
              <a:rPr lang="en-US" sz="2400" b="0" dirty="0">
                <a:latin typeface="+mj-lt"/>
              </a:rPr>
              <a:t>utism spectrum disorder, movement disorder, problems with attention or aggression, high pain tolerance, sleep problems</a:t>
            </a:r>
          </a:p>
          <a:p>
            <a:pPr marL="0" indent="0">
              <a:buNone/>
            </a:pPr>
            <a:endParaRPr lang="en-US" sz="2400" b="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40766C-494B-FA90-1CEB-8AAAF22BE4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990"/>
          <a:stretch/>
        </p:blipFill>
        <p:spPr>
          <a:xfrm>
            <a:off x="1441679" y="3529631"/>
            <a:ext cx="8890000" cy="236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6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C2BC6-5C54-FCBF-4F6C-42C2E9CBC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ATX-018 EFFICACY IN </a:t>
            </a:r>
            <a:r>
              <a:rPr lang="en-US" sz="3100" dirty="0">
                <a:effectLst/>
                <a:ea typeface="Calibri" panose="020F0502020204030204" pitchFamily="34" charset="0"/>
              </a:rPr>
              <a:t>SLC6A1</a:t>
            </a:r>
            <a:r>
              <a:rPr lang="en-US" sz="2800" baseline="30000" dirty="0">
                <a:effectLst/>
                <a:ea typeface="Calibri" panose="020F0502020204030204" pitchFamily="34" charset="0"/>
              </a:rPr>
              <a:t>+/S295L</a:t>
            </a:r>
            <a:r>
              <a:rPr lang="en-US" sz="4400" dirty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C8BFF13-996C-FDAE-2AC8-82B5D0F6D6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t="15034" r="3143" b="69668"/>
          <a:stretch/>
        </p:blipFill>
        <p:spPr>
          <a:xfrm>
            <a:off x="1535395" y="1992975"/>
            <a:ext cx="6786561" cy="1000125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8FC0D54D-E8B6-792C-38F7-76E3680343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7" t="16268" r="4453" b="68541"/>
          <a:stretch/>
        </p:blipFill>
        <p:spPr>
          <a:xfrm>
            <a:off x="1497295" y="2993100"/>
            <a:ext cx="6986588" cy="534024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E95EB64-9E65-A79F-2435-E2DC969950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t="15459" r="1055" b="70832"/>
          <a:stretch/>
        </p:blipFill>
        <p:spPr>
          <a:xfrm>
            <a:off x="1459195" y="3561843"/>
            <a:ext cx="7062787" cy="707117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63DC8CE-AD55-779C-5DCD-D6E59B06A6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16020" r="11818" b="68331"/>
          <a:stretch/>
        </p:blipFill>
        <p:spPr>
          <a:xfrm>
            <a:off x="1589906" y="1376869"/>
            <a:ext cx="6732050" cy="7609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372EF6-DEA8-F768-B819-18B7EBA9E99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1" r="16373"/>
          <a:stretch/>
        </p:blipFill>
        <p:spPr>
          <a:xfrm>
            <a:off x="8321956" y="1870708"/>
            <a:ext cx="2441714" cy="27788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05E1AE-5BFF-B005-FA85-68E846E498AB}"/>
              </a:ext>
            </a:extLst>
          </p:cNvPr>
          <p:cNvSpPr txBox="1"/>
          <p:nvPr/>
        </p:nvSpPr>
        <p:spPr>
          <a:xfrm>
            <a:off x="1211267" y="137263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99D13F-EAA4-5E68-CC22-75E986881594}"/>
              </a:ext>
            </a:extLst>
          </p:cNvPr>
          <p:cNvSpPr txBox="1"/>
          <p:nvPr/>
        </p:nvSpPr>
        <p:spPr>
          <a:xfrm>
            <a:off x="8617233" y="138798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4C8F4E-B4B1-E0F3-6827-8E6852ECB3B4}"/>
              </a:ext>
            </a:extLst>
          </p:cNvPr>
          <p:cNvSpPr txBox="1"/>
          <p:nvPr/>
        </p:nvSpPr>
        <p:spPr>
          <a:xfrm>
            <a:off x="9810786" y="2328736"/>
            <a:ext cx="1083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  P=0.044</a:t>
            </a:r>
          </a:p>
          <a:p>
            <a:r>
              <a:rPr lang="en-US" sz="1400" b="1" dirty="0"/>
              <a:t>Paired t test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A2E477-40FF-F555-6BDA-8C0399AB7675}"/>
              </a:ext>
            </a:extLst>
          </p:cNvPr>
          <p:cNvSpPr txBox="1"/>
          <p:nvPr/>
        </p:nvSpPr>
        <p:spPr>
          <a:xfrm>
            <a:off x="10123558" y="28907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9D6454-1611-C309-3ADA-479C33985C38}"/>
              </a:ext>
            </a:extLst>
          </p:cNvPr>
          <p:cNvSpPr txBox="1"/>
          <p:nvPr/>
        </p:nvSpPr>
        <p:spPr>
          <a:xfrm>
            <a:off x="1363667" y="16425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04810F-22DE-660C-9D74-34E6AFED83F2}"/>
              </a:ext>
            </a:extLst>
          </p:cNvPr>
          <p:cNvSpPr txBox="1"/>
          <p:nvPr/>
        </p:nvSpPr>
        <p:spPr>
          <a:xfrm>
            <a:off x="1112316" y="1785800"/>
            <a:ext cx="50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35DAFC-AE00-B839-0AAF-B7D7E2081E27}"/>
              </a:ext>
            </a:extLst>
          </p:cNvPr>
          <p:cNvSpPr txBox="1"/>
          <p:nvPr/>
        </p:nvSpPr>
        <p:spPr>
          <a:xfrm>
            <a:off x="1112316" y="2811955"/>
            <a:ext cx="60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FDE8E0-AE0E-5043-EDD9-4870E2D5CEF5}"/>
              </a:ext>
            </a:extLst>
          </p:cNvPr>
          <p:cNvSpPr txBox="1"/>
          <p:nvPr/>
        </p:nvSpPr>
        <p:spPr>
          <a:xfrm>
            <a:off x="9280199" y="1757320"/>
            <a:ext cx="1603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  Total 5-7 Hz SWDs</a:t>
            </a:r>
          </a:p>
          <a:p>
            <a:r>
              <a:rPr lang="en-US" sz="1400" b="1" dirty="0"/>
              <a:t>      over 48 </a:t>
            </a:r>
            <a:r>
              <a:rPr lang="en-US" sz="1400" b="1" dirty="0" err="1"/>
              <a:t>hrs</a:t>
            </a:r>
            <a:endParaRPr lang="en-US" sz="1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335F44-8B4B-1789-E562-BB535C7384E0}"/>
              </a:ext>
            </a:extLst>
          </p:cNvPr>
          <p:cNvSpPr txBox="1"/>
          <p:nvPr/>
        </p:nvSpPr>
        <p:spPr>
          <a:xfrm>
            <a:off x="880052" y="4429176"/>
            <a:ext cx="10602033" cy="147732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DengXian" panose="02010600030101010101" pitchFamily="2" charset="-122"/>
              </a:rPr>
              <a:t>A.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DengXian" panose="02010600030101010101" pitchFamily="2" charset="-122"/>
              </a:rPr>
              <a:t>Representative EEG recordings show that the heterozygous </a:t>
            </a:r>
            <a:r>
              <a:rPr lang="en-US" sz="1800" i="1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DengXian" panose="02010600030101010101" pitchFamily="2" charset="-122"/>
              </a:rPr>
              <a:t>Slc6a1</a:t>
            </a:r>
            <a:r>
              <a:rPr lang="en-US" sz="1800" i="1" baseline="300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DengXian" panose="02010600030101010101" pitchFamily="2" charset="-122"/>
              </a:rPr>
              <a:t>+/S295L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DengXian" panose="02010600030101010101" pitchFamily="2" charset="-122"/>
              </a:rPr>
              <a:t> (het) KI mice had frequent absence like spike wave discharges (SWDs) during baseline recordings without ATX-108 drug treatment (100mg/kg,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j-lt"/>
                <a:ea typeface="DengXian" panose="02010600030101010101" pitchFamily="2" charset="-122"/>
              </a:rPr>
              <a:t>oral dosing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DengXian" panose="02010600030101010101" pitchFamily="2" charset="-122"/>
              </a:rPr>
              <a:t>, single dose, daily) for 7 days.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DengXian" panose="02010600030101010101" pitchFamily="2" charset="-122"/>
              </a:rPr>
              <a:t>B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DengXian" panose="02010600030101010101" pitchFamily="2" charset="-122"/>
              </a:rPr>
              <a:t>.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DengXian" panose="02010600030101010101" pitchFamily="2" charset="-122"/>
              </a:rPr>
              <a:t> Graph showing the total number of 5-7 Hz SWDs calculated by Seizure Pro during 48 hrs. recordings pre- or after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j-lt"/>
                <a:ea typeface="DengXian" panose="02010600030101010101" pitchFamily="2" charset="-122"/>
              </a:rPr>
              <a:t>drug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DengXian" panose="02010600030101010101" pitchFamily="2" charset="-122"/>
              </a:rPr>
              <a:t> treatment.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j-lt"/>
                <a:ea typeface="DengXian" panose="02010600030101010101" pitchFamily="2" charset="-122"/>
              </a:rPr>
              <a:t>Drug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DengXian" panose="02010600030101010101" pitchFamily="2" charset="-122"/>
              </a:rPr>
              <a:t> treatment reduced seizure activity.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Batang" panose="020B0503020000020004" pitchFamily="18" charset="-127"/>
              </a:rPr>
              <a:t>*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DengXian" panose="02010600030101010101" pitchFamily="2" charset="-122"/>
              </a:rPr>
              <a:t>p &lt; 0.05; vs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DengXian" panose="02010600030101010101" pitchFamily="2" charset="-122"/>
              </a:rPr>
              <a:t>predrug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j-lt"/>
                <a:ea typeface="DengXian" panose="02010600030101010101" pitchFamily="2" charset="-122"/>
              </a:rPr>
              <a:t> treatment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DengXian" panose="02010600030101010101" pitchFamily="2" charset="-122"/>
              </a:rPr>
              <a:t>, paired t test, N=4 mice, Values were expressed as mean ± S.E.M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DengXian" panose="02010600030101010101" pitchFamily="2" charset="-122"/>
              </a:rPr>
              <a:t>).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B44B8D-5DE6-F4D5-812B-5481FAE051D9}"/>
              </a:ext>
            </a:extLst>
          </p:cNvPr>
          <p:cNvSpPr txBox="1"/>
          <p:nvPr/>
        </p:nvSpPr>
        <p:spPr>
          <a:xfrm>
            <a:off x="7853029" y="6066720"/>
            <a:ext cx="3014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Source : Dr. Kang, Vanderbilt University </a:t>
            </a:r>
          </a:p>
        </p:txBody>
      </p:sp>
    </p:spTree>
    <p:extLst>
      <p:ext uri="{BB962C8B-B14F-4D97-AF65-F5344CB8AC3E}">
        <p14:creationId xmlns:p14="http://schemas.microsoft.com/office/powerpoint/2010/main" val="2949864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ACDB6-A3CF-1006-862D-C57C22E1E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effectLst/>
                <a:ea typeface="Calibri" panose="020F0502020204030204" pitchFamily="34" charset="0"/>
              </a:rPr>
              <a:t>PBA EFFECT ON </a:t>
            </a:r>
            <a:r>
              <a:rPr lang="en-US" sz="2800" i="1" dirty="0">
                <a:effectLst/>
                <a:ea typeface="Calibri" panose="020F0502020204030204" pitchFamily="34" charset="0"/>
              </a:rPr>
              <a:t>GABA </a:t>
            </a:r>
            <a:r>
              <a:rPr lang="en-US" sz="2800" dirty="0">
                <a:effectLst/>
                <a:ea typeface="Calibri" panose="020F0502020204030204" pitchFamily="34" charset="0"/>
              </a:rPr>
              <a:t>UPTAKE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95942-B124-7FA8-EFF5-26C29DB0E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4419" y="1126060"/>
            <a:ext cx="4802529" cy="47538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PBA rescued GABA uptake in 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m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ouse cortical astrocytes or neurons cultured from postnatal pups at Days 0–3 for astrocytes and Day 0 for neurons from the SLC6A1+/A288V or SLC6A1+/S295L mouse line.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GRAPH A/B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: Astrocytes show 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reduced GABA uptake activity (0.38+0.021 for 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A288V and 0.60+0.06 for S295L). PBA treatment increased the GABA uptake activity in the astrocytes (1.22+ 0.058 for </a:t>
            </a:r>
            <a:r>
              <a:rPr lang="en-US" sz="1800" dirty="0" err="1">
                <a:effectLst/>
                <a:latin typeface="+mj-lt"/>
                <a:ea typeface="Calibri" panose="020F0502020204030204" pitchFamily="34" charset="0"/>
              </a:rPr>
              <a:t>wt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; 1.26+0.063 for A288V and 1.54+0.13 for S295L)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GRAPH C/D 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: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 A similar pattern of GABA uptake reduction in the mutant mice and the upregulation in PBA-treated cells was observed</a:t>
            </a:r>
            <a:endParaRPr lang="en-US" sz="1800" dirty="0"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FD8F89F9-B973-599C-AC51-85F2818A2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75" y="1126060"/>
            <a:ext cx="5828697" cy="48992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B1E0CE-55DD-77B6-43A5-B3ACF8B9E6B3}"/>
              </a:ext>
            </a:extLst>
          </p:cNvPr>
          <p:cNvSpPr txBox="1"/>
          <p:nvPr/>
        </p:nvSpPr>
        <p:spPr>
          <a:xfrm>
            <a:off x="7853029" y="6066720"/>
            <a:ext cx="3014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Source : Dr. Kang, Vanderbilt University </a:t>
            </a:r>
          </a:p>
        </p:txBody>
      </p:sp>
    </p:spTree>
    <p:extLst>
      <p:ext uri="{BB962C8B-B14F-4D97-AF65-F5344CB8AC3E}">
        <p14:creationId xmlns:p14="http://schemas.microsoft.com/office/powerpoint/2010/main" val="4143845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D679A-2B32-2F15-9215-8A01AEA5B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STXBP1 ENCEPHALOPATHY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E2BAF-9FB1-BE69-84B8-07C256620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dirty="0">
                <a:latin typeface="+mj-lt"/>
              </a:rPr>
              <a:t>Nearly all patients have epilepsy (95%)</a:t>
            </a:r>
          </a:p>
          <a:p>
            <a:r>
              <a:rPr lang="en-US" sz="2400" b="0" dirty="0">
                <a:latin typeface="+mj-lt"/>
              </a:rPr>
              <a:t>Seizure freedom for 1 in 3 patients; 1 in 3 remain therapy resistant. </a:t>
            </a:r>
          </a:p>
          <a:p>
            <a:r>
              <a:rPr lang="en-US" sz="2400" b="0" dirty="0">
                <a:latin typeface="+mj-lt"/>
              </a:rPr>
              <a:t>Intellectual disability in all (88% severe to profound)</a:t>
            </a:r>
          </a:p>
          <a:p>
            <a:r>
              <a:rPr lang="en-US" sz="2400" b="0" dirty="0">
                <a:latin typeface="+mj-lt"/>
              </a:rPr>
              <a:t>20% autism or autistic features</a:t>
            </a:r>
          </a:p>
          <a:p>
            <a:r>
              <a:rPr lang="en-US" sz="2400" b="0" dirty="0">
                <a:latin typeface="+mj-lt"/>
              </a:rPr>
              <a:t>Other features: axial hypotonia, ataxia or ataxic gait, tremor, spasticity and dyskinesia, or dystonia. </a:t>
            </a:r>
          </a:p>
          <a:p>
            <a:r>
              <a:rPr lang="en-US" sz="2400" b="0" dirty="0">
                <a:latin typeface="+mj-lt"/>
              </a:rPr>
              <a:t>MRI Brain normal in half.  Others have cerebral atrophy (33%), thin corpus callosum (16%), hypomyelination (16%).</a:t>
            </a:r>
          </a:p>
          <a:p>
            <a:r>
              <a:rPr lang="en-US" sz="2400" b="0" dirty="0">
                <a:latin typeface="+mj-lt"/>
              </a:rPr>
              <a:t>STXBP1 = Munc18-1; regulates synaptic vesicle tracking &amp; docking</a:t>
            </a:r>
          </a:p>
        </p:txBody>
      </p:sp>
    </p:spTree>
    <p:extLst>
      <p:ext uri="{BB962C8B-B14F-4D97-AF65-F5344CB8AC3E}">
        <p14:creationId xmlns:p14="http://schemas.microsoft.com/office/powerpoint/2010/main" val="593101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C10C5-6C2F-F807-888C-16ED65C32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POC TRIAL IN SLC6A1 and STXBP1 WITH RAVICTI®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3F446-0A9F-471A-862C-DE1F89F70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20 children</a:t>
            </a:r>
          </a:p>
          <a:p>
            <a:pPr lvl="1"/>
            <a:r>
              <a:rPr lang="en-US" sz="1800" dirty="0"/>
              <a:t>10 SLC6A1</a:t>
            </a:r>
          </a:p>
          <a:p>
            <a:pPr lvl="1"/>
            <a:r>
              <a:rPr lang="en-US" sz="1800" dirty="0"/>
              <a:t>10 STXBP1</a:t>
            </a:r>
          </a:p>
          <a:p>
            <a:r>
              <a:rPr lang="en-US" sz="2000" dirty="0"/>
              <a:t>Trial design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77F432-9C1A-D775-6B66-10700AA35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828" y="2613400"/>
            <a:ext cx="7772400" cy="28721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CC5641-0152-A953-A0C7-923655B5CA17}"/>
              </a:ext>
            </a:extLst>
          </p:cNvPr>
          <p:cNvSpPr txBox="1"/>
          <p:nvPr/>
        </p:nvSpPr>
        <p:spPr>
          <a:xfrm>
            <a:off x="8240617" y="6356350"/>
            <a:ext cx="37705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Source : Dr.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Grinspan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, Weill-Cornell</a:t>
            </a:r>
          </a:p>
        </p:txBody>
      </p:sp>
    </p:spTree>
    <p:extLst>
      <p:ext uri="{BB962C8B-B14F-4D97-AF65-F5344CB8AC3E}">
        <p14:creationId xmlns:p14="http://schemas.microsoft.com/office/powerpoint/2010/main" val="3550752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B916-BA0B-CA9E-EDF7-EA65ED1EA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EARLY RESULTS – SEIZURE OUTCOMES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E5C41D-6FFB-7205-F5BA-E93A22BD6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8693" y="1112223"/>
            <a:ext cx="5629178" cy="5104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028079-941D-1EA5-7F1A-0FCC4769A681}"/>
              </a:ext>
            </a:extLst>
          </p:cNvPr>
          <p:cNvSpPr txBox="1"/>
          <p:nvPr/>
        </p:nvSpPr>
        <p:spPr>
          <a:xfrm>
            <a:off x="8240617" y="6356350"/>
            <a:ext cx="37705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Source : Dr.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Grinspan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, Weill-Cornell</a:t>
            </a:r>
          </a:p>
        </p:txBody>
      </p:sp>
    </p:spTree>
    <p:extLst>
      <p:ext uri="{BB962C8B-B14F-4D97-AF65-F5344CB8AC3E}">
        <p14:creationId xmlns:p14="http://schemas.microsoft.com/office/powerpoint/2010/main" val="2906320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0D5210-DF35-CE8B-A9E7-5D6D66116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23687"/>
            <a:ext cx="5181600" cy="4435938"/>
          </a:xfr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Pre-IND Package - FDA Filing 6/9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mos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from project initiation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Clinical Design and Protocols:  Study design with reference to RAVICTI NDA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Safety Plan:  Initial tolerability studies and results. Proposed GLP studies to support clinical development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Pharmacology:  Animal data to support use of ATX-018 in human subjects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Pharmacokinetics:  Data in two preclinical species with mass balance justifying clinical dose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Manufacturing of API and Product:  Routes, analytical methods, specifications and stability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ECAC8-8CE1-EF88-DD4A-7F046DE91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23687"/>
            <a:ext cx="5181600" cy="4435938"/>
          </a:xfr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Anticipated IND submission 12/15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mos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from project initiation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IND Enabling Studies - Initiated per FDA Response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GLP non-clinical safety studies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cGMP manufacturing (API/DP)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Identification of clinical sites with site initiation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Orphan Drug application to treat SLC6A1 and other related disorders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In collaboration with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AF6F32-7C9F-E8AC-4AEA-71387E206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NEXT STEPS ON PATH TO APPROVAL</a:t>
            </a:r>
          </a:p>
        </p:txBody>
      </p:sp>
      <p:pic>
        <p:nvPicPr>
          <p:cNvPr id="5" name="Picture 2" descr="Cornell University - Wikipedia">
            <a:extLst>
              <a:ext uri="{FF2B5EF4-FFF2-40B4-BE49-F238E27FC236}">
                <a16:creationId xmlns:a16="http://schemas.microsoft.com/office/drawing/2014/main" id="{04C12FEA-BE5F-CC5B-00C0-AD4D70E76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895" y="4994224"/>
            <a:ext cx="750348" cy="75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University of Colorado Boulder – CapSource">
            <a:extLst>
              <a:ext uri="{FF2B5EF4-FFF2-40B4-BE49-F238E27FC236}">
                <a16:creationId xmlns:a16="http://schemas.microsoft.com/office/drawing/2014/main" id="{1E3965F0-2354-85FE-E20A-1244F2A5D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01" y="5093508"/>
            <a:ext cx="1077441" cy="55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6F7927-F9E6-35E5-286B-20D45E84A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765" y="5185838"/>
            <a:ext cx="1406063" cy="3671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32EB3A-9551-8556-EFCA-483BCDB88DC5}"/>
              </a:ext>
            </a:extLst>
          </p:cNvPr>
          <p:cNvSpPr txBox="1"/>
          <p:nvPr/>
        </p:nvSpPr>
        <p:spPr>
          <a:xfrm>
            <a:off x="2652548" y="5866164"/>
            <a:ext cx="723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ANTICIPATED APPROVAL 36-48 MONTHS FROM PROJECT INITIATION</a:t>
            </a:r>
          </a:p>
        </p:txBody>
      </p:sp>
    </p:spTree>
    <p:extLst>
      <p:ext uri="{BB962C8B-B14F-4D97-AF65-F5344CB8AC3E}">
        <p14:creationId xmlns:p14="http://schemas.microsoft.com/office/powerpoint/2010/main" val="831621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BA96-A2E0-BFE3-2129-0658AC2CB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D4156-4CF1-0D06-07C9-12AC19E0F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+mj-lt"/>
              </a:rPr>
              <a:t>Dr Kang has shown the effect of PBA on the translocation of GAT-1 and GABA uptake</a:t>
            </a:r>
          </a:p>
          <a:p>
            <a:r>
              <a:rPr lang="en-US" dirty="0">
                <a:latin typeface="+mj-lt"/>
              </a:rPr>
              <a:t>A key component of the MOA is reduction of ER stress.</a:t>
            </a:r>
          </a:p>
          <a:p>
            <a:r>
              <a:rPr lang="en-US" dirty="0">
                <a:latin typeface="+mj-lt"/>
              </a:rPr>
              <a:t>ER and mitochondria have multiple contact sites to form specific domains, termed mitochondria-ER associated membranes (MAMs) hence physiological effect on the ER must also affect the mitochondria and </a:t>
            </a:r>
            <a:r>
              <a:rPr lang="en-US" i="1" dirty="0">
                <a:latin typeface="+mj-lt"/>
              </a:rPr>
              <a:t>vice versa</a:t>
            </a:r>
            <a:r>
              <a:rPr lang="en-US" dirty="0">
                <a:latin typeface="+mj-lt"/>
              </a:rPr>
              <a:t>.</a:t>
            </a:r>
          </a:p>
          <a:p>
            <a:r>
              <a:rPr lang="en-US" dirty="0">
                <a:latin typeface="+mj-lt"/>
              </a:rPr>
              <a:t>What is the function and role of mitochondria?</a:t>
            </a:r>
          </a:p>
          <a:p>
            <a:r>
              <a:rPr lang="en-US" dirty="0">
                <a:latin typeface="+mj-lt"/>
              </a:rPr>
              <a:t>Is PBA is also acting as an </a:t>
            </a:r>
            <a:r>
              <a:rPr lang="en-US" dirty="0" err="1">
                <a:latin typeface="+mj-lt"/>
              </a:rPr>
              <a:t>anaplerotic</a:t>
            </a:r>
            <a:r>
              <a:rPr lang="en-US" dirty="0">
                <a:latin typeface="+mj-lt"/>
              </a:rPr>
              <a:t> agent?</a:t>
            </a:r>
          </a:p>
          <a:p>
            <a:pPr lvl="1"/>
            <a:r>
              <a:rPr lang="en-US" dirty="0">
                <a:latin typeface="+mj-lt"/>
              </a:rPr>
              <a:t>TCA cycle functions so intermediates leave the cycle and must be replaced to permit its continued function. This is </a:t>
            </a:r>
            <a:r>
              <a:rPr lang="en-US" dirty="0" err="1">
                <a:latin typeface="+mj-lt"/>
              </a:rPr>
              <a:t>anaplerosis</a:t>
            </a:r>
            <a:r>
              <a:rPr lang="en-US" dirty="0">
                <a:latin typeface="+mj-lt"/>
              </a:rPr>
              <a:t>.</a:t>
            </a:r>
          </a:p>
          <a:p>
            <a:r>
              <a:rPr lang="en-US" dirty="0">
                <a:latin typeface="+mj-lt"/>
              </a:rPr>
              <a:t>Such an activity will promote bio-energetics and may also contribute to the outcome.</a:t>
            </a:r>
          </a:p>
          <a:p>
            <a:r>
              <a:rPr lang="en-US" dirty="0">
                <a:latin typeface="+mj-lt"/>
              </a:rPr>
              <a:t>Working with Dr. Kang to study new </a:t>
            </a:r>
            <a:r>
              <a:rPr lang="en-US" dirty="0" err="1">
                <a:latin typeface="+mj-lt"/>
              </a:rPr>
              <a:t>anaplerotic</a:t>
            </a:r>
            <a:r>
              <a:rPr lang="en-US" dirty="0">
                <a:latin typeface="+mj-lt"/>
              </a:rPr>
              <a:t> agents and also agents that protect and improve mitochondria function and levels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7881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5D1D2-6A17-081A-CB27-EE35B9904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MITOCHONDRIA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F175F-126E-E392-731F-BEA6A411C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Present in all human cell, except RBCs, mitochondria are vital to our survival</a:t>
            </a:r>
          </a:p>
          <a:p>
            <a:r>
              <a:rPr lang="en-US" dirty="0">
                <a:latin typeface="+mj-lt"/>
              </a:rPr>
              <a:t>They are associated with the genesis of life itself, hence it is not surprising that they are affected by every physiological insult</a:t>
            </a:r>
          </a:p>
          <a:p>
            <a:r>
              <a:rPr lang="en-US" dirty="0">
                <a:latin typeface="+mj-lt"/>
              </a:rPr>
              <a:t>Are causally or consequentially linked to EVERY pathology</a:t>
            </a:r>
          </a:p>
          <a:p>
            <a:r>
              <a:rPr lang="en-US" dirty="0">
                <a:latin typeface="+mj-lt"/>
              </a:rPr>
              <a:t>Most therapeutics treat/address the pathogenesis of a disease, mitochondria based therapeutics can lead to healing!</a:t>
            </a:r>
          </a:p>
        </p:txBody>
      </p:sp>
    </p:spTree>
    <p:extLst>
      <p:ext uri="{BB962C8B-B14F-4D97-AF65-F5344CB8AC3E}">
        <p14:creationId xmlns:p14="http://schemas.microsoft.com/office/powerpoint/2010/main" val="325501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"/>
          <p:cNvSpPr txBox="1">
            <a:spLocks noGrp="1"/>
          </p:cNvSpPr>
          <p:nvPr>
            <p:ph type="ctrTitle"/>
          </p:nvPr>
        </p:nvSpPr>
        <p:spPr>
          <a:xfrm>
            <a:off x="448800" y="3914863"/>
            <a:ext cx="11294400" cy="1689623"/>
          </a:xfrm>
          <a:prstGeom prst="rect">
            <a:avLst/>
          </a:prstGeom>
          <a:solidFill>
            <a:srgbClr val="D6D8E5">
              <a:alpha val="29409"/>
            </a:srgbClr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5467" dirty="0" err="1"/>
              <a:t>Aayam</a:t>
            </a:r>
            <a:r>
              <a:rPr lang="en" sz="5467" dirty="0"/>
              <a:t> Therapeutics</a:t>
            </a:r>
            <a:br>
              <a:rPr lang="en" sz="5467" dirty="0"/>
            </a:br>
            <a:r>
              <a:rPr lang="en" sz="4267" dirty="0"/>
              <a:t>On a Mission to Deliver Drugs : Faster and Cheaper</a:t>
            </a:r>
            <a:br>
              <a:rPr lang="en" sz="3200" dirty="0">
                <a:latin typeface="Assistant"/>
                <a:ea typeface="Assistant"/>
                <a:cs typeface="Assistant"/>
                <a:sym typeface="Assistant"/>
              </a:rPr>
            </a:br>
            <a:r>
              <a:rPr lang="en" sz="3200" dirty="0">
                <a:latin typeface="Assistant"/>
                <a:ea typeface="Assistant"/>
                <a:cs typeface="Assistant"/>
                <a:sym typeface="Assistant"/>
              </a:rPr>
              <a:t>(</a:t>
            </a:r>
            <a:r>
              <a:rPr lang="en" sz="3200" dirty="0" err="1">
                <a:latin typeface="Assistant"/>
                <a:ea typeface="Assistant"/>
                <a:cs typeface="Assistant"/>
                <a:sym typeface="Assistant"/>
              </a:rPr>
              <a:t>www.aayamtx.com</a:t>
            </a:r>
            <a:r>
              <a:rPr lang="en" sz="3200" dirty="0">
                <a:latin typeface="Assistant"/>
                <a:ea typeface="Assistant"/>
                <a:cs typeface="Assistant"/>
                <a:sym typeface="Assistant"/>
              </a:rPr>
              <a:t>)</a:t>
            </a:r>
            <a:endParaRPr sz="546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222917cb1f8_2_4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34" y="1122034"/>
            <a:ext cx="9529135" cy="5205167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222917cb1f8_2_443"/>
          <p:cNvSpPr txBox="1">
            <a:spLocks noGrp="1"/>
          </p:cNvSpPr>
          <p:nvPr>
            <p:ph type="title"/>
          </p:nvPr>
        </p:nvSpPr>
        <p:spPr>
          <a:xfrm>
            <a:off x="609600" y="401067"/>
            <a:ext cx="10863600" cy="9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dirty="0"/>
              <a:t>Millions suffer from thousands of diseases</a:t>
            </a:r>
            <a:endParaRPr dirty="0"/>
          </a:p>
        </p:txBody>
      </p:sp>
      <p:sp>
        <p:nvSpPr>
          <p:cNvPr id="125" name="Google Shape;125;g222917cb1f8_2_443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defTabSz="1219170"/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/>
              <a:t>3</a:t>
            </a:fld>
            <a:endParaRPr kern="0">
              <a:solidFill>
                <a:srgbClr val="FFFFFF"/>
              </a:solidFill>
            </a:endParaRPr>
          </a:p>
        </p:txBody>
      </p:sp>
      <p:sp>
        <p:nvSpPr>
          <p:cNvPr id="126" name="Google Shape;126;g222917cb1f8_2_443"/>
          <p:cNvSpPr/>
          <p:nvPr/>
        </p:nvSpPr>
        <p:spPr>
          <a:xfrm>
            <a:off x="9537561" y="3663900"/>
            <a:ext cx="2181996" cy="1463200"/>
          </a:xfrm>
          <a:prstGeom prst="round2DiagRect">
            <a:avLst>
              <a:gd name="adj1" fmla="val 0"/>
              <a:gd name="adj2" fmla="val 1776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b="1" kern="0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$8 Trillion</a:t>
            </a:r>
          </a:p>
          <a:p>
            <a:pPr algn="ctr" defTabSz="1219170">
              <a:buClr>
                <a:srgbClr val="000000"/>
              </a:buClr>
            </a:pPr>
            <a:r>
              <a:rPr lang="en-US" sz="1867" kern="0" dirty="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Economic Cost of Rare Diseases in US</a:t>
            </a:r>
          </a:p>
        </p:txBody>
      </p:sp>
      <p:sp>
        <p:nvSpPr>
          <p:cNvPr id="128" name="Google Shape;128;g222917cb1f8_2_443"/>
          <p:cNvSpPr/>
          <p:nvPr/>
        </p:nvSpPr>
        <p:spPr>
          <a:xfrm flipH="1">
            <a:off x="7411773" y="3663900"/>
            <a:ext cx="2183803" cy="1463200"/>
          </a:xfrm>
          <a:prstGeom prst="round2DiagRect">
            <a:avLst>
              <a:gd name="adj1" fmla="val 0"/>
              <a:gd name="adj2" fmla="val 1776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b="1" kern="0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90%</a:t>
            </a:r>
            <a:br>
              <a:rPr lang="en-US" sz="1867" kern="0" dirty="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</a:br>
            <a:r>
              <a:rPr lang="en-US" sz="1867" kern="0" dirty="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Diseases have no approved therapies</a:t>
            </a:r>
          </a:p>
        </p:txBody>
      </p:sp>
      <p:sp>
        <p:nvSpPr>
          <p:cNvPr id="130" name="Google Shape;130;g222917cb1f8_2_443"/>
          <p:cNvSpPr/>
          <p:nvPr/>
        </p:nvSpPr>
        <p:spPr>
          <a:xfrm>
            <a:off x="5194298" y="3663900"/>
            <a:ext cx="2210457" cy="1463200"/>
          </a:xfrm>
          <a:prstGeom prst="round2DiagRect">
            <a:avLst>
              <a:gd name="adj1" fmla="val 0"/>
              <a:gd name="adj2" fmla="val 1776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b="1" kern="0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400M+ </a:t>
            </a:r>
            <a:br>
              <a:rPr lang="en-US" sz="1867" kern="0" dirty="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</a:br>
            <a:r>
              <a:rPr lang="en-US" sz="1867" kern="0" dirty="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People with 9,000 Rare Diseases</a:t>
            </a:r>
          </a:p>
        </p:txBody>
      </p:sp>
      <p:grpSp>
        <p:nvGrpSpPr>
          <p:cNvPr id="132" name="Google Shape;132;g222917cb1f8_2_443"/>
          <p:cNvGrpSpPr/>
          <p:nvPr/>
        </p:nvGrpSpPr>
        <p:grpSpPr>
          <a:xfrm>
            <a:off x="9423177" y="3878853"/>
            <a:ext cx="394599" cy="392800"/>
            <a:chOff x="5467182" y="3594940"/>
            <a:chExt cx="295949" cy="294600"/>
          </a:xfrm>
        </p:grpSpPr>
        <p:sp>
          <p:nvSpPr>
            <p:cNvPr id="133" name="Google Shape;133;g222917cb1f8_2_443"/>
            <p:cNvSpPr/>
            <p:nvPr/>
          </p:nvSpPr>
          <p:spPr>
            <a:xfrm>
              <a:off x="5468531" y="3594940"/>
              <a:ext cx="294600" cy="294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g222917cb1f8_2_443"/>
            <p:cNvSpPr/>
            <p:nvPr/>
          </p:nvSpPr>
          <p:spPr>
            <a:xfrm>
              <a:off x="5467182" y="3695900"/>
              <a:ext cx="223654" cy="92605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br>
                <a:rPr lang="en"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135;g222917cb1f8_2_443"/>
          <p:cNvGrpSpPr/>
          <p:nvPr/>
        </p:nvGrpSpPr>
        <p:grpSpPr>
          <a:xfrm>
            <a:off x="7219577" y="3878687"/>
            <a:ext cx="392800" cy="392800"/>
            <a:chOff x="5027391" y="3290015"/>
            <a:chExt cx="294600" cy="294600"/>
          </a:xfrm>
        </p:grpSpPr>
        <p:sp>
          <p:nvSpPr>
            <p:cNvPr id="136" name="Google Shape;136;g222917cb1f8_2_443"/>
            <p:cNvSpPr/>
            <p:nvPr/>
          </p:nvSpPr>
          <p:spPr>
            <a:xfrm>
              <a:off x="5027391" y="3290015"/>
              <a:ext cx="294600" cy="294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g222917cb1f8_2_443"/>
            <p:cNvSpPr/>
            <p:nvPr/>
          </p:nvSpPr>
          <p:spPr>
            <a:xfrm>
              <a:off x="5081221" y="3343846"/>
              <a:ext cx="186951" cy="186951"/>
            </a:xfrm>
            <a:prstGeom prst="mathPlus">
              <a:avLst>
                <a:gd name="adj1" fmla="val 99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BF7208C-6BEB-8932-2C8C-36FD8ADDA403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256444" y="401067"/>
            <a:ext cx="651912" cy="612648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22917cb1f8_0_93"/>
          <p:cNvSpPr txBox="1"/>
          <p:nvPr/>
        </p:nvSpPr>
        <p:spPr>
          <a:xfrm>
            <a:off x="5652567" y="5892800"/>
            <a:ext cx="5352000" cy="6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2133" u="sng" kern="0">
                <a:solidFill>
                  <a:srgbClr val="F2F2F2"/>
                </a:solidFill>
                <a:latin typeface="Barlow"/>
                <a:ea typeface="Barlow"/>
                <a:cs typeface="Barlow"/>
                <a:sym typeface="Barlow"/>
              </a:rPr>
              <a:t>David Mitchell, Cancer Survivor &amp; Founder, </a:t>
            </a:r>
            <a:br>
              <a:rPr lang="en" sz="2133" u="sng" kern="0">
                <a:solidFill>
                  <a:srgbClr val="F2F2F2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en" sz="2133" u="sng" kern="0">
                <a:solidFill>
                  <a:srgbClr val="F2F2F2"/>
                </a:solid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Patients for Affordable Drugs</a:t>
            </a:r>
            <a:endParaRPr sz="2133" u="sng" kern="0">
              <a:solidFill>
                <a:srgbClr val="F2F2F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43" name="Google Shape;143;g222917cb1f8_0_93"/>
          <p:cNvSpPr txBox="1"/>
          <p:nvPr/>
        </p:nvSpPr>
        <p:spPr>
          <a:xfrm>
            <a:off x="713633" y="1928969"/>
            <a:ext cx="108184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4000" b="1" kern="0" dirty="0">
                <a:solidFill>
                  <a:srgbClr val="F2F2F2"/>
                </a:solidFill>
                <a:latin typeface="Marvel"/>
                <a:ea typeface="Marvel"/>
                <a:cs typeface="Marvel"/>
                <a:sym typeface="Marvel"/>
              </a:rPr>
              <a:t>“3 in 10 adults reported not taking their medicines as prescribed because of the cost.”</a:t>
            </a:r>
            <a:endParaRPr sz="4000" b="1" kern="0" dirty="0">
              <a:solidFill>
                <a:srgbClr val="F2F2F2"/>
              </a:solidFill>
              <a:latin typeface="Marvel"/>
              <a:ea typeface="Marvel"/>
              <a:cs typeface="Marvel"/>
              <a:sym typeface="Marvel"/>
            </a:endParaRPr>
          </a:p>
        </p:txBody>
      </p:sp>
      <p:sp>
        <p:nvSpPr>
          <p:cNvPr id="144" name="Google Shape;144;g222917cb1f8_0_93"/>
          <p:cNvSpPr txBox="1"/>
          <p:nvPr/>
        </p:nvSpPr>
        <p:spPr>
          <a:xfrm>
            <a:off x="7138367" y="3091533"/>
            <a:ext cx="3690400" cy="9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2133" u="sng" kern="0">
                <a:solidFill>
                  <a:srgbClr val="F2F2F2"/>
                </a:solid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Kaiser Family Foundation</a:t>
            </a:r>
            <a:endParaRPr sz="2133" kern="0">
              <a:solidFill>
                <a:srgbClr val="F2F2F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45" name="Google Shape;145;g222917cb1f8_0_93"/>
          <p:cNvSpPr txBox="1">
            <a:spLocks noGrp="1"/>
          </p:cNvSpPr>
          <p:nvPr>
            <p:ph type="ctrTitle"/>
          </p:nvPr>
        </p:nvSpPr>
        <p:spPr>
          <a:xfrm>
            <a:off x="737567" y="5024800"/>
            <a:ext cx="10818400" cy="86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4000" dirty="0"/>
              <a:t>“Innovation and new drugs that save people’s lives shouldn’t come at a price that bankrupts people or ruins their lives.”</a:t>
            </a:r>
            <a:endParaRPr sz="1800" b="0" u="sng" dirty="0">
              <a:solidFill>
                <a:srgbClr val="F2F2F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46" name="Google Shape;146;g222917cb1f8_0_93"/>
          <p:cNvSpPr/>
          <p:nvPr/>
        </p:nvSpPr>
        <p:spPr>
          <a:xfrm>
            <a:off x="607100" y="1928968"/>
            <a:ext cx="11048746" cy="4747253"/>
          </a:xfrm>
          <a:prstGeom prst="rect">
            <a:avLst/>
          </a:prstGeom>
          <a:solidFill>
            <a:srgbClr val="D6D8E5">
              <a:alpha val="29409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Google Shape;241;p17">
            <a:extLst>
              <a:ext uri="{FF2B5EF4-FFF2-40B4-BE49-F238E27FC236}">
                <a16:creationId xmlns:a16="http://schemas.microsoft.com/office/drawing/2014/main" id="{C1243392-F4C8-D470-92A0-AFE918013F4F}"/>
              </a:ext>
            </a:extLst>
          </p:cNvPr>
          <p:cNvSpPr txBox="1">
            <a:spLocks/>
          </p:cNvSpPr>
          <p:nvPr/>
        </p:nvSpPr>
        <p:spPr>
          <a:xfrm>
            <a:off x="11532033" y="6182333"/>
            <a:ext cx="609200" cy="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1219170">
              <a:buSzPts val="1200"/>
            </a:pPr>
            <a:fld id="{00000000-1234-1234-1234-123412341234}" type="slidenum">
              <a:rPr lang="en" sz="1867" b="1" kern="0">
                <a:solidFill>
                  <a:srgbClr val="FFFFFF"/>
                </a:solidFill>
              </a:rPr>
              <a:pPr algn="r" defTabSz="1219170">
                <a:buSzPts val="1200"/>
              </a:pPr>
              <a:t>4</a:t>
            </a:fld>
            <a:endParaRPr lang="en" sz="1867" b="1" kern="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A8B3A-B3D5-4180-C7D3-A7A29CB6CFF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700223" y="386526"/>
            <a:ext cx="651912" cy="612648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03CD-DFBC-2677-F73E-225D01B78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COST OF THERAPEUTICS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2E53A-6C55-882A-505C-7945ECF5F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19170" marR="0" lvl="1" indent="-41147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6695D1"/>
              </a:buClr>
              <a:buSzPct val="90000"/>
              <a:buFont typeface="Barlow Light"/>
              <a:buChar char="○"/>
              <a:tabLst/>
              <a:defRPr/>
            </a:pPr>
            <a:r>
              <a:rPr kumimoji="0" lang="en-US" sz="2900" b="0" i="0" u="none" strike="noStrike" kern="0" cap="none" spc="0" normalizeH="0" baseline="0" noProof="0" dirty="0">
                <a:ln>
                  <a:noFill/>
                </a:ln>
                <a:solidFill>
                  <a:srgbClr val="2854B0"/>
                </a:solidFill>
                <a:effectLst/>
                <a:uLnTx/>
                <a:uFillTx/>
                <a:latin typeface="Marvel"/>
                <a:cs typeface="Barlow Light"/>
                <a:sym typeface="Marvel"/>
              </a:rPr>
              <a:t>Exclusivity (branded drugs) to ensure profitability</a:t>
            </a:r>
          </a:p>
          <a:p>
            <a:pPr marL="1219170" marR="0" lvl="1" indent="-41147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6695D1"/>
              </a:buClr>
              <a:buSzPct val="90000"/>
              <a:buFont typeface="Barlow Light"/>
              <a:buChar char="○"/>
              <a:tabLst/>
              <a:defRPr/>
            </a:pPr>
            <a:r>
              <a:rPr kumimoji="0" lang="en-US" sz="2900" b="0" i="0" u="none" strike="noStrike" kern="0" cap="none" spc="0" normalizeH="0" baseline="0" noProof="0" dirty="0">
                <a:ln>
                  <a:noFill/>
                </a:ln>
                <a:solidFill>
                  <a:srgbClr val="2854B0"/>
                </a:solidFill>
                <a:effectLst/>
                <a:uLnTx/>
                <a:uFillTx/>
                <a:latin typeface="Marvel"/>
                <a:cs typeface="Barlow Light"/>
                <a:sym typeface="Marvel"/>
              </a:rPr>
              <a:t>Business models demand block buster markets</a:t>
            </a:r>
          </a:p>
          <a:p>
            <a:pPr marL="1219170" marR="0" lvl="1" indent="-41147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6695D1"/>
              </a:buClr>
              <a:buSzPct val="90000"/>
              <a:buFont typeface="Barlow Light"/>
              <a:buChar char="○"/>
              <a:tabLst/>
              <a:defRPr/>
            </a:pPr>
            <a:r>
              <a:rPr kumimoji="0" lang="en-US" sz="2900" b="0" i="0" u="none" strike="noStrike" kern="0" cap="none" spc="0" normalizeH="0" baseline="0" noProof="0" dirty="0">
                <a:ln>
                  <a:noFill/>
                </a:ln>
                <a:solidFill>
                  <a:srgbClr val="2854B0"/>
                </a:solidFill>
                <a:effectLst/>
                <a:uLnTx/>
                <a:uFillTx/>
                <a:latin typeface="Marvel"/>
                <a:cs typeface="Barlow Light"/>
                <a:sym typeface="Marvel"/>
              </a:rPr>
              <a:t>Orphan drugs average drug prices &gt;$200K / year</a:t>
            </a:r>
          </a:p>
          <a:p>
            <a:pPr marL="1219170" marR="0" lvl="1" indent="-41147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6695D1"/>
              </a:buClr>
              <a:buSzPct val="90000"/>
              <a:buFont typeface="Barlow Light"/>
              <a:buChar char="○"/>
              <a:tabLst/>
              <a:defRPr/>
            </a:pPr>
            <a:r>
              <a:rPr kumimoji="0" lang="en-US" sz="2900" b="0" i="0" u="none" strike="noStrike" kern="0" cap="none" spc="0" normalizeH="0" baseline="0" noProof="0" dirty="0">
                <a:ln>
                  <a:noFill/>
                </a:ln>
                <a:solidFill>
                  <a:srgbClr val="2854B0"/>
                </a:solidFill>
                <a:effectLst/>
                <a:uLnTx/>
                <a:uFillTx/>
                <a:latin typeface="Marvel"/>
                <a:cs typeface="Barlow Light"/>
                <a:sym typeface="Marvel"/>
              </a:rPr>
              <a:t>Priority review vouchers have become a commodity, traded for &gt;$100M</a:t>
            </a:r>
          </a:p>
          <a:p>
            <a:pPr marL="1219170" marR="0" lvl="1" indent="-41147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6695D1"/>
              </a:buClr>
              <a:buSzPct val="90000"/>
              <a:buFont typeface="Barlow Light"/>
              <a:buChar char="○"/>
              <a:tabLst/>
              <a:defRPr/>
            </a:pPr>
            <a:r>
              <a:rPr kumimoji="0" lang="en-US" sz="2900" b="0" i="0" u="none" strike="noStrike" kern="0" cap="none" spc="0" normalizeH="0" baseline="0" noProof="0" dirty="0">
                <a:ln>
                  <a:noFill/>
                </a:ln>
                <a:solidFill>
                  <a:srgbClr val="2854B0"/>
                </a:solidFill>
                <a:effectLst/>
                <a:uLnTx/>
                <a:uFillTx/>
                <a:latin typeface="Marvel"/>
                <a:cs typeface="Barlow Light"/>
                <a:sym typeface="Marvel"/>
              </a:rPr>
              <a:t>Drug pricing based on market support</a:t>
            </a:r>
          </a:p>
          <a:p>
            <a:pPr marL="1219170" marR="0" lvl="1" indent="-41147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6695D1"/>
              </a:buClr>
              <a:buSzPct val="90000"/>
              <a:buFont typeface="Barlow Light"/>
              <a:buChar char="○"/>
              <a:tabLst/>
              <a:defRPr/>
            </a:pPr>
            <a:r>
              <a:rPr kumimoji="0" lang="en-US" sz="2900" b="0" i="0" u="none" strike="noStrike" kern="0" cap="none" spc="0" normalizeH="0" baseline="0" noProof="0" dirty="0">
                <a:ln>
                  <a:noFill/>
                </a:ln>
                <a:solidFill>
                  <a:srgbClr val="2854B0"/>
                </a:solidFill>
                <a:effectLst/>
                <a:uLnTx/>
                <a:uFillTx/>
                <a:latin typeface="Marvel"/>
                <a:cs typeface="Barlow Light"/>
                <a:sym typeface="Marvel"/>
              </a:rPr>
              <a:t>= Ravicti® priced at ~$740,000/</a:t>
            </a:r>
            <a:r>
              <a:rPr kumimoji="0" lang="en-US" sz="2900" b="0" i="0" u="none" strike="noStrike" kern="0" cap="none" spc="0" normalizeH="0" baseline="0" noProof="0" dirty="0" err="1">
                <a:ln>
                  <a:noFill/>
                </a:ln>
                <a:solidFill>
                  <a:srgbClr val="2854B0"/>
                </a:solidFill>
                <a:effectLst/>
                <a:uLnTx/>
                <a:uFillTx/>
                <a:latin typeface="Marvel"/>
                <a:cs typeface="Barlow Light"/>
                <a:sym typeface="Marvel"/>
              </a:rPr>
              <a:t>pt</a:t>
            </a:r>
            <a:r>
              <a:rPr kumimoji="0" lang="en-US" sz="2900" b="0" i="0" u="none" strike="noStrike" kern="0" cap="none" spc="0" normalizeH="0" baseline="0" noProof="0" dirty="0">
                <a:ln>
                  <a:noFill/>
                </a:ln>
                <a:solidFill>
                  <a:srgbClr val="2854B0"/>
                </a:solidFill>
                <a:effectLst/>
                <a:uLnTx/>
                <a:uFillTx/>
                <a:latin typeface="Marvel"/>
                <a:cs typeface="Barlow Light"/>
                <a:sym typeface="Marvel"/>
              </a:rPr>
              <a:t>/</a:t>
            </a:r>
            <a:r>
              <a:rPr kumimoji="0" lang="en-US" sz="2900" b="0" i="0" u="none" strike="noStrike" kern="0" cap="none" spc="0" normalizeH="0" baseline="0" noProof="0" dirty="0" err="1">
                <a:ln>
                  <a:noFill/>
                </a:ln>
                <a:solidFill>
                  <a:srgbClr val="2854B0"/>
                </a:solidFill>
                <a:effectLst/>
                <a:uLnTx/>
                <a:uFillTx/>
                <a:latin typeface="Marvel"/>
                <a:cs typeface="Barlow Light"/>
                <a:sym typeface="Marvel"/>
              </a:rPr>
              <a:t>yr</a:t>
            </a:r>
            <a:endParaRPr kumimoji="0" lang="en-US" sz="2900" b="0" i="0" u="none" strike="noStrike" kern="0" cap="none" spc="0" normalizeH="0" baseline="0" noProof="0" dirty="0">
              <a:ln>
                <a:noFill/>
              </a:ln>
              <a:solidFill>
                <a:srgbClr val="2854B0"/>
              </a:solidFill>
              <a:effectLst/>
              <a:uLnTx/>
              <a:uFillTx/>
              <a:latin typeface="Marvel"/>
              <a:cs typeface="Barlow Light"/>
              <a:sym typeface="Marve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00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3C297-D39B-D542-F882-FC0949E96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kern="0" dirty="0">
                <a:solidFill>
                  <a:srgbClr val="2854B0"/>
                </a:solidFill>
                <a:latin typeface="Marvel"/>
                <a:cs typeface="Arial"/>
                <a:sym typeface="Arial"/>
              </a:rPr>
              <a:t>COLLABORATIVE MODEL FOR R&amp;D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754D3-D552-9ED2-E34C-B4BBF61C8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5333" dirty="0">
                <a:solidFill>
                  <a:srgbClr val="2854B0"/>
                </a:solidFill>
                <a:latin typeface="Marvel"/>
                <a:cs typeface="Arial"/>
                <a:sym typeface="Arial"/>
              </a:rPr>
              <a:t>Need drugs for diseases that affect HUMANKIND – it is not an option</a:t>
            </a:r>
          </a:p>
          <a:p>
            <a:pPr>
              <a:lnSpc>
                <a:spcPct val="120000"/>
              </a:lnSpc>
              <a:defRPr/>
            </a:pPr>
            <a:r>
              <a:rPr lang="en-US" sz="5333" dirty="0">
                <a:solidFill>
                  <a:srgbClr val="2854B0"/>
                </a:solidFill>
                <a:latin typeface="Marvel"/>
                <a:cs typeface="Arial"/>
                <a:sym typeface="Arial"/>
              </a:rPr>
              <a:t>Drug Discovery and Development is an experimental science and relies heavily on </a:t>
            </a:r>
            <a:r>
              <a:rPr lang="en-US" sz="5333" b="1" u="sng" dirty="0">
                <a:solidFill>
                  <a:srgbClr val="2854B0"/>
                </a:solidFill>
                <a:latin typeface="Marvel"/>
                <a:cs typeface="Arial"/>
                <a:sym typeface="Arial"/>
              </a:rPr>
              <a:t>the experience of the team, takes decades to develop </a:t>
            </a:r>
            <a:endParaRPr lang="en-US" sz="5333" dirty="0">
              <a:solidFill>
                <a:srgbClr val="2854B0"/>
              </a:solidFill>
              <a:latin typeface="Marvel"/>
              <a:cs typeface="Arial"/>
              <a:sym typeface="Arial"/>
            </a:endParaRPr>
          </a:p>
          <a:p>
            <a:pPr>
              <a:lnSpc>
                <a:spcPct val="120000"/>
              </a:lnSpc>
              <a:defRPr/>
            </a:pPr>
            <a:r>
              <a:rPr lang="en-US" sz="5333" dirty="0">
                <a:solidFill>
                  <a:srgbClr val="2854B0"/>
                </a:solidFill>
                <a:latin typeface="Marvel"/>
                <a:cs typeface="Arial"/>
              </a:rPr>
              <a:t>Multi-lateral partnerships in pharmaceutical discovery and translational science,</a:t>
            </a:r>
            <a:r>
              <a:rPr lang="en-US" sz="5333" dirty="0">
                <a:solidFill>
                  <a:srgbClr val="2854B0"/>
                </a:solidFill>
                <a:latin typeface="Marvel"/>
                <a:cs typeface="Arial"/>
                <a:sym typeface="Arial"/>
              </a:rPr>
              <a:t> a commitment from the scientific, patient and financial community</a:t>
            </a:r>
            <a:endParaRPr lang="en-US" sz="5333" dirty="0">
              <a:solidFill>
                <a:srgbClr val="2854B0"/>
              </a:solidFill>
              <a:latin typeface="Marvel"/>
              <a:cs typeface="Arial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sz="5333" dirty="0">
                <a:solidFill>
                  <a:srgbClr val="2854B0"/>
                </a:solidFill>
                <a:latin typeface="Marvel"/>
                <a:cs typeface="Arial"/>
              </a:rPr>
              <a:t>Address the issue around accessibility, affordability and productivity of R&amp;D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5333" dirty="0">
                <a:solidFill>
                  <a:srgbClr val="2854B0"/>
                </a:solidFill>
                <a:latin typeface="Marvel"/>
                <a:cs typeface="Arial"/>
              </a:rPr>
              <a:t>Input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5333" dirty="0">
                <a:solidFill>
                  <a:srgbClr val="2854B0"/>
                </a:solidFill>
                <a:latin typeface="Marvel"/>
                <a:cs typeface="Arial"/>
                <a:sym typeface="Assistant Medium"/>
              </a:rPr>
              <a:t>Resources, scientific excellence, DDD experience, translational science, $$$ with acceptable risk/reward ratio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5333" dirty="0">
                <a:solidFill>
                  <a:srgbClr val="2854B0"/>
                </a:solidFill>
                <a:latin typeface="Marvel"/>
                <a:cs typeface="Arial"/>
              </a:rPr>
              <a:t>Output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5333" dirty="0">
                <a:solidFill>
                  <a:srgbClr val="2854B0"/>
                </a:solidFill>
                <a:latin typeface="Marvel"/>
                <a:cs typeface="Arial"/>
                <a:sym typeface="Assistant Medium"/>
              </a:rPr>
              <a:t>Continued innovation, innovative medicines for patients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5333" dirty="0">
                <a:solidFill>
                  <a:srgbClr val="2854B0"/>
                </a:solidFill>
                <a:latin typeface="Marvel"/>
                <a:cs typeface="Arial"/>
                <a:sym typeface="Assistant Medium"/>
              </a:rPr>
              <a:t>Education /training for next generation scientists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5333" dirty="0">
                <a:solidFill>
                  <a:srgbClr val="2854B0"/>
                </a:solidFill>
                <a:latin typeface="Marvel"/>
                <a:cs typeface="Arial"/>
                <a:sym typeface="Assistant Medium"/>
              </a:rPr>
              <a:t>$$$ for the investors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76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B4967-7019-77DB-4E5C-14169D207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kern="0" dirty="0">
                <a:solidFill>
                  <a:srgbClr val="2854B0"/>
                </a:solidFill>
                <a:latin typeface="Marvel"/>
                <a:cs typeface="Arial"/>
                <a:sym typeface="Marvel"/>
              </a:rPr>
              <a:t>REQUIREMENTS FOR A DRUG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AA8E1-1707-C693-EF6F-1034569E5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6695D1"/>
              </a:buClr>
              <a:buSzPts val="1800"/>
              <a:buFont typeface="Assistant Medium"/>
              <a:buNone/>
              <a:tabLst/>
              <a:defRPr/>
            </a:pPr>
            <a:r>
              <a:rPr kumimoji="0" lang="en-US" alt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2854B0"/>
                </a:solidFill>
                <a:effectLst/>
                <a:uLnTx/>
                <a:uFillTx/>
                <a:latin typeface="Marvel"/>
                <a:cs typeface="Arial"/>
                <a:sym typeface="Arial"/>
              </a:rPr>
              <a:t>Essential properties for a suitable drug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99F89AF1-0519-FBC9-436A-D9053EE56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4707" y="2590800"/>
            <a:ext cx="2819400" cy="28194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endParaRPr lang="en-US" altLang="en-US" kern="0">
              <a:solidFill>
                <a:srgbClr val="F8DF55">
                  <a:lumMod val="50000"/>
                </a:srgbClr>
              </a:solidFill>
              <a:cs typeface="Arial"/>
              <a:sym typeface="Arial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14A7BFF4-00F9-7B8B-97E7-163380A1A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5782" y="2208214"/>
            <a:ext cx="8467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1600" i="1" kern="0">
                <a:solidFill>
                  <a:srgbClr val="FF0000"/>
                </a:solidFill>
                <a:cs typeface="Arial"/>
                <a:sym typeface="Arial"/>
              </a:rPr>
              <a:t>Potency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45212776-84B2-0F41-EDA1-6E62A98F0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171" y="3275014"/>
            <a:ext cx="10438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1600" i="1" kern="0">
                <a:solidFill>
                  <a:srgbClr val="1E2C35"/>
                </a:solidFill>
                <a:cs typeface="Arial"/>
                <a:sym typeface="Arial"/>
              </a:rPr>
              <a:t>Specificity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31FB8B6D-D3CB-7145-0745-B22A52E95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9031" y="4094164"/>
            <a:ext cx="17588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1600" i="1" kern="0">
                <a:solidFill>
                  <a:srgbClr val="1E2C35"/>
                </a:solidFill>
                <a:cs typeface="Arial"/>
                <a:sym typeface="Arial"/>
              </a:rPr>
              <a:t>Metabolic Stability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406745E0-0D8D-7928-B2E0-4392DA331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946" y="5473702"/>
            <a:ext cx="12538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1600" i="1" kern="0">
                <a:solidFill>
                  <a:srgbClr val="1E2C35"/>
                </a:solidFill>
                <a:cs typeface="Arial"/>
                <a:sym typeface="Arial"/>
              </a:rPr>
              <a:t>Oral Activity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6D4CE15A-4881-6971-C70D-65AEB5902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0433" y="4462464"/>
            <a:ext cx="12522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1600" i="1" kern="0">
                <a:solidFill>
                  <a:srgbClr val="1E2C35"/>
                </a:solidFill>
                <a:cs typeface="Arial"/>
                <a:sym typeface="Arial"/>
              </a:rPr>
              <a:t>Low Toxicity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56586A33-0E4C-FC13-E11E-E6DE08DEF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4720" y="5157790"/>
            <a:ext cx="16642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1600" i="1" kern="0">
                <a:solidFill>
                  <a:srgbClr val="1E2C35"/>
                </a:solidFill>
                <a:cs typeface="Arial"/>
                <a:sym typeface="Arial"/>
              </a:rPr>
              <a:t>Good Tolerability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D53AF2F8-02DA-BDB5-458B-5143B04DA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884" y="3821114"/>
            <a:ext cx="9749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1600" i="1" kern="0">
                <a:solidFill>
                  <a:srgbClr val="1E2C35"/>
                </a:solidFill>
                <a:cs typeface="Arial"/>
                <a:sym typeface="Arial"/>
              </a:rPr>
              <a:t>Solubility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49D75FB7-A5A7-CDF6-9EA3-4BD019C0E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6769" y="3119439"/>
            <a:ext cx="1327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1600" i="1" kern="0">
                <a:solidFill>
                  <a:srgbClr val="1E2C35"/>
                </a:solidFill>
                <a:cs typeface="Arial"/>
                <a:sym typeface="Arial"/>
              </a:rPr>
              <a:t>Formulability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4ABDCB62-E030-92E1-53CA-D12E9AD08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4683" y="2524126"/>
            <a:ext cx="2175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1600" i="1" kern="0">
                <a:solidFill>
                  <a:srgbClr val="1E2C35"/>
                </a:solidFill>
                <a:cs typeface="Arial"/>
                <a:sym typeface="Arial"/>
              </a:rPr>
              <a:t>Good Pharmacokinetics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43C8E31-E46C-4BA1-6C0B-437C08256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207" y="2570164"/>
            <a:ext cx="22349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1600" i="1" kern="0" dirty="0">
                <a:solidFill>
                  <a:srgbClr val="1E2C35"/>
                </a:solidFill>
                <a:cs typeface="Arial"/>
                <a:sym typeface="Arial"/>
              </a:rPr>
              <a:t>Acceptable cost of goods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AE59D43D-BFCA-9F24-570C-22E88B931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2170" y="4919664"/>
            <a:ext cx="10759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1600" i="1" kern="0">
                <a:solidFill>
                  <a:srgbClr val="1E2C35"/>
                </a:solidFill>
                <a:cs typeface="Arial"/>
                <a:sym typeface="Arial"/>
              </a:rPr>
              <a:t>Patentable</a:t>
            </a:r>
          </a:p>
        </p:txBody>
      </p:sp>
    </p:spTree>
    <p:extLst>
      <p:ext uri="{BB962C8B-B14F-4D97-AF65-F5344CB8AC3E}">
        <p14:creationId xmlns:p14="http://schemas.microsoft.com/office/powerpoint/2010/main" val="102257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1891A-7E85-D290-F92F-742B66881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kern="0" dirty="0">
                <a:solidFill>
                  <a:srgbClr val="2854B0"/>
                </a:solidFill>
                <a:latin typeface="Marvel"/>
                <a:cs typeface="Arial"/>
                <a:sym typeface="Arial"/>
              </a:rPr>
              <a:t>MODEL TO SUPPORT NEW R&amp;D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49295-8479-6E9B-DA16-26A9A8AF8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6695D1"/>
              </a:buClr>
              <a:buSzPts val="1800"/>
              <a:buFont typeface="Arial" charset="0"/>
              <a:buChar char="•"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2854B0"/>
                </a:solidFill>
                <a:effectLst/>
                <a:uLnTx/>
                <a:uFillTx/>
                <a:latin typeface="Marvel"/>
                <a:cs typeface="Arial"/>
                <a:sym typeface="Arial"/>
              </a:rPr>
              <a:t>New e</a:t>
            </a:r>
            <a:r>
              <a:rPr kumimoji="0" lang="en-US" alt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2854B0"/>
                </a:solidFill>
                <a:effectLst/>
                <a:uLnTx/>
                <a:uFillTx/>
                <a:latin typeface="Marvel"/>
                <a:cs typeface="Arial"/>
                <a:sym typeface="Arial"/>
              </a:rPr>
              <a:t>ntities assembled in a collaborative network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2854B0"/>
              </a:solidFill>
              <a:effectLst/>
              <a:uLnTx/>
              <a:uFillTx/>
              <a:latin typeface="Marvel"/>
              <a:cs typeface="Arial"/>
              <a:sym typeface="Arial"/>
            </a:endParaRPr>
          </a:p>
          <a:p>
            <a:pPr marL="914400" marR="0" lvl="1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6695D1"/>
              </a:buClr>
              <a:buSzPts val="1800"/>
              <a:buFont typeface="Arial" charset="0"/>
              <a:buChar char="–"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2854B0"/>
                </a:solidFill>
                <a:effectLst/>
                <a:uLnTx/>
                <a:uFillTx/>
                <a:latin typeface="Marvel"/>
                <a:cs typeface="Arial"/>
                <a:sym typeface="Arial"/>
              </a:rPr>
              <a:t>Separate entities assembled in an R&amp;D network, affording significant flexibility, innovation and risk management</a:t>
            </a:r>
          </a:p>
          <a:p>
            <a:pPr marL="914400" marR="0" lvl="1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6695D1"/>
              </a:buClr>
              <a:buSzPts val="1800"/>
              <a:buFont typeface="Arial" charset="0"/>
              <a:buChar char="–"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2854B0"/>
                </a:solidFill>
                <a:effectLst/>
                <a:uLnTx/>
                <a:uFillTx/>
                <a:latin typeface="Marvel"/>
                <a:cs typeface="Arial"/>
                <a:sym typeface="Arial"/>
              </a:rPr>
              <a:t>R&amp;D strategies that support the assembly of treatment portfolios for the entire disease life cycle</a:t>
            </a:r>
          </a:p>
          <a:p>
            <a:pPr marL="914400" marR="0" lvl="1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6695D1"/>
              </a:buClr>
              <a:buSzPts val="1800"/>
              <a:buFont typeface="Arial" charset="0"/>
              <a:buChar char="–"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2854B0"/>
                </a:solidFill>
                <a:effectLst/>
                <a:uLnTx/>
                <a:uFillTx/>
                <a:latin typeface="Marvel"/>
                <a:cs typeface="Arial"/>
                <a:sym typeface="Arial"/>
              </a:rPr>
              <a:t>Disease-specific R&amp;D networks</a:t>
            </a:r>
          </a:p>
          <a:p>
            <a:pPr marL="914400" marR="0" lvl="1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6695D1"/>
              </a:buClr>
              <a:buSzPts val="1800"/>
              <a:buFont typeface="Arial" charset="0"/>
              <a:buChar char="–"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2854B0"/>
                </a:solidFill>
                <a:effectLst/>
                <a:uLnTx/>
                <a:uFillTx/>
                <a:latin typeface="Marvel"/>
                <a:cs typeface="Arial"/>
                <a:sym typeface="Arial"/>
              </a:rPr>
              <a:t>R&amp;D processes with outsourcing to maximize flexibility and manage dev.  risk</a:t>
            </a:r>
          </a:p>
          <a:p>
            <a:pPr marL="914400" marR="0" lvl="1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6695D1"/>
              </a:buClr>
              <a:buSzPts val="1800"/>
              <a:buFont typeface="Arial" charset="0"/>
              <a:buChar char="–"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2854B0"/>
                </a:solidFill>
                <a:effectLst/>
                <a:uLnTx/>
                <a:uFillTx/>
                <a:latin typeface="Marvel"/>
                <a:cs typeface="Arial"/>
                <a:sym typeface="Arial"/>
              </a:rPr>
              <a:t>R&amp;D programs based on genotyped patients/subjects and biomarkers</a:t>
            </a:r>
          </a:p>
          <a:p>
            <a:pPr marL="914400" marR="0" lvl="1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6695D1"/>
              </a:buClr>
              <a:buSzPts val="1800"/>
              <a:buFont typeface="Arial" charset="0"/>
              <a:buChar char="–"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2854B0"/>
                </a:solidFill>
                <a:effectLst/>
                <a:uLnTx/>
                <a:uFillTx/>
                <a:latin typeface="Marvel"/>
                <a:cs typeface="Arial"/>
                <a:sym typeface="Arial"/>
              </a:rPr>
              <a:t>Partnering and collaborative ventures to access disease knowledge communities</a:t>
            </a:r>
          </a:p>
        </p:txBody>
      </p:sp>
    </p:spTree>
    <p:extLst>
      <p:ext uri="{BB962C8B-B14F-4D97-AF65-F5344CB8AC3E}">
        <p14:creationId xmlns:p14="http://schemas.microsoft.com/office/powerpoint/2010/main" val="1310429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C4A30-F206-6294-8802-54C2EFCF2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kern="0" dirty="0">
                <a:solidFill>
                  <a:srgbClr val="2854B0"/>
                </a:solidFill>
                <a:latin typeface="Marvel"/>
                <a:cs typeface="Arial"/>
                <a:sym typeface="Marvel"/>
              </a:rPr>
              <a:t>NEURODEVELOPMENT DISORDERS – RAVICTI®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EB606-EB2C-E2E8-1A3E-D302A3CBD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6695D1"/>
              </a:buClr>
              <a:buSzPts val="1800"/>
              <a:buFont typeface="Assistant Medium"/>
              <a:buChar char="▸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54B0"/>
                </a:solidFill>
                <a:effectLst/>
                <a:uLnTx/>
                <a:uFillTx/>
                <a:latin typeface="Marvel"/>
                <a:cs typeface="Arial"/>
                <a:sym typeface="Assistant Medium"/>
              </a:rPr>
              <a:t>SLC6A1 mutations leads to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54B0"/>
                </a:solidFill>
                <a:effectLst/>
                <a:uLnTx/>
                <a:uFillTx/>
                <a:latin typeface="Marvel"/>
                <a:cs typeface="Arial"/>
                <a:sym typeface="Arial"/>
              </a:rPr>
              <a:t>endoplasmic reticulum (ER) stress affecting neurodevelopment in children</a:t>
            </a:r>
          </a:p>
          <a:p>
            <a:pPr marL="4572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6695D1"/>
              </a:buClr>
              <a:buSzPts val="1800"/>
              <a:buFont typeface="Assistant Medium"/>
              <a:buChar char="▸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54B0"/>
                </a:solidFill>
                <a:effectLst/>
                <a:uLnTx/>
                <a:uFillTx/>
                <a:latin typeface="Marvel"/>
                <a:cs typeface="Arial"/>
                <a:sym typeface="Arial"/>
              </a:rPr>
              <a:t>Ravicti® (glycerol phenylbutyrate) is approved by the US FDA for the treatment of Urea Cycle Disorders (UCD)</a:t>
            </a:r>
          </a:p>
          <a:p>
            <a:pPr marL="914400" marR="0" lvl="1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6695D1"/>
              </a:buClr>
              <a:buSzPts val="1800"/>
              <a:buFont typeface="Barlow Light"/>
              <a:buChar char="▹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54B0"/>
                </a:solidFill>
                <a:effectLst/>
                <a:uLnTx/>
                <a:uFillTx/>
                <a:latin typeface="Marvel"/>
                <a:cs typeface="Arial"/>
                <a:sym typeface="Arial"/>
              </a:rPr>
              <a:t>An oral liquid with an Orphan Drug exclusivity for UCD, priced @ ~$740,000/patient/year</a:t>
            </a:r>
          </a:p>
          <a:p>
            <a:pPr marL="4572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6695D1"/>
              </a:buClr>
              <a:buSzPts val="1800"/>
              <a:buFont typeface="Assistant Medium"/>
              <a:buChar char="▸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54B0"/>
                </a:solidFill>
                <a:effectLst/>
                <a:uLnTx/>
                <a:uFillTx/>
                <a:latin typeface="Marvel"/>
                <a:cs typeface="Arial"/>
                <a:sym typeface="Arial"/>
              </a:rPr>
              <a:t>Dr. Kang’s lab (Vanderbilt) was the first to demonstrate the effect of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854B0"/>
                </a:solidFill>
                <a:effectLst/>
                <a:uLnTx/>
                <a:uFillTx/>
                <a:latin typeface="Marvel"/>
                <a:cs typeface="Arial"/>
                <a:sym typeface="Arial"/>
              </a:rPr>
              <a:t>phenybutyric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54B0"/>
                </a:solidFill>
                <a:effectLst/>
                <a:uLnTx/>
                <a:uFillTx/>
                <a:latin typeface="Marvel"/>
                <a:cs typeface="Arial"/>
                <a:sym typeface="Arial"/>
              </a:rPr>
              <a:t> acid in SLC6A1, her lab has subsequently demonstrated that ATX-018 also works in her pre-clinical models!</a:t>
            </a:r>
          </a:p>
          <a:p>
            <a:pPr marL="4572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6695D1"/>
              </a:buClr>
              <a:buSzPts val="1800"/>
              <a:buFont typeface="Assistant Medium"/>
              <a:buChar char="▸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54B0"/>
                </a:solidFill>
                <a:effectLst/>
                <a:uLnTx/>
                <a:uFillTx/>
                <a:latin typeface="Marvel"/>
                <a:cs typeface="Arial"/>
                <a:sym typeface="Arial"/>
              </a:rPr>
              <a:t>In an Investigator Initiated POC clinical trial with Ravicti® Dr.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854B0"/>
                </a:solidFill>
                <a:effectLst/>
                <a:uLnTx/>
                <a:uFillTx/>
                <a:latin typeface="Marvel"/>
                <a:cs typeface="Arial"/>
                <a:sym typeface="Arial"/>
              </a:rPr>
              <a:t>Grinspan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54B0"/>
                </a:solidFill>
                <a:effectLst/>
                <a:uLnTx/>
                <a:uFillTx/>
                <a:latin typeface="Marvel"/>
                <a:cs typeface="Arial"/>
                <a:sym typeface="Arial"/>
              </a:rPr>
              <a:t> (Weill-Cornell) and Dr.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854B0"/>
                </a:solidFill>
                <a:effectLst/>
                <a:uLnTx/>
                <a:uFillTx/>
                <a:latin typeface="Marvel"/>
                <a:cs typeface="Arial"/>
                <a:sym typeface="Arial"/>
              </a:rPr>
              <a:t>Demarask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54B0"/>
                </a:solidFill>
                <a:effectLst/>
                <a:uLnTx/>
                <a:uFillTx/>
                <a:latin typeface="Marvel"/>
                <a:cs typeface="Arial"/>
                <a:sym typeface="Arial"/>
              </a:rPr>
              <a:t> (Univ of Colorado) have demonstrated efficacy of Ravicti® in pediatric patients with SLC6A1 and STXBP1 disorders</a:t>
            </a:r>
          </a:p>
          <a:p>
            <a:pPr marL="914400" marR="0" lvl="1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6695D1"/>
              </a:buClr>
              <a:buSzPts val="1800"/>
              <a:buFont typeface="Barlow Light"/>
              <a:buChar char="▹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54B0"/>
                </a:solidFill>
                <a:effectLst/>
                <a:uLnTx/>
                <a:uFillTx/>
                <a:latin typeface="Marvel"/>
                <a:cs typeface="Arial"/>
                <a:sym typeface="Arial"/>
              </a:rPr>
              <a:t>PK/PD profile of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854B0"/>
                </a:solidFill>
                <a:effectLst/>
                <a:uLnTx/>
                <a:uFillTx/>
                <a:latin typeface="Marvel"/>
                <a:cs typeface="Arial"/>
                <a:sym typeface="Arial"/>
              </a:rPr>
              <a:t>Buphenyl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54B0"/>
                </a:solidFill>
                <a:effectLst/>
                <a:uLnTx/>
                <a:uFillTx/>
                <a:latin typeface="Marvel"/>
                <a:cs typeface="Arial"/>
                <a:sym typeface="Arial"/>
              </a:rPr>
              <a:t>® (sodium phenylbutyrate) precludes its application in pediatric patients</a:t>
            </a:r>
          </a:p>
          <a:p>
            <a:pPr marL="4572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6695D1"/>
              </a:buClr>
              <a:buSzPts val="1800"/>
              <a:buFont typeface="Assistant Medium"/>
              <a:buChar char="▸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54B0"/>
                </a:solidFill>
                <a:effectLst/>
                <a:uLnTx/>
                <a:uFillTx/>
                <a:latin typeface="Marvel"/>
                <a:cs typeface="Arial"/>
                <a:sym typeface="Arial"/>
              </a:rPr>
              <a:t>ATX-018 is a patentable prodrug that also delivers the active ingredient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854B0"/>
                </a:solidFill>
                <a:effectLst/>
                <a:uLnTx/>
                <a:uFillTx/>
                <a:latin typeface="Marvel"/>
                <a:cs typeface="Arial"/>
                <a:sym typeface="Arial"/>
              </a:rPr>
              <a:t>phenylbutyric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54B0"/>
                </a:solidFill>
                <a:effectLst/>
                <a:uLnTx/>
                <a:uFillTx/>
                <a:latin typeface="Marvel"/>
                <a:cs typeface="Arial"/>
                <a:sym typeface="Arial"/>
              </a:rPr>
              <a:t> acid, similar to Ravicti®</a:t>
            </a:r>
          </a:p>
          <a:p>
            <a:pPr marL="4572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6695D1"/>
              </a:buClr>
              <a:buSzPts val="1800"/>
              <a:buFont typeface="Assistant Medium"/>
              <a:buChar char="▸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54B0"/>
                </a:solidFill>
                <a:effectLst/>
                <a:uLnTx/>
                <a:uFillTx/>
                <a:latin typeface="Marvel"/>
                <a:cs typeface="Arial"/>
                <a:sym typeface="Arial"/>
              </a:rPr>
              <a:t>Out intent is to develop ATX-018 with the intent to provide return to our investors and also keep it affordable for patients</a:t>
            </a:r>
          </a:p>
        </p:txBody>
      </p:sp>
    </p:spTree>
    <p:extLst>
      <p:ext uri="{BB962C8B-B14F-4D97-AF65-F5344CB8AC3E}">
        <p14:creationId xmlns:p14="http://schemas.microsoft.com/office/powerpoint/2010/main" val="1624540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oler template">
  <a:themeElements>
    <a:clrScheme name="Custom 347">
      <a:dk1>
        <a:srgbClr val="1E2C35"/>
      </a:dk1>
      <a:lt1>
        <a:srgbClr val="FFFFFF"/>
      </a:lt1>
      <a:dk2>
        <a:srgbClr val="757B89"/>
      </a:dk2>
      <a:lt2>
        <a:srgbClr val="E9EAF2"/>
      </a:lt2>
      <a:accent1>
        <a:srgbClr val="6695D1"/>
      </a:accent1>
      <a:accent2>
        <a:srgbClr val="2854B0"/>
      </a:accent2>
      <a:accent3>
        <a:srgbClr val="8C50FF"/>
      </a:accent3>
      <a:accent4>
        <a:srgbClr val="E5993D"/>
      </a:accent4>
      <a:accent5>
        <a:srgbClr val="F8DF55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10516</TotalTime>
  <Words>1560</Words>
  <Application>Microsoft Office PowerPoint</Application>
  <PresentationFormat>Widescreen</PresentationFormat>
  <Paragraphs>144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Amasis MT Pro Light</vt:lpstr>
      <vt:lpstr>Arial</vt:lpstr>
      <vt:lpstr>Assistant</vt:lpstr>
      <vt:lpstr>Assistant Medium</vt:lpstr>
      <vt:lpstr>Assistant SemiBold</vt:lpstr>
      <vt:lpstr>Barlow</vt:lpstr>
      <vt:lpstr>Barlow Light</vt:lpstr>
      <vt:lpstr>Calibri</vt:lpstr>
      <vt:lpstr>Calibri Light</vt:lpstr>
      <vt:lpstr>Marvel</vt:lpstr>
      <vt:lpstr>Raleway</vt:lpstr>
      <vt:lpstr>Raleway SemiBold</vt:lpstr>
      <vt:lpstr>Roboto Condensed Light</vt:lpstr>
      <vt:lpstr>Times New Roman</vt:lpstr>
      <vt:lpstr>1_Office Theme</vt:lpstr>
      <vt:lpstr>Gaoler template</vt:lpstr>
      <vt:lpstr>PowerPoint Presentation</vt:lpstr>
      <vt:lpstr>Aayam Therapeutics On a Mission to Deliver Drugs : Faster and Cheaper (www.aayamtx.com)</vt:lpstr>
      <vt:lpstr>Millions suffer from thousands of diseases</vt:lpstr>
      <vt:lpstr>“Innovation and new drugs that save people’s lives shouldn’t come at a price that bankrupts people or ruins their lives.”</vt:lpstr>
      <vt:lpstr>COST OF THERAPEUTICS</vt:lpstr>
      <vt:lpstr>COLLABORATIVE MODEL FOR R&amp;D</vt:lpstr>
      <vt:lpstr>REQUIREMENTS FOR A DRUG</vt:lpstr>
      <vt:lpstr>MODEL TO SUPPORT NEW R&amp;D </vt:lpstr>
      <vt:lpstr>NEURODEVELOPMENT DISORDERS – RAVICTI®</vt:lpstr>
      <vt:lpstr>ERYTHRITOL PHENYLBUTYRATE (ATX-018)</vt:lpstr>
      <vt:lpstr>SLC6A1 NEURODEVELOPMENTAL DISORDER</vt:lpstr>
      <vt:lpstr>ATX-018 EFFICACY IN SLC6A1+/S295L </vt:lpstr>
      <vt:lpstr>PBA EFFECT ON GABA UPTAKE</vt:lpstr>
      <vt:lpstr>STXBP1 ENCEPHALOPATHY</vt:lpstr>
      <vt:lpstr>POC TRIAL IN SLC6A1 and STXBP1 WITH RAVICTI®</vt:lpstr>
      <vt:lpstr>EARLY RESULTS – SEIZURE OUTCOMES</vt:lpstr>
      <vt:lpstr>NEXT STEPS ON PATH TO APPROVAL</vt:lpstr>
      <vt:lpstr>WHAT NEXT</vt:lpstr>
      <vt:lpstr>MITOCHONDRIA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Sphaera Pharma</dc:creator>
  <cp:lastModifiedBy>Kimberly Fry</cp:lastModifiedBy>
  <cp:revision>27</cp:revision>
  <dcterms:created xsi:type="dcterms:W3CDTF">2022-08-23T07:07:47Z</dcterms:created>
  <dcterms:modified xsi:type="dcterms:W3CDTF">2023-11-30T18:29:03Z</dcterms:modified>
</cp:coreProperties>
</file>