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4" r:id="rId3"/>
    <p:sldMasterId id="2147483691" r:id="rId4"/>
  </p:sldMasterIdLst>
  <p:notesMasterIdLst>
    <p:notesMasterId r:id="rId39"/>
  </p:notesMasterIdLst>
  <p:sldIdLst>
    <p:sldId id="256" r:id="rId5"/>
    <p:sldId id="260" r:id="rId6"/>
    <p:sldId id="259" r:id="rId7"/>
    <p:sldId id="262" r:id="rId8"/>
    <p:sldId id="263" r:id="rId9"/>
    <p:sldId id="264" r:id="rId10"/>
    <p:sldId id="274" r:id="rId11"/>
    <p:sldId id="276" r:id="rId12"/>
    <p:sldId id="273" r:id="rId13"/>
    <p:sldId id="272" r:id="rId14"/>
    <p:sldId id="277" r:id="rId15"/>
    <p:sldId id="278" r:id="rId16"/>
    <p:sldId id="281" r:id="rId17"/>
    <p:sldId id="280" r:id="rId18"/>
    <p:sldId id="283" r:id="rId19"/>
    <p:sldId id="285" r:id="rId20"/>
    <p:sldId id="286" r:id="rId21"/>
    <p:sldId id="279" r:id="rId22"/>
    <p:sldId id="287" r:id="rId23"/>
    <p:sldId id="291" r:id="rId24"/>
    <p:sldId id="288" r:id="rId25"/>
    <p:sldId id="290" r:id="rId26"/>
    <p:sldId id="289" r:id="rId27"/>
    <p:sldId id="292" r:id="rId28"/>
    <p:sldId id="293" r:id="rId29"/>
    <p:sldId id="294" r:id="rId30"/>
    <p:sldId id="295" r:id="rId31"/>
    <p:sldId id="270" r:id="rId32"/>
    <p:sldId id="269" r:id="rId33"/>
    <p:sldId id="258" r:id="rId34"/>
    <p:sldId id="296" r:id="rId35"/>
    <p:sldId id="265" r:id="rId36"/>
    <p:sldId id="267" r:id="rId37"/>
    <p:sldId id="284" r:id="rId38"/>
  </p:sldIdLst>
  <p:sldSz cx="12192000" cy="6858000"/>
  <p:notesSz cx="12192000" cy="6858000"/>
  <p:embeddedFontLst>
    <p:embeddedFont>
      <p:font typeface="Arial Black" panose="020B0A0402010202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Helvetica Neue" panose="020B0604020202020204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+tdohxbDZ9x4EYzVxW1FBJ1tg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ha Sarakki" initials="" lastIdx="3" clrIdx="0"/>
  <p:cmAuthor id="1" name="Katina Calakos" initials="" lastIdx="1" clrIdx="1"/>
  <p:cmAuthor id="2" name="Katina Calakos" initials="KC" lastIdx="1" clrIdx="2">
    <p:extLst>
      <p:ext uri="{19B8F6BF-5375-455C-9EA6-DF929625EA0E}">
        <p15:presenceInfo xmlns:p15="http://schemas.microsoft.com/office/powerpoint/2012/main" userId="23kJoOFL4AqHKS1tsVHw424smXhlzdEky5iD4VG35Ak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5B2E0-C2C9-4B37-8423-DC12BD152501}" v="262" dt="2023-11-28T14:01:01.430"/>
    <p1510:client id="{B098E197-9F2E-4284-8E6C-7634B68D43D9}" v="4" dt="2023-11-28T13:38:49.723"/>
    <p1510:client id="{F0192477-5BFA-418C-A4BD-FEF10B9756D0}" v="275" dt="2023-11-28T01:04:17.377"/>
  </p1510:revLst>
</p1510:revInfo>
</file>

<file path=ppt/tableStyles.xml><?xml version="1.0" encoding="utf-8"?>
<a:tblStyleLst xmlns:a="http://schemas.openxmlformats.org/drawingml/2006/main" def="{9AAA75CE-EDFF-4B1D-B22B-150470063A60}">
  <a:tblStyle styleId="{9AAA75CE-EDFF-4B1D-B22B-150470063A6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73F6EB-8EB4-4758-A0CE-DC95DA32D6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2"/>
    <p:restoredTop sz="94716"/>
  </p:normalViewPr>
  <p:slideViewPr>
    <p:cSldViewPr snapToGrid="0">
      <p:cViewPr varScale="1">
        <p:scale>
          <a:sx n="78" d="100"/>
          <a:sy n="78" d="100"/>
        </p:scale>
        <p:origin x="907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9b2fea367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29b2fea3676_0_4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3" name="Google Shape;723;g29b2fea3676_0_4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9" name="Google Shape;10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p2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9" name="Google Shape;1049;p2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4" name="Google Shape;1074;p2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5" name="Google Shape;1075;p2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6" name="Google Shape;1066;p2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LIST </a:t>
            </a:r>
            <a:r>
              <a:rPr lang="en-US" b="1"/>
              <a:t>MOVEMENT DISORDERS</a:t>
            </a:r>
            <a:r>
              <a:rPr lang="en-US"/>
              <a:t> - ataxia (6), tremors (7), balance issues, hand-wringing, facial spasm, unsteady (2), abnormal gait (3), balance issues + lack of core strength, dystonia, stereotypey, myoclonus</a:t>
            </a:r>
            <a:endParaRPr/>
          </a:p>
        </p:txBody>
      </p:sp>
      <p:sp>
        <p:nvSpPr>
          <p:cNvPr id="1067" name="Google Shape;1067;p2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8" name="Google Shape;1088;p3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Orthopedic </a:t>
            </a:r>
            <a:r>
              <a:rPr lang="en-US" dirty="0"/>
              <a:t>- no scoliosis bracing listed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/>
          </a:p>
        </p:txBody>
      </p:sp>
      <p:sp>
        <p:nvSpPr>
          <p:cNvPr id="1089" name="Google Shape;1089;p3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6" name="Google Shape;1116;p3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7" name="Google Shape;1117;p3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4" name="Google Shape;1124;p3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the only best meds are "combo" or "other" do not show </a:t>
            </a:r>
            <a:endParaRPr/>
          </a:p>
        </p:txBody>
      </p:sp>
      <p:sp>
        <p:nvSpPr>
          <p:cNvPr id="1125" name="Google Shape;1125;p3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9" name="Google Shape;1059;p2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0" name="Google Shape;1060;p2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1" name="Google Shape;113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34" name="Google Shape;5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1" name="Google Shape;1181;p4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2" name="Google Shape;1182;p4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9" name="Google Shape;1139;p4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0" name="Google Shape;1140;p4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9" name="Google Shape;1169;p4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0" name="Google Shape;1170;p4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7" name="Google Shape;1157;p4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8" name="Google Shape;1158;p4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3" name="Google Shape;11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1" name="Google Shape;1201;p4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2" name="Google Shape;1202;p4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7" name="Google Shape;1207;p4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8" name="Google Shape;1208;p4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3" name="Google Shape;121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4" name="Google Shape;1214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5" name="Google Shape;675;p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62" name="Google Shape;6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p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6" name="Google Shape;1226;p4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7" name="Google Shape;1227;p4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1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5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</a:rPr>
              <a:t>32</a:t>
            </a:fld>
            <a:endParaRPr sz="120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9b267123e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29b267123e5_0_30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29b267123e5_0_30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</a:rPr>
              <a:t>33</a:t>
            </a:fld>
            <a:endParaRPr sz="120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5" name="Google Shape;1105;p2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qq = zz/xx</a:t>
            </a:r>
            <a:endParaRPr/>
          </a:p>
        </p:txBody>
      </p:sp>
      <p:sp>
        <p:nvSpPr>
          <p:cNvPr id="1106" name="Google Shape;1106;p2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p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9b267123e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29b267123e5_0_12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99" name="Google Shape;599;g29b267123e5_0_120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3" name="Google Shape;7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8" name="Google Shape;10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2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120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1:notes"/>
          <p:cNvSpPr txBox="1">
            <a:spLocks noGrp="1"/>
          </p:cNvSpPr>
          <p:nvPr>
            <p:ph type="sldNum" idx="12"/>
          </p:nvPr>
        </p:nvSpPr>
        <p:spPr>
          <a:xfrm>
            <a:off x="3884414" y="8684685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</a:rPr>
              <a:t>8</a:t>
            </a:fld>
            <a:endParaRPr sz="120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9b2fea367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g29b2fea3676_0_7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1" name="Google Shape;751;g29b2fea3676_0_7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1"/>
          <p:cNvSpPr/>
          <p:nvPr/>
        </p:nvSpPr>
        <p:spPr>
          <a:xfrm>
            <a:off x="669610" y="643656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79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79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32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52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1"/>
          <p:cNvSpPr/>
          <p:nvPr/>
        </p:nvSpPr>
        <p:spPr>
          <a:xfrm>
            <a:off x="778186" y="6438219"/>
            <a:ext cx="13335" cy="79375"/>
          </a:xfrm>
          <a:custGeom>
            <a:avLst/>
            <a:gdLst/>
            <a:ahLst/>
            <a:cxnLst/>
            <a:rect l="l" t="t" r="r" b="b"/>
            <a:pathLst>
              <a:path w="13334" h="79375" extrusionOk="0">
                <a:moveTo>
                  <a:pt x="13042" y="0"/>
                </a:moveTo>
                <a:lnTo>
                  <a:pt x="0" y="0"/>
                </a:lnTo>
                <a:lnTo>
                  <a:pt x="12" y="79273"/>
                </a:lnTo>
                <a:lnTo>
                  <a:pt x="13042" y="79273"/>
                </a:lnTo>
                <a:lnTo>
                  <a:pt x="130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83" y="6438197"/>
            <a:ext cx="89090" cy="7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228" y="6436527"/>
            <a:ext cx="82727" cy="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435" y="6438171"/>
            <a:ext cx="69481" cy="7928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1"/>
          <p:cNvSpPr/>
          <p:nvPr/>
        </p:nvSpPr>
        <p:spPr>
          <a:xfrm>
            <a:off x="1215064" y="643650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80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92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45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65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5" y="6583093"/>
            <a:ext cx="86448" cy="1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89" y="6585501"/>
            <a:ext cx="81876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536" y="6585506"/>
            <a:ext cx="11924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479" y="6585503"/>
            <a:ext cx="9657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01" y="6583844"/>
            <a:ext cx="106819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1"/>
          <p:cNvSpPr/>
          <p:nvPr/>
        </p:nvSpPr>
        <p:spPr>
          <a:xfrm>
            <a:off x="940733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1"/>
          <p:cNvSpPr/>
          <p:nvPr/>
        </p:nvSpPr>
        <p:spPr>
          <a:xfrm>
            <a:off x="940727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1"/>
          <p:cNvSpPr/>
          <p:nvPr/>
        </p:nvSpPr>
        <p:spPr>
          <a:xfrm>
            <a:off x="1101115" y="6585508"/>
            <a:ext cx="79375" cy="123189"/>
          </a:xfrm>
          <a:custGeom>
            <a:avLst/>
            <a:gdLst/>
            <a:ahLst/>
            <a:cxnLst/>
            <a:rect l="l" t="t" r="r" b="b"/>
            <a:pathLst>
              <a:path w="79375" h="123190" extrusionOk="0">
                <a:moveTo>
                  <a:pt x="78867" y="102870"/>
                </a:moveTo>
                <a:lnTo>
                  <a:pt x="22618" y="102870"/>
                </a:lnTo>
                <a:lnTo>
                  <a:pt x="22618" y="0"/>
                </a:lnTo>
                <a:lnTo>
                  <a:pt x="0" y="0"/>
                </a:lnTo>
                <a:lnTo>
                  <a:pt x="0" y="102870"/>
                </a:lnTo>
                <a:lnTo>
                  <a:pt x="0" y="123190"/>
                </a:lnTo>
                <a:lnTo>
                  <a:pt x="78867" y="123190"/>
                </a:lnTo>
                <a:lnTo>
                  <a:pt x="78867" y="102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951" y="6583841"/>
            <a:ext cx="112026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/>
          <p:nvPr/>
        </p:nvSpPr>
        <p:spPr>
          <a:xfrm>
            <a:off x="1461080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1"/>
          <p:cNvSpPr/>
          <p:nvPr/>
        </p:nvSpPr>
        <p:spPr>
          <a:xfrm>
            <a:off x="1461071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1"/>
          <p:cNvSpPr/>
          <p:nvPr/>
        </p:nvSpPr>
        <p:spPr>
          <a:xfrm>
            <a:off x="1597685" y="6585508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90" extrusionOk="0">
                <a:moveTo>
                  <a:pt x="101028" y="0"/>
                </a:moveTo>
                <a:lnTo>
                  <a:pt x="0" y="0"/>
                </a:lnTo>
                <a:lnTo>
                  <a:pt x="0" y="20320"/>
                </a:lnTo>
                <a:lnTo>
                  <a:pt x="39204" y="20320"/>
                </a:lnTo>
                <a:lnTo>
                  <a:pt x="39204" y="123190"/>
                </a:lnTo>
                <a:lnTo>
                  <a:pt x="61823" y="123190"/>
                </a:lnTo>
                <a:lnTo>
                  <a:pt x="61823" y="20320"/>
                </a:lnTo>
                <a:lnTo>
                  <a:pt x="101028" y="20320"/>
                </a:lnTo>
                <a:lnTo>
                  <a:pt x="1010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2772" y="6567487"/>
            <a:ext cx="74316" cy="1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1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2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82"/>
          <p:cNvSpPr txBox="1">
            <a:spLocks noGrp="1"/>
          </p:cNvSpPr>
          <p:nvPr>
            <p:ph type="body" idx="1"/>
          </p:nvPr>
        </p:nvSpPr>
        <p:spPr>
          <a:xfrm>
            <a:off x="1257298" y="3363210"/>
            <a:ext cx="9677402" cy="24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8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8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9pPr>
          </a:lstStyle>
          <a:p>
            <a:endParaRPr/>
          </a:p>
        </p:txBody>
      </p:sp>
      <p:sp>
        <p:nvSpPr>
          <p:cNvPr id="290" name="Google Shape;290;p83"/>
          <p:cNvSpPr txBox="1">
            <a:spLocks noGrp="1"/>
          </p:cNvSpPr>
          <p:nvPr>
            <p:ph type="dt" idx="10"/>
          </p:nvPr>
        </p:nvSpPr>
        <p:spPr>
          <a:xfrm>
            <a:off x="7184572" y="6566781"/>
            <a:ext cx="4434115" cy="1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4"/>
          <p:cNvSpPr txBox="1">
            <a:spLocks noGrp="1"/>
          </p:cNvSpPr>
          <p:nvPr>
            <p:ph type="title"/>
          </p:nvPr>
        </p:nvSpPr>
        <p:spPr>
          <a:xfrm>
            <a:off x="411480" y="570366"/>
            <a:ext cx="641749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4"/>
          <p:cNvSpPr txBox="1">
            <a:spLocks noGrp="1"/>
          </p:cNvSpPr>
          <p:nvPr>
            <p:ph type="body" idx="1"/>
          </p:nvPr>
        </p:nvSpPr>
        <p:spPr>
          <a:xfrm>
            <a:off x="411480" y="366780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397"/>
              </a:buClr>
              <a:buSzPts val="2400"/>
              <a:buFont typeface="Calibri"/>
              <a:buNone/>
              <a:defRPr sz="2400">
                <a:solidFill>
                  <a:srgbClr val="91939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2000"/>
              <a:buFont typeface="Calibri"/>
              <a:buNone/>
              <a:defRPr sz="2000">
                <a:solidFill>
                  <a:srgbClr val="9193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800"/>
              <a:buFont typeface="Calibri"/>
              <a:buNone/>
              <a:defRPr sz="1800">
                <a:solidFill>
                  <a:srgbClr val="9193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5"/>
          <p:cNvSpPr txBox="1">
            <a:spLocks noGrp="1"/>
          </p:cNvSpPr>
          <p:nvPr>
            <p:ph type="title"/>
          </p:nvPr>
        </p:nvSpPr>
        <p:spPr>
          <a:xfrm>
            <a:off x="838200" y="499409"/>
            <a:ext cx="10145485" cy="116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8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7A7A75"/>
              </a:buClr>
              <a:buSzPts val="15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2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1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85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7A7A75"/>
              </a:buClr>
              <a:buSzPts val="15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2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1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85"/>
          <p:cNvSpPr txBox="1">
            <a:spLocks noGrp="1"/>
          </p:cNvSpPr>
          <p:nvPr>
            <p:ph type="sldNum" idx="12"/>
          </p:nvPr>
        </p:nvSpPr>
        <p:spPr>
          <a:xfrm>
            <a:off x="11164710" y="498475"/>
            <a:ext cx="719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p8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9778" y="6337517"/>
            <a:ext cx="1588927" cy="1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305" y="6073480"/>
            <a:ext cx="2374571" cy="52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6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8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8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7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87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87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8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8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2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2"/>
          <p:cNvSpPr txBox="1">
            <a:spLocks noGrp="1"/>
          </p:cNvSpPr>
          <p:nvPr>
            <p:ph type="body" idx="1"/>
          </p:nvPr>
        </p:nvSpPr>
        <p:spPr>
          <a:xfrm>
            <a:off x="1257298" y="3363210"/>
            <a:ext cx="9677402" cy="24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6"/>
          <p:cNvSpPr txBox="1">
            <a:spLocks noGrp="1"/>
          </p:cNvSpPr>
          <p:nvPr>
            <p:ph type="title"/>
          </p:nvPr>
        </p:nvSpPr>
        <p:spPr>
          <a:xfrm>
            <a:off x="838200" y="499409"/>
            <a:ext cx="10145485" cy="116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7A7A75"/>
              </a:buClr>
              <a:buSzPts val="15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2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1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116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7A7A75"/>
              </a:buClr>
              <a:buSzPts val="15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2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1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5"/>
              </a:buClr>
              <a:buSzPts val="1000"/>
              <a:buFont typeface="Arial"/>
              <a:buChar char="•"/>
              <a:defRPr b="0" i="0">
                <a:solidFill>
                  <a:srgbClr val="7A7A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116"/>
          <p:cNvSpPr txBox="1">
            <a:spLocks noGrp="1"/>
          </p:cNvSpPr>
          <p:nvPr>
            <p:ph type="sldNum" idx="12"/>
          </p:nvPr>
        </p:nvSpPr>
        <p:spPr>
          <a:xfrm>
            <a:off x="11164710" y="498475"/>
            <a:ext cx="719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A1"/>
              </a:buClr>
              <a:buSzPts val="1332"/>
              <a:buFont typeface="Arial"/>
              <a:buNone/>
              <a:defRPr sz="1332" b="0" i="0" u="none" strike="noStrike" cap="none">
                <a:solidFill>
                  <a:srgbClr val="888A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11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9778" y="6337517"/>
            <a:ext cx="1588927" cy="1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305" y="6073480"/>
            <a:ext cx="2374571" cy="52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7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7"/>
          <p:cNvSpPr/>
          <p:nvPr/>
        </p:nvSpPr>
        <p:spPr>
          <a:xfrm>
            <a:off x="669610" y="643656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79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79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32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52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7"/>
          <p:cNvSpPr/>
          <p:nvPr/>
        </p:nvSpPr>
        <p:spPr>
          <a:xfrm>
            <a:off x="778186" y="6438219"/>
            <a:ext cx="13335" cy="79375"/>
          </a:xfrm>
          <a:custGeom>
            <a:avLst/>
            <a:gdLst/>
            <a:ahLst/>
            <a:cxnLst/>
            <a:rect l="l" t="t" r="r" b="b"/>
            <a:pathLst>
              <a:path w="13334" h="79375" extrusionOk="0">
                <a:moveTo>
                  <a:pt x="13042" y="0"/>
                </a:moveTo>
                <a:lnTo>
                  <a:pt x="0" y="0"/>
                </a:lnTo>
                <a:lnTo>
                  <a:pt x="12" y="79273"/>
                </a:lnTo>
                <a:lnTo>
                  <a:pt x="13042" y="79273"/>
                </a:lnTo>
                <a:lnTo>
                  <a:pt x="130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83" y="6438197"/>
            <a:ext cx="89090" cy="7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228" y="6436527"/>
            <a:ext cx="82727" cy="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435" y="6438171"/>
            <a:ext cx="69481" cy="7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7"/>
          <p:cNvSpPr/>
          <p:nvPr/>
        </p:nvSpPr>
        <p:spPr>
          <a:xfrm>
            <a:off x="1215064" y="643650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80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92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45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65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5" y="6583093"/>
            <a:ext cx="86448" cy="1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89" y="6585501"/>
            <a:ext cx="81876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536" y="6585506"/>
            <a:ext cx="11924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479" y="6585503"/>
            <a:ext cx="9657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01" y="6583844"/>
            <a:ext cx="106819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7"/>
          <p:cNvSpPr/>
          <p:nvPr/>
        </p:nvSpPr>
        <p:spPr>
          <a:xfrm>
            <a:off x="940733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7"/>
          <p:cNvSpPr/>
          <p:nvPr/>
        </p:nvSpPr>
        <p:spPr>
          <a:xfrm>
            <a:off x="940727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7"/>
          <p:cNvSpPr/>
          <p:nvPr/>
        </p:nvSpPr>
        <p:spPr>
          <a:xfrm>
            <a:off x="1101115" y="6585508"/>
            <a:ext cx="79375" cy="123189"/>
          </a:xfrm>
          <a:custGeom>
            <a:avLst/>
            <a:gdLst/>
            <a:ahLst/>
            <a:cxnLst/>
            <a:rect l="l" t="t" r="r" b="b"/>
            <a:pathLst>
              <a:path w="79375" h="123190" extrusionOk="0">
                <a:moveTo>
                  <a:pt x="78867" y="102870"/>
                </a:moveTo>
                <a:lnTo>
                  <a:pt x="22618" y="102870"/>
                </a:lnTo>
                <a:lnTo>
                  <a:pt x="22618" y="0"/>
                </a:lnTo>
                <a:lnTo>
                  <a:pt x="0" y="0"/>
                </a:lnTo>
                <a:lnTo>
                  <a:pt x="0" y="102870"/>
                </a:lnTo>
                <a:lnTo>
                  <a:pt x="0" y="123190"/>
                </a:lnTo>
                <a:lnTo>
                  <a:pt x="78867" y="123190"/>
                </a:lnTo>
                <a:lnTo>
                  <a:pt x="78867" y="102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951" y="6583841"/>
            <a:ext cx="112026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17"/>
          <p:cNvSpPr/>
          <p:nvPr/>
        </p:nvSpPr>
        <p:spPr>
          <a:xfrm>
            <a:off x="1461080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7"/>
          <p:cNvSpPr/>
          <p:nvPr/>
        </p:nvSpPr>
        <p:spPr>
          <a:xfrm>
            <a:off x="1461071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17"/>
          <p:cNvSpPr/>
          <p:nvPr/>
        </p:nvSpPr>
        <p:spPr>
          <a:xfrm>
            <a:off x="1597685" y="6585508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90" extrusionOk="0">
                <a:moveTo>
                  <a:pt x="101028" y="0"/>
                </a:moveTo>
                <a:lnTo>
                  <a:pt x="0" y="0"/>
                </a:lnTo>
                <a:lnTo>
                  <a:pt x="0" y="20320"/>
                </a:lnTo>
                <a:lnTo>
                  <a:pt x="39204" y="20320"/>
                </a:lnTo>
                <a:lnTo>
                  <a:pt x="39204" y="123190"/>
                </a:lnTo>
                <a:lnTo>
                  <a:pt x="61823" y="123190"/>
                </a:lnTo>
                <a:lnTo>
                  <a:pt x="61823" y="20320"/>
                </a:lnTo>
                <a:lnTo>
                  <a:pt x="101028" y="20320"/>
                </a:lnTo>
                <a:lnTo>
                  <a:pt x="1010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1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2772" y="6567487"/>
            <a:ext cx="74316" cy="1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17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8"/>
          <p:cNvSpPr/>
          <p:nvPr/>
        </p:nvSpPr>
        <p:spPr>
          <a:xfrm>
            <a:off x="9369777" y="4512100"/>
            <a:ext cx="1497965" cy="1188085"/>
          </a:xfrm>
          <a:custGeom>
            <a:avLst/>
            <a:gdLst/>
            <a:ahLst/>
            <a:cxnLst/>
            <a:rect l="l" t="t" r="r" b="b"/>
            <a:pathLst>
              <a:path w="1497965" h="1188085" extrusionOk="0">
                <a:moveTo>
                  <a:pt x="1095343" y="0"/>
                </a:moveTo>
                <a:lnTo>
                  <a:pt x="1043177" y="3119"/>
                </a:lnTo>
                <a:lnTo>
                  <a:pt x="989140" y="8447"/>
                </a:lnTo>
                <a:lnTo>
                  <a:pt x="935825" y="13204"/>
                </a:lnTo>
                <a:lnTo>
                  <a:pt x="731103" y="29444"/>
                </a:lnTo>
                <a:lnTo>
                  <a:pt x="682388" y="33535"/>
                </a:lnTo>
                <a:lnTo>
                  <a:pt x="634790" y="37931"/>
                </a:lnTo>
                <a:lnTo>
                  <a:pt x="588376" y="42778"/>
                </a:lnTo>
                <a:lnTo>
                  <a:pt x="543212" y="48221"/>
                </a:lnTo>
                <a:lnTo>
                  <a:pt x="499363" y="54405"/>
                </a:lnTo>
                <a:lnTo>
                  <a:pt x="456897" y="61478"/>
                </a:lnTo>
                <a:lnTo>
                  <a:pt x="415878" y="69585"/>
                </a:lnTo>
                <a:lnTo>
                  <a:pt x="376373" y="78871"/>
                </a:lnTo>
                <a:lnTo>
                  <a:pt x="338447" y="89483"/>
                </a:lnTo>
                <a:lnTo>
                  <a:pt x="302167" y="101567"/>
                </a:lnTo>
                <a:lnTo>
                  <a:pt x="234809" y="130732"/>
                </a:lnTo>
                <a:lnTo>
                  <a:pt x="174824" y="167533"/>
                </a:lnTo>
                <a:lnTo>
                  <a:pt x="122742" y="213138"/>
                </a:lnTo>
                <a:lnTo>
                  <a:pt x="79091" y="268713"/>
                </a:lnTo>
                <a:lnTo>
                  <a:pt x="44397" y="335425"/>
                </a:lnTo>
                <a:lnTo>
                  <a:pt x="30574" y="373323"/>
                </a:lnTo>
                <a:lnTo>
                  <a:pt x="19188" y="414442"/>
                </a:lnTo>
                <a:lnTo>
                  <a:pt x="10306" y="458930"/>
                </a:lnTo>
                <a:lnTo>
                  <a:pt x="3994" y="506931"/>
                </a:lnTo>
                <a:lnTo>
                  <a:pt x="316" y="558591"/>
                </a:lnTo>
                <a:lnTo>
                  <a:pt x="0" y="602950"/>
                </a:lnTo>
                <a:lnTo>
                  <a:pt x="2880" y="646537"/>
                </a:lnTo>
                <a:lnTo>
                  <a:pt x="8849" y="689240"/>
                </a:lnTo>
                <a:lnTo>
                  <a:pt x="17799" y="730950"/>
                </a:lnTo>
                <a:lnTo>
                  <a:pt x="29620" y="771556"/>
                </a:lnTo>
                <a:lnTo>
                  <a:pt x="44205" y="810948"/>
                </a:lnTo>
                <a:lnTo>
                  <a:pt x="61445" y="849014"/>
                </a:lnTo>
                <a:lnTo>
                  <a:pt x="81232" y="885646"/>
                </a:lnTo>
                <a:lnTo>
                  <a:pt x="103456" y="920731"/>
                </a:lnTo>
                <a:lnTo>
                  <a:pt x="128011" y="954160"/>
                </a:lnTo>
                <a:lnTo>
                  <a:pt x="154787" y="985822"/>
                </a:lnTo>
                <a:lnTo>
                  <a:pt x="183675" y="1015607"/>
                </a:lnTo>
                <a:lnTo>
                  <a:pt x="214568" y="1043403"/>
                </a:lnTo>
                <a:lnTo>
                  <a:pt x="247357" y="1069102"/>
                </a:lnTo>
                <a:lnTo>
                  <a:pt x="281934" y="1092591"/>
                </a:lnTo>
                <a:lnTo>
                  <a:pt x="318189" y="1113762"/>
                </a:lnTo>
                <a:lnTo>
                  <a:pt x="356016" y="1132502"/>
                </a:lnTo>
                <a:lnTo>
                  <a:pt x="395304" y="1148702"/>
                </a:lnTo>
                <a:lnTo>
                  <a:pt x="435947" y="1162251"/>
                </a:lnTo>
                <a:lnTo>
                  <a:pt x="477834" y="1173039"/>
                </a:lnTo>
                <a:lnTo>
                  <a:pt x="520859" y="1180955"/>
                </a:lnTo>
                <a:lnTo>
                  <a:pt x="564912" y="1185889"/>
                </a:lnTo>
                <a:lnTo>
                  <a:pt x="609885" y="1187730"/>
                </a:lnTo>
                <a:lnTo>
                  <a:pt x="655670" y="1186367"/>
                </a:lnTo>
                <a:lnTo>
                  <a:pt x="702158" y="1181691"/>
                </a:lnTo>
                <a:lnTo>
                  <a:pt x="749241" y="1173591"/>
                </a:lnTo>
                <a:lnTo>
                  <a:pt x="796810" y="1161956"/>
                </a:lnTo>
                <a:lnTo>
                  <a:pt x="947755" y="1119234"/>
                </a:lnTo>
                <a:lnTo>
                  <a:pt x="1010421" y="1100832"/>
                </a:lnTo>
                <a:lnTo>
                  <a:pt x="1065625" y="1083700"/>
                </a:lnTo>
                <a:lnTo>
                  <a:pt x="1114174" y="1067311"/>
                </a:lnTo>
                <a:lnTo>
                  <a:pt x="1156876" y="1051138"/>
                </a:lnTo>
                <a:lnTo>
                  <a:pt x="1194539" y="1034653"/>
                </a:lnTo>
                <a:lnTo>
                  <a:pt x="1257974" y="998641"/>
                </a:lnTo>
                <a:lnTo>
                  <a:pt x="1310938" y="955058"/>
                </a:lnTo>
                <a:lnTo>
                  <a:pt x="1359889" y="899688"/>
                </a:lnTo>
                <a:lnTo>
                  <a:pt x="1384879" y="866265"/>
                </a:lnTo>
                <a:lnTo>
                  <a:pt x="1411286" y="828314"/>
                </a:lnTo>
                <a:lnTo>
                  <a:pt x="1439681" y="777326"/>
                </a:lnTo>
                <a:lnTo>
                  <a:pt x="1463291" y="715943"/>
                </a:lnTo>
                <a:lnTo>
                  <a:pt x="1481353" y="646449"/>
                </a:lnTo>
                <a:lnTo>
                  <a:pt x="1493102" y="571128"/>
                </a:lnTo>
                <a:lnTo>
                  <a:pt x="1496371" y="531997"/>
                </a:lnTo>
                <a:lnTo>
                  <a:pt x="1497775" y="492265"/>
                </a:lnTo>
                <a:lnTo>
                  <a:pt x="1497219" y="452219"/>
                </a:lnTo>
                <a:lnTo>
                  <a:pt x="1494607" y="412144"/>
                </a:lnTo>
                <a:lnTo>
                  <a:pt x="1489844" y="372326"/>
                </a:lnTo>
                <a:lnTo>
                  <a:pt x="1482835" y="333049"/>
                </a:lnTo>
                <a:lnTo>
                  <a:pt x="1473484" y="294601"/>
                </a:lnTo>
                <a:lnTo>
                  <a:pt x="1461695" y="257265"/>
                </a:lnTo>
                <a:lnTo>
                  <a:pt x="1447373" y="221328"/>
                </a:lnTo>
                <a:lnTo>
                  <a:pt x="1430423" y="187075"/>
                </a:lnTo>
                <a:lnTo>
                  <a:pt x="1388255" y="124765"/>
                </a:lnTo>
                <a:lnTo>
                  <a:pt x="1334426" y="72618"/>
                </a:lnTo>
                <a:lnTo>
                  <a:pt x="1302901" y="51069"/>
                </a:lnTo>
                <a:lnTo>
                  <a:pt x="1268174" y="32918"/>
                </a:lnTo>
                <a:lnTo>
                  <a:pt x="1230151" y="18450"/>
                </a:lnTo>
                <a:lnTo>
                  <a:pt x="1188735" y="7951"/>
                </a:lnTo>
                <a:lnTo>
                  <a:pt x="1143831" y="1705"/>
                </a:lnTo>
                <a:lnTo>
                  <a:pt x="1095343" y="0"/>
                </a:lnTo>
                <a:close/>
              </a:path>
            </a:pathLst>
          </a:custGeom>
          <a:solidFill>
            <a:srgbClr val="1AB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8"/>
          <p:cNvSpPr/>
          <p:nvPr/>
        </p:nvSpPr>
        <p:spPr>
          <a:xfrm>
            <a:off x="4518660" y="4862952"/>
            <a:ext cx="1622425" cy="1142365"/>
          </a:xfrm>
          <a:custGeom>
            <a:avLst/>
            <a:gdLst/>
            <a:ahLst/>
            <a:cxnLst/>
            <a:rect l="l" t="t" r="r" b="b"/>
            <a:pathLst>
              <a:path w="1622425" h="1142364" extrusionOk="0">
                <a:moveTo>
                  <a:pt x="1183653" y="0"/>
                </a:moveTo>
                <a:lnTo>
                  <a:pt x="1127146" y="2733"/>
                </a:lnTo>
                <a:lnTo>
                  <a:pt x="1070443" y="7444"/>
                </a:lnTo>
                <a:lnTo>
                  <a:pt x="1014470" y="11639"/>
                </a:lnTo>
                <a:lnTo>
                  <a:pt x="747836" y="29340"/>
                </a:lnTo>
                <a:lnTo>
                  <a:pt x="697617" y="33123"/>
                </a:lnTo>
                <a:lnTo>
                  <a:pt x="648586" y="37286"/>
                </a:lnTo>
                <a:lnTo>
                  <a:pt x="600809" y="41958"/>
                </a:lnTo>
                <a:lnTo>
                  <a:pt x="554353" y="47266"/>
                </a:lnTo>
                <a:lnTo>
                  <a:pt x="509283" y="53338"/>
                </a:lnTo>
                <a:lnTo>
                  <a:pt x="465665" y="60303"/>
                </a:lnTo>
                <a:lnTo>
                  <a:pt x="423564" y="68288"/>
                </a:lnTo>
                <a:lnTo>
                  <a:pt x="383046" y="77423"/>
                </a:lnTo>
                <a:lnTo>
                  <a:pt x="344177" y="87834"/>
                </a:lnTo>
                <a:lnTo>
                  <a:pt x="307022" y="99651"/>
                </a:lnTo>
                <a:lnTo>
                  <a:pt x="238119" y="128013"/>
                </a:lnTo>
                <a:lnTo>
                  <a:pt x="176861" y="163533"/>
                </a:lnTo>
                <a:lnTo>
                  <a:pt x="123776" y="207237"/>
                </a:lnTo>
                <a:lnTo>
                  <a:pt x="79388" y="260149"/>
                </a:lnTo>
                <a:lnTo>
                  <a:pt x="44223" y="323296"/>
                </a:lnTo>
                <a:lnTo>
                  <a:pt x="30263" y="359028"/>
                </a:lnTo>
                <a:lnTo>
                  <a:pt x="18807" y="397703"/>
                </a:lnTo>
                <a:lnTo>
                  <a:pt x="9918" y="439449"/>
                </a:lnTo>
                <a:lnTo>
                  <a:pt x="3664" y="484394"/>
                </a:lnTo>
                <a:lnTo>
                  <a:pt x="110" y="532666"/>
                </a:lnTo>
                <a:lnTo>
                  <a:pt x="0" y="575420"/>
                </a:lnTo>
                <a:lnTo>
                  <a:pt x="3349" y="617447"/>
                </a:lnTo>
                <a:lnTo>
                  <a:pt x="10041" y="658639"/>
                </a:lnTo>
                <a:lnTo>
                  <a:pt x="19957" y="698888"/>
                </a:lnTo>
                <a:lnTo>
                  <a:pt x="32978" y="738089"/>
                </a:lnTo>
                <a:lnTo>
                  <a:pt x="48987" y="776133"/>
                </a:lnTo>
                <a:lnTo>
                  <a:pt x="67866" y="812915"/>
                </a:lnTo>
                <a:lnTo>
                  <a:pt x="89497" y="848326"/>
                </a:lnTo>
                <a:lnTo>
                  <a:pt x="113761" y="882259"/>
                </a:lnTo>
                <a:lnTo>
                  <a:pt x="140540" y="914609"/>
                </a:lnTo>
                <a:lnTo>
                  <a:pt x="169717" y="945267"/>
                </a:lnTo>
                <a:lnTo>
                  <a:pt x="201174" y="974126"/>
                </a:lnTo>
                <a:lnTo>
                  <a:pt x="234792" y="1001080"/>
                </a:lnTo>
                <a:lnTo>
                  <a:pt x="270453" y="1026021"/>
                </a:lnTo>
                <a:lnTo>
                  <a:pt x="308040" y="1048842"/>
                </a:lnTo>
                <a:lnTo>
                  <a:pt x="347434" y="1069437"/>
                </a:lnTo>
                <a:lnTo>
                  <a:pt x="388516" y="1087698"/>
                </a:lnTo>
                <a:lnTo>
                  <a:pt x="431170" y="1103518"/>
                </a:lnTo>
                <a:lnTo>
                  <a:pt x="475277" y="1116790"/>
                </a:lnTo>
                <a:lnTo>
                  <a:pt x="520719" y="1127407"/>
                </a:lnTo>
                <a:lnTo>
                  <a:pt x="567378" y="1135261"/>
                </a:lnTo>
                <a:lnTo>
                  <a:pt x="615136" y="1140247"/>
                </a:lnTo>
                <a:lnTo>
                  <a:pt x="663874" y="1142256"/>
                </a:lnTo>
                <a:lnTo>
                  <a:pt x="713476" y="1141182"/>
                </a:lnTo>
                <a:lnTo>
                  <a:pt x="763821" y="1136918"/>
                </a:lnTo>
                <a:lnTo>
                  <a:pt x="814794" y="1129356"/>
                </a:lnTo>
                <a:lnTo>
                  <a:pt x="866275" y="1118390"/>
                </a:lnTo>
                <a:lnTo>
                  <a:pt x="1029604" y="1078001"/>
                </a:lnTo>
                <a:lnTo>
                  <a:pt x="1097406" y="1060593"/>
                </a:lnTo>
                <a:lnTo>
                  <a:pt x="1157130" y="1044369"/>
                </a:lnTo>
                <a:lnTo>
                  <a:pt x="1209647" y="1028827"/>
                </a:lnTo>
                <a:lnTo>
                  <a:pt x="1255830" y="1013462"/>
                </a:lnTo>
                <a:lnTo>
                  <a:pt x="1296550" y="997771"/>
                </a:lnTo>
                <a:lnTo>
                  <a:pt x="1332680" y="981249"/>
                </a:lnTo>
                <a:lnTo>
                  <a:pt x="1394656" y="943700"/>
                </a:lnTo>
                <a:lnTo>
                  <a:pt x="1448735" y="896783"/>
                </a:lnTo>
                <a:lnTo>
                  <a:pt x="1474994" y="868552"/>
                </a:lnTo>
                <a:lnTo>
                  <a:pt x="1501894" y="836468"/>
                </a:lnTo>
                <a:lnTo>
                  <a:pt x="1530307" y="800026"/>
                </a:lnTo>
                <a:lnTo>
                  <a:pt x="1560807" y="751029"/>
                </a:lnTo>
                <a:lnTo>
                  <a:pt x="1586069" y="691988"/>
                </a:lnTo>
                <a:lnTo>
                  <a:pt x="1605277" y="625100"/>
                </a:lnTo>
                <a:lnTo>
                  <a:pt x="1617614" y="552564"/>
                </a:lnTo>
                <a:lnTo>
                  <a:pt x="1622265" y="476576"/>
                </a:lnTo>
                <a:lnTo>
                  <a:pt x="1621454" y="437974"/>
                </a:lnTo>
                <a:lnTo>
                  <a:pt x="1618415" y="399334"/>
                </a:lnTo>
                <a:lnTo>
                  <a:pt x="1613046" y="360930"/>
                </a:lnTo>
                <a:lnTo>
                  <a:pt x="1605247" y="323037"/>
                </a:lnTo>
                <a:lnTo>
                  <a:pt x="1594914" y="285929"/>
                </a:lnTo>
                <a:lnTo>
                  <a:pt x="1581946" y="249881"/>
                </a:lnTo>
                <a:lnTo>
                  <a:pt x="1566240" y="215169"/>
                </a:lnTo>
                <a:lnTo>
                  <a:pt x="1526209" y="150847"/>
                </a:lnTo>
                <a:lnTo>
                  <a:pt x="1474005" y="95161"/>
                </a:lnTo>
                <a:lnTo>
                  <a:pt x="1443084" y="71243"/>
                </a:lnTo>
                <a:lnTo>
                  <a:pt x="1408813" y="50309"/>
                </a:lnTo>
                <a:lnTo>
                  <a:pt x="1371091" y="32632"/>
                </a:lnTo>
                <a:lnTo>
                  <a:pt x="1329816" y="18489"/>
                </a:lnTo>
                <a:lnTo>
                  <a:pt x="1284886" y="8152"/>
                </a:lnTo>
                <a:lnTo>
                  <a:pt x="1236199" y="1897"/>
                </a:lnTo>
                <a:lnTo>
                  <a:pt x="1183653" y="0"/>
                </a:lnTo>
                <a:close/>
              </a:path>
            </a:pathLst>
          </a:custGeom>
          <a:solidFill>
            <a:srgbClr val="19BE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8"/>
          <p:cNvSpPr/>
          <p:nvPr/>
        </p:nvSpPr>
        <p:spPr>
          <a:xfrm>
            <a:off x="1647245" y="4980237"/>
            <a:ext cx="2120265" cy="410845"/>
          </a:xfrm>
          <a:custGeom>
            <a:avLst/>
            <a:gdLst/>
            <a:ahLst/>
            <a:cxnLst/>
            <a:rect l="l" t="t" r="r" b="b"/>
            <a:pathLst>
              <a:path w="2120265" h="410845" extrusionOk="0">
                <a:moveTo>
                  <a:pt x="592497" y="0"/>
                </a:moveTo>
                <a:lnTo>
                  <a:pt x="537697" y="194"/>
                </a:lnTo>
                <a:lnTo>
                  <a:pt x="485008" y="908"/>
                </a:lnTo>
                <a:lnTo>
                  <a:pt x="434522" y="2192"/>
                </a:lnTo>
                <a:lnTo>
                  <a:pt x="386328" y="4096"/>
                </a:lnTo>
                <a:lnTo>
                  <a:pt x="340517" y="6671"/>
                </a:lnTo>
                <a:lnTo>
                  <a:pt x="297179" y="9968"/>
                </a:lnTo>
                <a:lnTo>
                  <a:pt x="256405" y="14038"/>
                </a:lnTo>
                <a:lnTo>
                  <a:pt x="218284" y="18932"/>
                </a:lnTo>
                <a:lnTo>
                  <a:pt x="150368" y="31392"/>
                </a:lnTo>
                <a:lnTo>
                  <a:pt x="94154" y="47755"/>
                </a:lnTo>
                <a:lnTo>
                  <a:pt x="50364" y="68428"/>
                </a:lnTo>
                <a:lnTo>
                  <a:pt x="19724" y="93815"/>
                </a:lnTo>
                <a:lnTo>
                  <a:pt x="0" y="141625"/>
                </a:lnTo>
                <a:lnTo>
                  <a:pt x="1496" y="157741"/>
                </a:lnTo>
                <a:lnTo>
                  <a:pt x="34364" y="205597"/>
                </a:lnTo>
                <a:lnTo>
                  <a:pt x="78152" y="236572"/>
                </a:lnTo>
                <a:lnTo>
                  <a:pt x="137787" y="266317"/>
                </a:lnTo>
                <a:lnTo>
                  <a:pt x="211852" y="294416"/>
                </a:lnTo>
                <a:lnTo>
                  <a:pt x="253852" y="307718"/>
                </a:lnTo>
                <a:lnTo>
                  <a:pt x="298928" y="320453"/>
                </a:lnTo>
                <a:lnTo>
                  <a:pt x="346903" y="332568"/>
                </a:lnTo>
                <a:lnTo>
                  <a:pt x="397600" y="344011"/>
                </a:lnTo>
                <a:lnTo>
                  <a:pt x="450840" y="354731"/>
                </a:lnTo>
                <a:lnTo>
                  <a:pt x="506448" y="364675"/>
                </a:lnTo>
                <a:lnTo>
                  <a:pt x="564245" y="373791"/>
                </a:lnTo>
                <a:lnTo>
                  <a:pt x="624055" y="382028"/>
                </a:lnTo>
                <a:lnTo>
                  <a:pt x="685701" y="389332"/>
                </a:lnTo>
                <a:lnTo>
                  <a:pt x="749005" y="395653"/>
                </a:lnTo>
                <a:lnTo>
                  <a:pt x="813790" y="400938"/>
                </a:lnTo>
                <a:lnTo>
                  <a:pt x="879879" y="405135"/>
                </a:lnTo>
                <a:lnTo>
                  <a:pt x="947095" y="408191"/>
                </a:lnTo>
                <a:lnTo>
                  <a:pt x="1015260" y="410056"/>
                </a:lnTo>
                <a:lnTo>
                  <a:pt x="1084198" y="410677"/>
                </a:lnTo>
                <a:lnTo>
                  <a:pt x="1153731" y="410001"/>
                </a:lnTo>
                <a:lnTo>
                  <a:pt x="1424259" y="404561"/>
                </a:lnTo>
                <a:lnTo>
                  <a:pt x="1496396" y="402795"/>
                </a:lnTo>
                <a:lnTo>
                  <a:pt x="1560800" y="400907"/>
                </a:lnTo>
                <a:lnTo>
                  <a:pt x="1618242" y="398811"/>
                </a:lnTo>
                <a:lnTo>
                  <a:pt x="1669495" y="396420"/>
                </a:lnTo>
                <a:lnTo>
                  <a:pt x="1715329" y="393645"/>
                </a:lnTo>
                <a:lnTo>
                  <a:pt x="1756515" y="390400"/>
                </a:lnTo>
                <a:lnTo>
                  <a:pt x="1828035" y="382151"/>
                </a:lnTo>
                <a:lnTo>
                  <a:pt x="1890225" y="370975"/>
                </a:lnTo>
                <a:lnTo>
                  <a:pt x="1949260" y="356175"/>
                </a:lnTo>
                <a:lnTo>
                  <a:pt x="2011311" y="337053"/>
                </a:lnTo>
                <a:lnTo>
                  <a:pt x="2058313" y="316401"/>
                </a:lnTo>
                <a:lnTo>
                  <a:pt x="2093447" y="289724"/>
                </a:lnTo>
                <a:lnTo>
                  <a:pt x="2119556" y="241683"/>
                </a:lnTo>
                <a:lnTo>
                  <a:pt x="2120176" y="224276"/>
                </a:lnTo>
                <a:lnTo>
                  <a:pt x="2116340" y="206484"/>
                </a:lnTo>
                <a:lnTo>
                  <a:pt x="2094310" y="170493"/>
                </a:lnTo>
                <a:lnTo>
                  <a:pt x="2051481" y="135204"/>
                </a:lnTo>
                <a:lnTo>
                  <a:pt x="1985869" y="102111"/>
                </a:lnTo>
                <a:lnTo>
                  <a:pt x="1943899" y="86855"/>
                </a:lnTo>
                <a:lnTo>
                  <a:pt x="1895488" y="72709"/>
                </a:lnTo>
                <a:lnTo>
                  <a:pt x="1840390" y="59859"/>
                </a:lnTo>
                <a:lnTo>
                  <a:pt x="1778355" y="48493"/>
                </a:lnTo>
                <a:lnTo>
                  <a:pt x="1709135" y="38797"/>
                </a:lnTo>
                <a:lnTo>
                  <a:pt x="1632483" y="30957"/>
                </a:lnTo>
                <a:lnTo>
                  <a:pt x="1548151" y="25162"/>
                </a:lnTo>
                <a:lnTo>
                  <a:pt x="1455889" y="21597"/>
                </a:lnTo>
                <a:lnTo>
                  <a:pt x="1308787" y="17591"/>
                </a:lnTo>
                <a:lnTo>
                  <a:pt x="960572" y="6886"/>
                </a:lnTo>
                <a:lnTo>
                  <a:pt x="831002" y="3394"/>
                </a:lnTo>
                <a:lnTo>
                  <a:pt x="768660" y="2021"/>
                </a:lnTo>
                <a:lnTo>
                  <a:pt x="708069" y="964"/>
                </a:lnTo>
                <a:lnTo>
                  <a:pt x="649317" y="273"/>
                </a:lnTo>
                <a:lnTo>
                  <a:pt x="592497" y="0"/>
                </a:lnTo>
                <a:close/>
              </a:path>
            </a:pathLst>
          </a:custGeom>
          <a:solidFill>
            <a:srgbClr val="006DD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8"/>
          <p:cNvSpPr/>
          <p:nvPr/>
        </p:nvSpPr>
        <p:spPr>
          <a:xfrm>
            <a:off x="669610" y="643656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79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79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32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52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8"/>
          <p:cNvSpPr/>
          <p:nvPr/>
        </p:nvSpPr>
        <p:spPr>
          <a:xfrm>
            <a:off x="778186" y="6438219"/>
            <a:ext cx="13335" cy="79375"/>
          </a:xfrm>
          <a:custGeom>
            <a:avLst/>
            <a:gdLst/>
            <a:ahLst/>
            <a:cxnLst/>
            <a:rect l="l" t="t" r="r" b="b"/>
            <a:pathLst>
              <a:path w="13334" h="79375" extrusionOk="0">
                <a:moveTo>
                  <a:pt x="13042" y="0"/>
                </a:moveTo>
                <a:lnTo>
                  <a:pt x="0" y="0"/>
                </a:lnTo>
                <a:lnTo>
                  <a:pt x="12" y="79273"/>
                </a:lnTo>
                <a:lnTo>
                  <a:pt x="13042" y="79273"/>
                </a:lnTo>
                <a:lnTo>
                  <a:pt x="130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83" y="6438197"/>
            <a:ext cx="89090" cy="7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228" y="6436527"/>
            <a:ext cx="82727" cy="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435" y="6438171"/>
            <a:ext cx="69481" cy="7928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8"/>
          <p:cNvSpPr/>
          <p:nvPr/>
        </p:nvSpPr>
        <p:spPr>
          <a:xfrm>
            <a:off x="1215064" y="643650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80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92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45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65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5" y="6583093"/>
            <a:ext cx="86448" cy="1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89" y="6585501"/>
            <a:ext cx="81876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536" y="6585506"/>
            <a:ext cx="11924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479" y="6585503"/>
            <a:ext cx="9657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01" y="6583844"/>
            <a:ext cx="106819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8"/>
          <p:cNvSpPr/>
          <p:nvPr/>
        </p:nvSpPr>
        <p:spPr>
          <a:xfrm>
            <a:off x="940733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8"/>
          <p:cNvSpPr/>
          <p:nvPr/>
        </p:nvSpPr>
        <p:spPr>
          <a:xfrm>
            <a:off x="940727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8"/>
          <p:cNvSpPr/>
          <p:nvPr/>
        </p:nvSpPr>
        <p:spPr>
          <a:xfrm>
            <a:off x="1101115" y="6585508"/>
            <a:ext cx="79375" cy="123189"/>
          </a:xfrm>
          <a:custGeom>
            <a:avLst/>
            <a:gdLst/>
            <a:ahLst/>
            <a:cxnLst/>
            <a:rect l="l" t="t" r="r" b="b"/>
            <a:pathLst>
              <a:path w="79375" h="123190" extrusionOk="0">
                <a:moveTo>
                  <a:pt x="78867" y="102870"/>
                </a:moveTo>
                <a:lnTo>
                  <a:pt x="22618" y="102870"/>
                </a:lnTo>
                <a:lnTo>
                  <a:pt x="22618" y="0"/>
                </a:lnTo>
                <a:lnTo>
                  <a:pt x="0" y="0"/>
                </a:lnTo>
                <a:lnTo>
                  <a:pt x="0" y="102870"/>
                </a:lnTo>
                <a:lnTo>
                  <a:pt x="0" y="123190"/>
                </a:lnTo>
                <a:lnTo>
                  <a:pt x="78867" y="123190"/>
                </a:lnTo>
                <a:lnTo>
                  <a:pt x="78867" y="102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951" y="6583841"/>
            <a:ext cx="112026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8"/>
          <p:cNvSpPr/>
          <p:nvPr/>
        </p:nvSpPr>
        <p:spPr>
          <a:xfrm>
            <a:off x="1461080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8"/>
          <p:cNvSpPr/>
          <p:nvPr/>
        </p:nvSpPr>
        <p:spPr>
          <a:xfrm>
            <a:off x="1461071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8"/>
          <p:cNvSpPr/>
          <p:nvPr/>
        </p:nvSpPr>
        <p:spPr>
          <a:xfrm>
            <a:off x="1597685" y="6585508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90" extrusionOk="0">
                <a:moveTo>
                  <a:pt x="101028" y="0"/>
                </a:moveTo>
                <a:lnTo>
                  <a:pt x="0" y="0"/>
                </a:lnTo>
                <a:lnTo>
                  <a:pt x="0" y="20320"/>
                </a:lnTo>
                <a:lnTo>
                  <a:pt x="39204" y="20320"/>
                </a:lnTo>
                <a:lnTo>
                  <a:pt x="39204" y="123190"/>
                </a:lnTo>
                <a:lnTo>
                  <a:pt x="61823" y="123190"/>
                </a:lnTo>
                <a:lnTo>
                  <a:pt x="61823" y="20320"/>
                </a:lnTo>
                <a:lnTo>
                  <a:pt x="101028" y="20320"/>
                </a:lnTo>
                <a:lnTo>
                  <a:pt x="1010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5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2772" y="6567487"/>
            <a:ext cx="74316" cy="1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9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9"/>
          <p:cNvSpPr/>
          <p:nvPr/>
        </p:nvSpPr>
        <p:spPr>
          <a:xfrm>
            <a:off x="9369777" y="4512100"/>
            <a:ext cx="1497965" cy="1188085"/>
          </a:xfrm>
          <a:custGeom>
            <a:avLst/>
            <a:gdLst/>
            <a:ahLst/>
            <a:cxnLst/>
            <a:rect l="l" t="t" r="r" b="b"/>
            <a:pathLst>
              <a:path w="1497965" h="1188085" extrusionOk="0">
                <a:moveTo>
                  <a:pt x="1095343" y="0"/>
                </a:moveTo>
                <a:lnTo>
                  <a:pt x="1043177" y="3119"/>
                </a:lnTo>
                <a:lnTo>
                  <a:pt x="989140" y="8447"/>
                </a:lnTo>
                <a:lnTo>
                  <a:pt x="935825" y="13204"/>
                </a:lnTo>
                <a:lnTo>
                  <a:pt x="731103" y="29444"/>
                </a:lnTo>
                <a:lnTo>
                  <a:pt x="682388" y="33535"/>
                </a:lnTo>
                <a:lnTo>
                  <a:pt x="634790" y="37931"/>
                </a:lnTo>
                <a:lnTo>
                  <a:pt x="588376" y="42778"/>
                </a:lnTo>
                <a:lnTo>
                  <a:pt x="543212" y="48221"/>
                </a:lnTo>
                <a:lnTo>
                  <a:pt x="499363" y="54405"/>
                </a:lnTo>
                <a:lnTo>
                  <a:pt x="456897" y="61478"/>
                </a:lnTo>
                <a:lnTo>
                  <a:pt x="415878" y="69585"/>
                </a:lnTo>
                <a:lnTo>
                  <a:pt x="376373" y="78871"/>
                </a:lnTo>
                <a:lnTo>
                  <a:pt x="338447" y="89483"/>
                </a:lnTo>
                <a:lnTo>
                  <a:pt x="302167" y="101567"/>
                </a:lnTo>
                <a:lnTo>
                  <a:pt x="234809" y="130732"/>
                </a:lnTo>
                <a:lnTo>
                  <a:pt x="174824" y="167533"/>
                </a:lnTo>
                <a:lnTo>
                  <a:pt x="122742" y="213138"/>
                </a:lnTo>
                <a:lnTo>
                  <a:pt x="79091" y="268713"/>
                </a:lnTo>
                <a:lnTo>
                  <a:pt x="44397" y="335425"/>
                </a:lnTo>
                <a:lnTo>
                  <a:pt x="30574" y="373323"/>
                </a:lnTo>
                <a:lnTo>
                  <a:pt x="19188" y="414442"/>
                </a:lnTo>
                <a:lnTo>
                  <a:pt x="10306" y="458930"/>
                </a:lnTo>
                <a:lnTo>
                  <a:pt x="3994" y="506931"/>
                </a:lnTo>
                <a:lnTo>
                  <a:pt x="316" y="558591"/>
                </a:lnTo>
                <a:lnTo>
                  <a:pt x="0" y="602950"/>
                </a:lnTo>
                <a:lnTo>
                  <a:pt x="2880" y="646537"/>
                </a:lnTo>
                <a:lnTo>
                  <a:pt x="8849" y="689240"/>
                </a:lnTo>
                <a:lnTo>
                  <a:pt x="17799" y="730950"/>
                </a:lnTo>
                <a:lnTo>
                  <a:pt x="29620" y="771556"/>
                </a:lnTo>
                <a:lnTo>
                  <a:pt x="44205" y="810948"/>
                </a:lnTo>
                <a:lnTo>
                  <a:pt x="61445" y="849014"/>
                </a:lnTo>
                <a:lnTo>
                  <a:pt x="81232" y="885646"/>
                </a:lnTo>
                <a:lnTo>
                  <a:pt x="103456" y="920731"/>
                </a:lnTo>
                <a:lnTo>
                  <a:pt x="128011" y="954160"/>
                </a:lnTo>
                <a:lnTo>
                  <a:pt x="154787" y="985822"/>
                </a:lnTo>
                <a:lnTo>
                  <a:pt x="183675" y="1015607"/>
                </a:lnTo>
                <a:lnTo>
                  <a:pt x="214568" y="1043403"/>
                </a:lnTo>
                <a:lnTo>
                  <a:pt x="247357" y="1069102"/>
                </a:lnTo>
                <a:lnTo>
                  <a:pt x="281934" y="1092591"/>
                </a:lnTo>
                <a:lnTo>
                  <a:pt x="318189" y="1113762"/>
                </a:lnTo>
                <a:lnTo>
                  <a:pt x="356016" y="1132502"/>
                </a:lnTo>
                <a:lnTo>
                  <a:pt x="395304" y="1148702"/>
                </a:lnTo>
                <a:lnTo>
                  <a:pt x="435947" y="1162251"/>
                </a:lnTo>
                <a:lnTo>
                  <a:pt x="477834" y="1173039"/>
                </a:lnTo>
                <a:lnTo>
                  <a:pt x="520859" y="1180955"/>
                </a:lnTo>
                <a:lnTo>
                  <a:pt x="564912" y="1185889"/>
                </a:lnTo>
                <a:lnTo>
                  <a:pt x="609885" y="1187730"/>
                </a:lnTo>
                <a:lnTo>
                  <a:pt x="655670" y="1186367"/>
                </a:lnTo>
                <a:lnTo>
                  <a:pt x="702158" y="1181691"/>
                </a:lnTo>
                <a:lnTo>
                  <a:pt x="749241" y="1173591"/>
                </a:lnTo>
                <a:lnTo>
                  <a:pt x="796810" y="1161956"/>
                </a:lnTo>
                <a:lnTo>
                  <a:pt x="947755" y="1119234"/>
                </a:lnTo>
                <a:lnTo>
                  <a:pt x="1010421" y="1100832"/>
                </a:lnTo>
                <a:lnTo>
                  <a:pt x="1065625" y="1083700"/>
                </a:lnTo>
                <a:lnTo>
                  <a:pt x="1114174" y="1067311"/>
                </a:lnTo>
                <a:lnTo>
                  <a:pt x="1156876" y="1051138"/>
                </a:lnTo>
                <a:lnTo>
                  <a:pt x="1194539" y="1034653"/>
                </a:lnTo>
                <a:lnTo>
                  <a:pt x="1257974" y="998641"/>
                </a:lnTo>
                <a:lnTo>
                  <a:pt x="1310938" y="955058"/>
                </a:lnTo>
                <a:lnTo>
                  <a:pt x="1359889" y="899688"/>
                </a:lnTo>
                <a:lnTo>
                  <a:pt x="1384879" y="866265"/>
                </a:lnTo>
                <a:lnTo>
                  <a:pt x="1411286" y="828314"/>
                </a:lnTo>
                <a:lnTo>
                  <a:pt x="1439681" y="777326"/>
                </a:lnTo>
                <a:lnTo>
                  <a:pt x="1463291" y="715943"/>
                </a:lnTo>
                <a:lnTo>
                  <a:pt x="1481353" y="646449"/>
                </a:lnTo>
                <a:lnTo>
                  <a:pt x="1493102" y="571128"/>
                </a:lnTo>
                <a:lnTo>
                  <a:pt x="1496371" y="531997"/>
                </a:lnTo>
                <a:lnTo>
                  <a:pt x="1497775" y="492265"/>
                </a:lnTo>
                <a:lnTo>
                  <a:pt x="1497219" y="452219"/>
                </a:lnTo>
                <a:lnTo>
                  <a:pt x="1494607" y="412144"/>
                </a:lnTo>
                <a:lnTo>
                  <a:pt x="1489844" y="372326"/>
                </a:lnTo>
                <a:lnTo>
                  <a:pt x="1482835" y="333049"/>
                </a:lnTo>
                <a:lnTo>
                  <a:pt x="1473484" y="294601"/>
                </a:lnTo>
                <a:lnTo>
                  <a:pt x="1461695" y="257265"/>
                </a:lnTo>
                <a:lnTo>
                  <a:pt x="1447373" y="221328"/>
                </a:lnTo>
                <a:lnTo>
                  <a:pt x="1430423" y="187075"/>
                </a:lnTo>
                <a:lnTo>
                  <a:pt x="1388255" y="124765"/>
                </a:lnTo>
                <a:lnTo>
                  <a:pt x="1334426" y="72618"/>
                </a:lnTo>
                <a:lnTo>
                  <a:pt x="1302901" y="51069"/>
                </a:lnTo>
                <a:lnTo>
                  <a:pt x="1268174" y="32918"/>
                </a:lnTo>
                <a:lnTo>
                  <a:pt x="1230151" y="18450"/>
                </a:lnTo>
                <a:lnTo>
                  <a:pt x="1188735" y="7951"/>
                </a:lnTo>
                <a:lnTo>
                  <a:pt x="1143831" y="1705"/>
                </a:lnTo>
                <a:lnTo>
                  <a:pt x="1095343" y="0"/>
                </a:lnTo>
                <a:close/>
              </a:path>
            </a:pathLst>
          </a:custGeom>
          <a:solidFill>
            <a:srgbClr val="1AB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9"/>
          <p:cNvSpPr/>
          <p:nvPr/>
        </p:nvSpPr>
        <p:spPr>
          <a:xfrm>
            <a:off x="4518660" y="4862952"/>
            <a:ext cx="1622425" cy="1142365"/>
          </a:xfrm>
          <a:custGeom>
            <a:avLst/>
            <a:gdLst/>
            <a:ahLst/>
            <a:cxnLst/>
            <a:rect l="l" t="t" r="r" b="b"/>
            <a:pathLst>
              <a:path w="1622425" h="1142364" extrusionOk="0">
                <a:moveTo>
                  <a:pt x="1183653" y="0"/>
                </a:moveTo>
                <a:lnTo>
                  <a:pt x="1127146" y="2733"/>
                </a:lnTo>
                <a:lnTo>
                  <a:pt x="1070443" y="7444"/>
                </a:lnTo>
                <a:lnTo>
                  <a:pt x="1014470" y="11639"/>
                </a:lnTo>
                <a:lnTo>
                  <a:pt x="747836" y="29340"/>
                </a:lnTo>
                <a:lnTo>
                  <a:pt x="697617" y="33123"/>
                </a:lnTo>
                <a:lnTo>
                  <a:pt x="648586" y="37286"/>
                </a:lnTo>
                <a:lnTo>
                  <a:pt x="600809" y="41958"/>
                </a:lnTo>
                <a:lnTo>
                  <a:pt x="554353" y="47266"/>
                </a:lnTo>
                <a:lnTo>
                  <a:pt x="509283" y="53338"/>
                </a:lnTo>
                <a:lnTo>
                  <a:pt x="465665" y="60303"/>
                </a:lnTo>
                <a:lnTo>
                  <a:pt x="423564" y="68288"/>
                </a:lnTo>
                <a:lnTo>
                  <a:pt x="383046" y="77423"/>
                </a:lnTo>
                <a:lnTo>
                  <a:pt x="344177" y="87834"/>
                </a:lnTo>
                <a:lnTo>
                  <a:pt x="307022" y="99651"/>
                </a:lnTo>
                <a:lnTo>
                  <a:pt x="238119" y="128013"/>
                </a:lnTo>
                <a:lnTo>
                  <a:pt x="176861" y="163533"/>
                </a:lnTo>
                <a:lnTo>
                  <a:pt x="123776" y="207237"/>
                </a:lnTo>
                <a:lnTo>
                  <a:pt x="79388" y="260149"/>
                </a:lnTo>
                <a:lnTo>
                  <a:pt x="44223" y="323296"/>
                </a:lnTo>
                <a:lnTo>
                  <a:pt x="30263" y="359028"/>
                </a:lnTo>
                <a:lnTo>
                  <a:pt x="18807" y="397703"/>
                </a:lnTo>
                <a:lnTo>
                  <a:pt x="9918" y="439449"/>
                </a:lnTo>
                <a:lnTo>
                  <a:pt x="3664" y="484394"/>
                </a:lnTo>
                <a:lnTo>
                  <a:pt x="110" y="532666"/>
                </a:lnTo>
                <a:lnTo>
                  <a:pt x="0" y="575420"/>
                </a:lnTo>
                <a:lnTo>
                  <a:pt x="3349" y="617447"/>
                </a:lnTo>
                <a:lnTo>
                  <a:pt x="10041" y="658639"/>
                </a:lnTo>
                <a:lnTo>
                  <a:pt x="19957" y="698888"/>
                </a:lnTo>
                <a:lnTo>
                  <a:pt x="32978" y="738089"/>
                </a:lnTo>
                <a:lnTo>
                  <a:pt x="48987" y="776133"/>
                </a:lnTo>
                <a:lnTo>
                  <a:pt x="67866" y="812915"/>
                </a:lnTo>
                <a:lnTo>
                  <a:pt x="89497" y="848326"/>
                </a:lnTo>
                <a:lnTo>
                  <a:pt x="113761" y="882259"/>
                </a:lnTo>
                <a:lnTo>
                  <a:pt x="140540" y="914609"/>
                </a:lnTo>
                <a:lnTo>
                  <a:pt x="169717" y="945267"/>
                </a:lnTo>
                <a:lnTo>
                  <a:pt x="201174" y="974126"/>
                </a:lnTo>
                <a:lnTo>
                  <a:pt x="234792" y="1001080"/>
                </a:lnTo>
                <a:lnTo>
                  <a:pt x="270453" y="1026021"/>
                </a:lnTo>
                <a:lnTo>
                  <a:pt x="308040" y="1048842"/>
                </a:lnTo>
                <a:lnTo>
                  <a:pt x="347434" y="1069437"/>
                </a:lnTo>
                <a:lnTo>
                  <a:pt x="388516" y="1087698"/>
                </a:lnTo>
                <a:lnTo>
                  <a:pt x="431170" y="1103518"/>
                </a:lnTo>
                <a:lnTo>
                  <a:pt x="475277" y="1116790"/>
                </a:lnTo>
                <a:lnTo>
                  <a:pt x="520719" y="1127407"/>
                </a:lnTo>
                <a:lnTo>
                  <a:pt x="567378" y="1135261"/>
                </a:lnTo>
                <a:lnTo>
                  <a:pt x="615136" y="1140247"/>
                </a:lnTo>
                <a:lnTo>
                  <a:pt x="663874" y="1142256"/>
                </a:lnTo>
                <a:lnTo>
                  <a:pt x="713476" y="1141182"/>
                </a:lnTo>
                <a:lnTo>
                  <a:pt x="763821" y="1136918"/>
                </a:lnTo>
                <a:lnTo>
                  <a:pt x="814794" y="1129356"/>
                </a:lnTo>
                <a:lnTo>
                  <a:pt x="866275" y="1118390"/>
                </a:lnTo>
                <a:lnTo>
                  <a:pt x="1029604" y="1078001"/>
                </a:lnTo>
                <a:lnTo>
                  <a:pt x="1097406" y="1060593"/>
                </a:lnTo>
                <a:lnTo>
                  <a:pt x="1157130" y="1044369"/>
                </a:lnTo>
                <a:lnTo>
                  <a:pt x="1209647" y="1028827"/>
                </a:lnTo>
                <a:lnTo>
                  <a:pt x="1255830" y="1013462"/>
                </a:lnTo>
                <a:lnTo>
                  <a:pt x="1296550" y="997771"/>
                </a:lnTo>
                <a:lnTo>
                  <a:pt x="1332680" y="981249"/>
                </a:lnTo>
                <a:lnTo>
                  <a:pt x="1394656" y="943700"/>
                </a:lnTo>
                <a:lnTo>
                  <a:pt x="1448735" y="896783"/>
                </a:lnTo>
                <a:lnTo>
                  <a:pt x="1474994" y="868552"/>
                </a:lnTo>
                <a:lnTo>
                  <a:pt x="1501894" y="836468"/>
                </a:lnTo>
                <a:lnTo>
                  <a:pt x="1530307" y="800026"/>
                </a:lnTo>
                <a:lnTo>
                  <a:pt x="1560807" y="751029"/>
                </a:lnTo>
                <a:lnTo>
                  <a:pt x="1586069" y="691988"/>
                </a:lnTo>
                <a:lnTo>
                  <a:pt x="1605277" y="625100"/>
                </a:lnTo>
                <a:lnTo>
                  <a:pt x="1617614" y="552564"/>
                </a:lnTo>
                <a:lnTo>
                  <a:pt x="1622265" y="476576"/>
                </a:lnTo>
                <a:lnTo>
                  <a:pt x="1621454" y="437974"/>
                </a:lnTo>
                <a:lnTo>
                  <a:pt x="1618415" y="399334"/>
                </a:lnTo>
                <a:lnTo>
                  <a:pt x="1613046" y="360930"/>
                </a:lnTo>
                <a:lnTo>
                  <a:pt x="1605247" y="323037"/>
                </a:lnTo>
                <a:lnTo>
                  <a:pt x="1594914" y="285929"/>
                </a:lnTo>
                <a:lnTo>
                  <a:pt x="1581946" y="249881"/>
                </a:lnTo>
                <a:lnTo>
                  <a:pt x="1566240" y="215169"/>
                </a:lnTo>
                <a:lnTo>
                  <a:pt x="1526209" y="150847"/>
                </a:lnTo>
                <a:lnTo>
                  <a:pt x="1474005" y="95161"/>
                </a:lnTo>
                <a:lnTo>
                  <a:pt x="1443084" y="71243"/>
                </a:lnTo>
                <a:lnTo>
                  <a:pt x="1408813" y="50309"/>
                </a:lnTo>
                <a:lnTo>
                  <a:pt x="1371091" y="32632"/>
                </a:lnTo>
                <a:lnTo>
                  <a:pt x="1329816" y="18489"/>
                </a:lnTo>
                <a:lnTo>
                  <a:pt x="1284886" y="8152"/>
                </a:lnTo>
                <a:lnTo>
                  <a:pt x="1236199" y="1897"/>
                </a:lnTo>
                <a:lnTo>
                  <a:pt x="1183653" y="0"/>
                </a:lnTo>
                <a:close/>
              </a:path>
            </a:pathLst>
          </a:custGeom>
          <a:solidFill>
            <a:srgbClr val="19BE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9"/>
          <p:cNvSpPr/>
          <p:nvPr/>
        </p:nvSpPr>
        <p:spPr>
          <a:xfrm>
            <a:off x="1647245" y="4980237"/>
            <a:ext cx="2120265" cy="410845"/>
          </a:xfrm>
          <a:custGeom>
            <a:avLst/>
            <a:gdLst/>
            <a:ahLst/>
            <a:cxnLst/>
            <a:rect l="l" t="t" r="r" b="b"/>
            <a:pathLst>
              <a:path w="2120265" h="410845" extrusionOk="0">
                <a:moveTo>
                  <a:pt x="592497" y="0"/>
                </a:moveTo>
                <a:lnTo>
                  <a:pt x="537697" y="194"/>
                </a:lnTo>
                <a:lnTo>
                  <a:pt x="485008" y="908"/>
                </a:lnTo>
                <a:lnTo>
                  <a:pt x="434522" y="2192"/>
                </a:lnTo>
                <a:lnTo>
                  <a:pt x="386328" y="4096"/>
                </a:lnTo>
                <a:lnTo>
                  <a:pt x="340517" y="6671"/>
                </a:lnTo>
                <a:lnTo>
                  <a:pt x="297179" y="9968"/>
                </a:lnTo>
                <a:lnTo>
                  <a:pt x="256405" y="14038"/>
                </a:lnTo>
                <a:lnTo>
                  <a:pt x="218284" y="18932"/>
                </a:lnTo>
                <a:lnTo>
                  <a:pt x="150368" y="31392"/>
                </a:lnTo>
                <a:lnTo>
                  <a:pt x="94154" y="47755"/>
                </a:lnTo>
                <a:lnTo>
                  <a:pt x="50364" y="68428"/>
                </a:lnTo>
                <a:lnTo>
                  <a:pt x="19724" y="93815"/>
                </a:lnTo>
                <a:lnTo>
                  <a:pt x="0" y="141625"/>
                </a:lnTo>
                <a:lnTo>
                  <a:pt x="1496" y="157741"/>
                </a:lnTo>
                <a:lnTo>
                  <a:pt x="34364" y="205597"/>
                </a:lnTo>
                <a:lnTo>
                  <a:pt x="78152" y="236572"/>
                </a:lnTo>
                <a:lnTo>
                  <a:pt x="137787" y="266317"/>
                </a:lnTo>
                <a:lnTo>
                  <a:pt x="211852" y="294416"/>
                </a:lnTo>
                <a:lnTo>
                  <a:pt x="253852" y="307718"/>
                </a:lnTo>
                <a:lnTo>
                  <a:pt x="298928" y="320453"/>
                </a:lnTo>
                <a:lnTo>
                  <a:pt x="346903" y="332568"/>
                </a:lnTo>
                <a:lnTo>
                  <a:pt x="397600" y="344011"/>
                </a:lnTo>
                <a:lnTo>
                  <a:pt x="450840" y="354731"/>
                </a:lnTo>
                <a:lnTo>
                  <a:pt x="506448" y="364675"/>
                </a:lnTo>
                <a:lnTo>
                  <a:pt x="564245" y="373791"/>
                </a:lnTo>
                <a:lnTo>
                  <a:pt x="624055" y="382028"/>
                </a:lnTo>
                <a:lnTo>
                  <a:pt x="685701" y="389332"/>
                </a:lnTo>
                <a:lnTo>
                  <a:pt x="749005" y="395653"/>
                </a:lnTo>
                <a:lnTo>
                  <a:pt x="813790" y="400938"/>
                </a:lnTo>
                <a:lnTo>
                  <a:pt x="879879" y="405135"/>
                </a:lnTo>
                <a:lnTo>
                  <a:pt x="947095" y="408191"/>
                </a:lnTo>
                <a:lnTo>
                  <a:pt x="1015260" y="410056"/>
                </a:lnTo>
                <a:lnTo>
                  <a:pt x="1084198" y="410677"/>
                </a:lnTo>
                <a:lnTo>
                  <a:pt x="1153731" y="410001"/>
                </a:lnTo>
                <a:lnTo>
                  <a:pt x="1424259" y="404561"/>
                </a:lnTo>
                <a:lnTo>
                  <a:pt x="1496396" y="402795"/>
                </a:lnTo>
                <a:lnTo>
                  <a:pt x="1560800" y="400907"/>
                </a:lnTo>
                <a:lnTo>
                  <a:pt x="1618242" y="398811"/>
                </a:lnTo>
                <a:lnTo>
                  <a:pt x="1669495" y="396420"/>
                </a:lnTo>
                <a:lnTo>
                  <a:pt x="1715329" y="393645"/>
                </a:lnTo>
                <a:lnTo>
                  <a:pt x="1756515" y="390400"/>
                </a:lnTo>
                <a:lnTo>
                  <a:pt x="1828035" y="382151"/>
                </a:lnTo>
                <a:lnTo>
                  <a:pt x="1890225" y="370975"/>
                </a:lnTo>
                <a:lnTo>
                  <a:pt x="1949260" y="356175"/>
                </a:lnTo>
                <a:lnTo>
                  <a:pt x="2011311" y="337053"/>
                </a:lnTo>
                <a:lnTo>
                  <a:pt x="2058313" y="316401"/>
                </a:lnTo>
                <a:lnTo>
                  <a:pt x="2093447" y="289724"/>
                </a:lnTo>
                <a:lnTo>
                  <a:pt x="2119556" y="241683"/>
                </a:lnTo>
                <a:lnTo>
                  <a:pt x="2120176" y="224276"/>
                </a:lnTo>
                <a:lnTo>
                  <a:pt x="2116340" y="206484"/>
                </a:lnTo>
                <a:lnTo>
                  <a:pt x="2094310" y="170493"/>
                </a:lnTo>
                <a:lnTo>
                  <a:pt x="2051481" y="135204"/>
                </a:lnTo>
                <a:lnTo>
                  <a:pt x="1985869" y="102111"/>
                </a:lnTo>
                <a:lnTo>
                  <a:pt x="1943899" y="86855"/>
                </a:lnTo>
                <a:lnTo>
                  <a:pt x="1895488" y="72709"/>
                </a:lnTo>
                <a:lnTo>
                  <a:pt x="1840390" y="59859"/>
                </a:lnTo>
                <a:lnTo>
                  <a:pt x="1778355" y="48493"/>
                </a:lnTo>
                <a:lnTo>
                  <a:pt x="1709135" y="38797"/>
                </a:lnTo>
                <a:lnTo>
                  <a:pt x="1632483" y="30957"/>
                </a:lnTo>
                <a:lnTo>
                  <a:pt x="1548151" y="25162"/>
                </a:lnTo>
                <a:lnTo>
                  <a:pt x="1455889" y="21597"/>
                </a:lnTo>
                <a:lnTo>
                  <a:pt x="1308787" y="17591"/>
                </a:lnTo>
                <a:lnTo>
                  <a:pt x="960572" y="6886"/>
                </a:lnTo>
                <a:lnTo>
                  <a:pt x="831002" y="3394"/>
                </a:lnTo>
                <a:lnTo>
                  <a:pt x="768660" y="2021"/>
                </a:lnTo>
                <a:lnTo>
                  <a:pt x="708069" y="964"/>
                </a:lnTo>
                <a:lnTo>
                  <a:pt x="649317" y="273"/>
                </a:lnTo>
                <a:lnTo>
                  <a:pt x="592497" y="0"/>
                </a:lnTo>
                <a:close/>
              </a:path>
            </a:pathLst>
          </a:custGeom>
          <a:solidFill>
            <a:srgbClr val="006DD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9"/>
          <p:cNvSpPr/>
          <p:nvPr/>
        </p:nvSpPr>
        <p:spPr>
          <a:xfrm>
            <a:off x="669610" y="643656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79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79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32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52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9"/>
          <p:cNvSpPr/>
          <p:nvPr/>
        </p:nvSpPr>
        <p:spPr>
          <a:xfrm>
            <a:off x="778186" y="6438219"/>
            <a:ext cx="13335" cy="79375"/>
          </a:xfrm>
          <a:custGeom>
            <a:avLst/>
            <a:gdLst/>
            <a:ahLst/>
            <a:cxnLst/>
            <a:rect l="l" t="t" r="r" b="b"/>
            <a:pathLst>
              <a:path w="13334" h="79375" extrusionOk="0">
                <a:moveTo>
                  <a:pt x="13042" y="0"/>
                </a:moveTo>
                <a:lnTo>
                  <a:pt x="0" y="0"/>
                </a:lnTo>
                <a:lnTo>
                  <a:pt x="12" y="79273"/>
                </a:lnTo>
                <a:lnTo>
                  <a:pt x="13042" y="79273"/>
                </a:lnTo>
                <a:lnTo>
                  <a:pt x="130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83" y="6438197"/>
            <a:ext cx="89090" cy="7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228" y="6436527"/>
            <a:ext cx="82727" cy="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435" y="6438171"/>
            <a:ext cx="69481" cy="7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19"/>
          <p:cNvSpPr/>
          <p:nvPr/>
        </p:nvSpPr>
        <p:spPr>
          <a:xfrm>
            <a:off x="1215064" y="643650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80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92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45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65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5" y="6583093"/>
            <a:ext cx="86448" cy="1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89" y="6585501"/>
            <a:ext cx="81876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536" y="6585506"/>
            <a:ext cx="11924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479" y="6585503"/>
            <a:ext cx="9657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01" y="6583844"/>
            <a:ext cx="106819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9"/>
          <p:cNvSpPr/>
          <p:nvPr/>
        </p:nvSpPr>
        <p:spPr>
          <a:xfrm>
            <a:off x="940733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9"/>
          <p:cNvSpPr/>
          <p:nvPr/>
        </p:nvSpPr>
        <p:spPr>
          <a:xfrm>
            <a:off x="940727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9"/>
          <p:cNvSpPr/>
          <p:nvPr/>
        </p:nvSpPr>
        <p:spPr>
          <a:xfrm>
            <a:off x="1101115" y="6585508"/>
            <a:ext cx="79375" cy="123189"/>
          </a:xfrm>
          <a:custGeom>
            <a:avLst/>
            <a:gdLst/>
            <a:ahLst/>
            <a:cxnLst/>
            <a:rect l="l" t="t" r="r" b="b"/>
            <a:pathLst>
              <a:path w="79375" h="123190" extrusionOk="0">
                <a:moveTo>
                  <a:pt x="78867" y="102870"/>
                </a:moveTo>
                <a:lnTo>
                  <a:pt x="22618" y="102870"/>
                </a:lnTo>
                <a:lnTo>
                  <a:pt x="22618" y="0"/>
                </a:lnTo>
                <a:lnTo>
                  <a:pt x="0" y="0"/>
                </a:lnTo>
                <a:lnTo>
                  <a:pt x="0" y="102870"/>
                </a:lnTo>
                <a:lnTo>
                  <a:pt x="0" y="123190"/>
                </a:lnTo>
                <a:lnTo>
                  <a:pt x="78867" y="123190"/>
                </a:lnTo>
                <a:lnTo>
                  <a:pt x="78867" y="102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951" y="6583841"/>
            <a:ext cx="112026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9"/>
          <p:cNvSpPr/>
          <p:nvPr/>
        </p:nvSpPr>
        <p:spPr>
          <a:xfrm>
            <a:off x="1461080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9"/>
          <p:cNvSpPr/>
          <p:nvPr/>
        </p:nvSpPr>
        <p:spPr>
          <a:xfrm>
            <a:off x="1461071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9"/>
          <p:cNvSpPr/>
          <p:nvPr/>
        </p:nvSpPr>
        <p:spPr>
          <a:xfrm>
            <a:off x="1597685" y="6585508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90" extrusionOk="0">
                <a:moveTo>
                  <a:pt x="101028" y="0"/>
                </a:moveTo>
                <a:lnTo>
                  <a:pt x="0" y="0"/>
                </a:lnTo>
                <a:lnTo>
                  <a:pt x="0" y="20320"/>
                </a:lnTo>
                <a:lnTo>
                  <a:pt x="39204" y="20320"/>
                </a:lnTo>
                <a:lnTo>
                  <a:pt x="39204" y="123190"/>
                </a:lnTo>
                <a:lnTo>
                  <a:pt x="61823" y="123190"/>
                </a:lnTo>
                <a:lnTo>
                  <a:pt x="61823" y="20320"/>
                </a:lnTo>
                <a:lnTo>
                  <a:pt x="101028" y="20320"/>
                </a:lnTo>
                <a:lnTo>
                  <a:pt x="1010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1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2772" y="6567487"/>
            <a:ext cx="74316" cy="1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0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20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1"/>
          <p:cNvSpPr txBox="1">
            <a:spLocks noGrp="1"/>
          </p:cNvSpPr>
          <p:nvPr>
            <p:ph type="title"/>
          </p:nvPr>
        </p:nvSpPr>
        <p:spPr>
          <a:xfrm>
            <a:off x="411480" y="570366"/>
            <a:ext cx="641749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21"/>
          <p:cNvSpPr txBox="1">
            <a:spLocks noGrp="1"/>
          </p:cNvSpPr>
          <p:nvPr>
            <p:ph type="body" idx="1"/>
          </p:nvPr>
        </p:nvSpPr>
        <p:spPr>
          <a:xfrm>
            <a:off x="411480" y="366780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397"/>
              </a:buClr>
              <a:buSzPts val="2400"/>
              <a:buFont typeface="Calibri"/>
              <a:buNone/>
              <a:defRPr sz="2400">
                <a:solidFill>
                  <a:srgbClr val="91939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2000"/>
              <a:buFont typeface="Calibri"/>
              <a:buNone/>
              <a:defRPr sz="2000">
                <a:solidFill>
                  <a:srgbClr val="9193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800"/>
              <a:buFont typeface="Calibri"/>
              <a:buNone/>
              <a:defRPr sz="1800">
                <a:solidFill>
                  <a:srgbClr val="9193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Font typeface="Calibri"/>
              <a:buNone/>
              <a:defRPr sz="1600">
                <a:solidFill>
                  <a:srgbClr val="9193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9pPr>
          </a:lstStyle>
          <a:p>
            <a:endParaRPr/>
          </a:p>
        </p:txBody>
      </p:sp>
      <p:sp>
        <p:nvSpPr>
          <p:cNvPr id="398" name="Google Shape;398;p122"/>
          <p:cNvSpPr txBox="1">
            <a:spLocks noGrp="1"/>
          </p:cNvSpPr>
          <p:nvPr>
            <p:ph type="dt" idx="10"/>
          </p:nvPr>
        </p:nvSpPr>
        <p:spPr>
          <a:xfrm>
            <a:off x="7184572" y="6566781"/>
            <a:ext cx="4434115" cy="1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3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2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2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9"/>
          <p:cNvSpPr txBox="1">
            <a:spLocks noGrp="1"/>
          </p:cNvSpPr>
          <p:nvPr>
            <p:ph type="title"/>
          </p:nvPr>
        </p:nvSpPr>
        <p:spPr>
          <a:xfrm>
            <a:off x="426277" y="552905"/>
            <a:ext cx="5764067" cy="146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9"/>
          <p:cNvSpPr txBox="1">
            <a:spLocks noGrp="1"/>
          </p:cNvSpPr>
          <p:nvPr>
            <p:ph type="body" idx="1"/>
          </p:nvPr>
        </p:nvSpPr>
        <p:spPr>
          <a:xfrm>
            <a:off x="426276" y="2569029"/>
            <a:ext cx="11192411" cy="399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69"/>
          <p:cNvSpPr txBox="1">
            <a:spLocks noGrp="1"/>
          </p:cNvSpPr>
          <p:nvPr>
            <p:ph type="dt" idx="10"/>
          </p:nvPr>
        </p:nvSpPr>
        <p:spPr>
          <a:xfrm>
            <a:off x="7184573" y="6566781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" name="Google Shape;454;p72"/>
          <p:cNvSpPr txBox="1">
            <a:spLocks noGrp="1"/>
          </p:cNvSpPr>
          <p:nvPr>
            <p:ph type="dt" idx="10"/>
          </p:nvPr>
        </p:nvSpPr>
        <p:spPr>
          <a:xfrm>
            <a:off x="7184573" y="6566781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3"/>
          <p:cNvSpPr txBox="1">
            <a:spLocks noGrp="1"/>
          </p:cNvSpPr>
          <p:nvPr>
            <p:ph type="title"/>
          </p:nvPr>
        </p:nvSpPr>
        <p:spPr>
          <a:xfrm>
            <a:off x="411481" y="570367"/>
            <a:ext cx="641749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body" idx="1"/>
          </p:nvPr>
        </p:nvSpPr>
        <p:spPr>
          <a:xfrm>
            <a:off x="411480" y="366780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397"/>
              </a:buClr>
              <a:buSzPts val="2400"/>
              <a:buNone/>
              <a:defRPr sz="2400">
                <a:solidFill>
                  <a:srgbClr val="91939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2000"/>
              <a:buNone/>
              <a:defRPr sz="2000">
                <a:solidFill>
                  <a:srgbClr val="9193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800"/>
              <a:buNone/>
              <a:defRPr sz="1800">
                <a:solidFill>
                  <a:srgbClr val="9193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None/>
              <a:defRPr sz="1600">
                <a:solidFill>
                  <a:srgbClr val="9193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None/>
              <a:defRPr sz="1600">
                <a:solidFill>
                  <a:srgbClr val="9193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None/>
              <a:defRPr sz="1600">
                <a:solidFill>
                  <a:srgbClr val="9193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None/>
              <a:defRPr sz="1600">
                <a:solidFill>
                  <a:srgbClr val="9193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None/>
              <a:defRPr sz="1600">
                <a:solidFill>
                  <a:srgbClr val="9193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397"/>
              </a:buClr>
              <a:buSzPts val="1600"/>
              <a:buNone/>
              <a:defRPr sz="1600">
                <a:solidFill>
                  <a:srgbClr val="9193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4"/>
          <p:cNvSpPr txBox="1">
            <a:spLocks noGrp="1"/>
          </p:cNvSpPr>
          <p:nvPr>
            <p:ph type="title"/>
          </p:nvPr>
        </p:nvSpPr>
        <p:spPr>
          <a:xfrm>
            <a:off x="410031" y="595085"/>
            <a:ext cx="5265056" cy="146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74"/>
          <p:cNvSpPr txBox="1">
            <a:spLocks noGrp="1"/>
          </p:cNvSpPr>
          <p:nvPr>
            <p:ph type="body" idx="1"/>
          </p:nvPr>
        </p:nvSpPr>
        <p:spPr>
          <a:xfrm>
            <a:off x="411480" y="2544083"/>
            <a:ext cx="4800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74"/>
          <p:cNvSpPr txBox="1">
            <a:spLocks noGrp="1"/>
          </p:cNvSpPr>
          <p:nvPr>
            <p:ph type="body" idx="2"/>
          </p:nvPr>
        </p:nvSpPr>
        <p:spPr>
          <a:xfrm>
            <a:off x="5961743" y="2544083"/>
            <a:ext cx="4800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dt" idx="10"/>
          </p:nvPr>
        </p:nvSpPr>
        <p:spPr>
          <a:xfrm>
            <a:off x="7184573" y="6566781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5"/>
          <p:cNvSpPr txBox="1">
            <a:spLocks noGrp="1"/>
          </p:cNvSpPr>
          <p:nvPr>
            <p:ph type="title"/>
          </p:nvPr>
        </p:nvSpPr>
        <p:spPr>
          <a:xfrm>
            <a:off x="41148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5"/>
          <p:cNvSpPr txBox="1">
            <a:spLocks noGrp="1"/>
          </p:cNvSpPr>
          <p:nvPr>
            <p:ph type="body" idx="1"/>
          </p:nvPr>
        </p:nvSpPr>
        <p:spPr>
          <a:xfrm>
            <a:off x="411481" y="2068286"/>
            <a:ext cx="5157787" cy="100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6" name="Google Shape;466;p75"/>
          <p:cNvSpPr txBox="1">
            <a:spLocks noGrp="1"/>
          </p:cNvSpPr>
          <p:nvPr>
            <p:ph type="body" idx="2"/>
          </p:nvPr>
        </p:nvSpPr>
        <p:spPr>
          <a:xfrm>
            <a:off x="411481" y="3251200"/>
            <a:ext cx="5157787" cy="2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5"/>
          <p:cNvSpPr txBox="1">
            <a:spLocks noGrp="1"/>
          </p:cNvSpPr>
          <p:nvPr>
            <p:ph type="dt" idx="10"/>
          </p:nvPr>
        </p:nvSpPr>
        <p:spPr>
          <a:xfrm>
            <a:off x="7184573" y="6566781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75"/>
          <p:cNvSpPr txBox="1">
            <a:spLocks noGrp="1"/>
          </p:cNvSpPr>
          <p:nvPr>
            <p:ph type="body" idx="3"/>
          </p:nvPr>
        </p:nvSpPr>
        <p:spPr>
          <a:xfrm>
            <a:off x="5984967" y="3251200"/>
            <a:ext cx="5157787" cy="2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4"/>
          </p:nvPr>
        </p:nvSpPr>
        <p:spPr>
          <a:xfrm>
            <a:off x="5977709" y="2068286"/>
            <a:ext cx="5157787" cy="100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6"/>
          <p:cNvSpPr txBox="1">
            <a:spLocks noGrp="1"/>
          </p:cNvSpPr>
          <p:nvPr>
            <p:ph type="title"/>
          </p:nvPr>
        </p:nvSpPr>
        <p:spPr>
          <a:xfrm>
            <a:off x="410031" y="595086"/>
            <a:ext cx="5947227" cy="171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6"/>
          <p:cNvSpPr txBox="1">
            <a:spLocks noGrp="1"/>
          </p:cNvSpPr>
          <p:nvPr>
            <p:ph type="dt" idx="10"/>
          </p:nvPr>
        </p:nvSpPr>
        <p:spPr>
          <a:xfrm>
            <a:off x="7184573" y="6566781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7"/>
          <p:cNvSpPr txBox="1">
            <a:spLocks noGrp="1"/>
          </p:cNvSpPr>
          <p:nvPr>
            <p:ph type="title"/>
          </p:nvPr>
        </p:nvSpPr>
        <p:spPr>
          <a:xfrm>
            <a:off x="41148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7"/>
          <p:cNvSpPr txBox="1">
            <a:spLocks noGrp="1"/>
          </p:cNvSpPr>
          <p:nvPr>
            <p:ph type="body" idx="1"/>
          </p:nvPr>
        </p:nvSpPr>
        <p:spPr>
          <a:xfrm>
            <a:off x="5183188" y="1211944"/>
            <a:ext cx="6172200" cy="464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6" name="Google Shape;476;p77"/>
          <p:cNvSpPr txBox="1">
            <a:spLocks noGrp="1"/>
          </p:cNvSpPr>
          <p:nvPr>
            <p:ph type="body" idx="2"/>
          </p:nvPr>
        </p:nvSpPr>
        <p:spPr>
          <a:xfrm>
            <a:off x="411480" y="2300513"/>
            <a:ext cx="3932237" cy="356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7" name="Google Shape;477;p77"/>
          <p:cNvSpPr txBox="1">
            <a:spLocks noGrp="1"/>
          </p:cNvSpPr>
          <p:nvPr>
            <p:ph type="dt" idx="10"/>
          </p:nvPr>
        </p:nvSpPr>
        <p:spPr>
          <a:xfrm>
            <a:off x="7184573" y="6566781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8"/>
          <p:cNvSpPr txBox="1">
            <a:spLocks noGrp="1"/>
          </p:cNvSpPr>
          <p:nvPr>
            <p:ph type="title"/>
          </p:nvPr>
        </p:nvSpPr>
        <p:spPr>
          <a:xfrm>
            <a:off x="440646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78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78"/>
          <p:cNvSpPr txBox="1">
            <a:spLocks noGrp="1"/>
          </p:cNvSpPr>
          <p:nvPr>
            <p:ph type="body" idx="1"/>
          </p:nvPr>
        </p:nvSpPr>
        <p:spPr>
          <a:xfrm>
            <a:off x="440646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2" name="Google Shape;482;p78"/>
          <p:cNvSpPr txBox="1">
            <a:spLocks noGrp="1"/>
          </p:cNvSpPr>
          <p:nvPr>
            <p:ph type="dt" idx="10"/>
          </p:nvPr>
        </p:nvSpPr>
        <p:spPr>
          <a:xfrm>
            <a:off x="7184573" y="6566781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Helvetica Neue"/>
              <a:buNone/>
              <a:defRPr sz="60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7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1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669611" y="6436563"/>
            <a:ext cx="55879" cy="83184"/>
          </a:xfrm>
          <a:custGeom>
            <a:avLst/>
            <a:gdLst/>
            <a:ahLst/>
            <a:cxnLst/>
            <a:rect l="l" t="t" r="r" b="b"/>
            <a:pathLst>
              <a:path w="55879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79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32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52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778187" y="6438219"/>
            <a:ext cx="13335" cy="79375"/>
          </a:xfrm>
          <a:custGeom>
            <a:avLst/>
            <a:gdLst/>
            <a:ahLst/>
            <a:cxnLst/>
            <a:rect l="l" t="t" r="r" b="b"/>
            <a:pathLst>
              <a:path w="13334" h="79375" extrusionOk="0">
                <a:moveTo>
                  <a:pt x="13042" y="0"/>
                </a:moveTo>
                <a:lnTo>
                  <a:pt x="0" y="0"/>
                </a:lnTo>
                <a:lnTo>
                  <a:pt x="12" y="79273"/>
                </a:lnTo>
                <a:lnTo>
                  <a:pt x="13042" y="79273"/>
                </a:lnTo>
                <a:lnTo>
                  <a:pt x="130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84" y="6438198"/>
            <a:ext cx="89089" cy="7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228" y="6436527"/>
            <a:ext cx="82727" cy="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436" y="6438171"/>
            <a:ext cx="69481" cy="7928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/>
          <p:nvPr/>
        </p:nvSpPr>
        <p:spPr>
          <a:xfrm>
            <a:off x="1215064" y="6436503"/>
            <a:ext cx="55880" cy="83184"/>
          </a:xfrm>
          <a:custGeom>
            <a:avLst/>
            <a:gdLst/>
            <a:ahLst/>
            <a:cxnLst/>
            <a:rect l="l" t="t" r="r" b="b"/>
            <a:pathLst>
              <a:path w="55880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92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45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65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5" y="6583094"/>
            <a:ext cx="86448" cy="1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90" y="6585502"/>
            <a:ext cx="81876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536" y="6585507"/>
            <a:ext cx="11924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480" y="6585503"/>
            <a:ext cx="96569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01" y="6583844"/>
            <a:ext cx="106819" cy="12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/>
          <p:nvPr/>
        </p:nvSpPr>
        <p:spPr>
          <a:xfrm>
            <a:off x="940733" y="6655136"/>
            <a:ext cx="22859" cy="54609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940727" y="6585292"/>
            <a:ext cx="104775" cy="124459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1101115" y="6585509"/>
            <a:ext cx="79375" cy="123191"/>
          </a:xfrm>
          <a:custGeom>
            <a:avLst/>
            <a:gdLst/>
            <a:ahLst/>
            <a:cxnLst/>
            <a:rect l="l" t="t" r="r" b="b"/>
            <a:pathLst>
              <a:path w="79375" h="123190" extrusionOk="0">
                <a:moveTo>
                  <a:pt x="78867" y="102870"/>
                </a:moveTo>
                <a:lnTo>
                  <a:pt x="22618" y="102870"/>
                </a:lnTo>
                <a:lnTo>
                  <a:pt x="22618" y="0"/>
                </a:lnTo>
                <a:lnTo>
                  <a:pt x="0" y="0"/>
                </a:lnTo>
                <a:lnTo>
                  <a:pt x="0" y="102870"/>
                </a:lnTo>
                <a:lnTo>
                  <a:pt x="0" y="123190"/>
                </a:lnTo>
                <a:lnTo>
                  <a:pt x="78867" y="123190"/>
                </a:lnTo>
                <a:lnTo>
                  <a:pt x="78867" y="102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952" y="6583842"/>
            <a:ext cx="112025" cy="12697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/>
          <p:nvPr/>
        </p:nvSpPr>
        <p:spPr>
          <a:xfrm>
            <a:off x="1461080" y="6655136"/>
            <a:ext cx="22859" cy="54609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1461071" y="6585292"/>
            <a:ext cx="104775" cy="124459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1597685" y="6585509"/>
            <a:ext cx="101600" cy="123191"/>
          </a:xfrm>
          <a:custGeom>
            <a:avLst/>
            <a:gdLst/>
            <a:ahLst/>
            <a:cxnLst/>
            <a:rect l="l" t="t" r="r" b="b"/>
            <a:pathLst>
              <a:path w="101600" h="123190" extrusionOk="0">
                <a:moveTo>
                  <a:pt x="101028" y="0"/>
                </a:moveTo>
                <a:lnTo>
                  <a:pt x="0" y="0"/>
                </a:lnTo>
                <a:lnTo>
                  <a:pt x="0" y="20320"/>
                </a:lnTo>
                <a:lnTo>
                  <a:pt x="39204" y="20320"/>
                </a:lnTo>
                <a:lnTo>
                  <a:pt x="39204" y="123190"/>
                </a:lnTo>
                <a:lnTo>
                  <a:pt x="61823" y="123190"/>
                </a:lnTo>
                <a:lnTo>
                  <a:pt x="61823" y="20320"/>
                </a:lnTo>
                <a:lnTo>
                  <a:pt x="101028" y="20320"/>
                </a:lnTo>
                <a:lnTo>
                  <a:pt x="1010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2773" y="6567487"/>
            <a:ext cx="74316" cy="1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80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00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0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0"/>
          <p:cNvSpPr txBox="1">
            <a:spLocks noGrp="1"/>
          </p:cNvSpPr>
          <p:nvPr>
            <p:ph type="body" idx="1"/>
          </p:nvPr>
        </p:nvSpPr>
        <p:spPr>
          <a:xfrm>
            <a:off x="1257298" y="3363210"/>
            <a:ext cx="9677402" cy="24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1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1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b2fea3676_0_2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9b2fea3676_0_2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9b2fea3676_0_2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5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5"/>
          <p:cNvSpPr/>
          <p:nvPr/>
        </p:nvSpPr>
        <p:spPr>
          <a:xfrm>
            <a:off x="9369777" y="4512100"/>
            <a:ext cx="1497965" cy="1188085"/>
          </a:xfrm>
          <a:custGeom>
            <a:avLst/>
            <a:gdLst/>
            <a:ahLst/>
            <a:cxnLst/>
            <a:rect l="l" t="t" r="r" b="b"/>
            <a:pathLst>
              <a:path w="1497965" h="1188085" extrusionOk="0">
                <a:moveTo>
                  <a:pt x="1095343" y="0"/>
                </a:moveTo>
                <a:lnTo>
                  <a:pt x="1043177" y="3119"/>
                </a:lnTo>
                <a:lnTo>
                  <a:pt x="989140" y="8447"/>
                </a:lnTo>
                <a:lnTo>
                  <a:pt x="935825" y="13204"/>
                </a:lnTo>
                <a:lnTo>
                  <a:pt x="731103" y="29444"/>
                </a:lnTo>
                <a:lnTo>
                  <a:pt x="682388" y="33535"/>
                </a:lnTo>
                <a:lnTo>
                  <a:pt x="634790" y="37931"/>
                </a:lnTo>
                <a:lnTo>
                  <a:pt x="588376" y="42778"/>
                </a:lnTo>
                <a:lnTo>
                  <a:pt x="543212" y="48221"/>
                </a:lnTo>
                <a:lnTo>
                  <a:pt x="499363" y="54405"/>
                </a:lnTo>
                <a:lnTo>
                  <a:pt x="456897" y="61478"/>
                </a:lnTo>
                <a:lnTo>
                  <a:pt x="415878" y="69585"/>
                </a:lnTo>
                <a:lnTo>
                  <a:pt x="376373" y="78871"/>
                </a:lnTo>
                <a:lnTo>
                  <a:pt x="338447" y="89483"/>
                </a:lnTo>
                <a:lnTo>
                  <a:pt x="302167" y="101567"/>
                </a:lnTo>
                <a:lnTo>
                  <a:pt x="234809" y="130732"/>
                </a:lnTo>
                <a:lnTo>
                  <a:pt x="174824" y="167533"/>
                </a:lnTo>
                <a:lnTo>
                  <a:pt x="122742" y="213138"/>
                </a:lnTo>
                <a:lnTo>
                  <a:pt x="79091" y="268713"/>
                </a:lnTo>
                <a:lnTo>
                  <a:pt x="44397" y="335425"/>
                </a:lnTo>
                <a:lnTo>
                  <a:pt x="30574" y="373323"/>
                </a:lnTo>
                <a:lnTo>
                  <a:pt x="19188" y="414442"/>
                </a:lnTo>
                <a:lnTo>
                  <a:pt x="10306" y="458930"/>
                </a:lnTo>
                <a:lnTo>
                  <a:pt x="3994" y="506931"/>
                </a:lnTo>
                <a:lnTo>
                  <a:pt x="316" y="558591"/>
                </a:lnTo>
                <a:lnTo>
                  <a:pt x="0" y="602950"/>
                </a:lnTo>
                <a:lnTo>
                  <a:pt x="2880" y="646537"/>
                </a:lnTo>
                <a:lnTo>
                  <a:pt x="8849" y="689240"/>
                </a:lnTo>
                <a:lnTo>
                  <a:pt x="17799" y="730950"/>
                </a:lnTo>
                <a:lnTo>
                  <a:pt x="29620" y="771556"/>
                </a:lnTo>
                <a:lnTo>
                  <a:pt x="44205" y="810948"/>
                </a:lnTo>
                <a:lnTo>
                  <a:pt x="61445" y="849014"/>
                </a:lnTo>
                <a:lnTo>
                  <a:pt x="81232" y="885646"/>
                </a:lnTo>
                <a:lnTo>
                  <a:pt x="103456" y="920731"/>
                </a:lnTo>
                <a:lnTo>
                  <a:pt x="128011" y="954160"/>
                </a:lnTo>
                <a:lnTo>
                  <a:pt x="154787" y="985822"/>
                </a:lnTo>
                <a:lnTo>
                  <a:pt x="183675" y="1015607"/>
                </a:lnTo>
                <a:lnTo>
                  <a:pt x="214568" y="1043403"/>
                </a:lnTo>
                <a:lnTo>
                  <a:pt x="247357" y="1069102"/>
                </a:lnTo>
                <a:lnTo>
                  <a:pt x="281934" y="1092591"/>
                </a:lnTo>
                <a:lnTo>
                  <a:pt x="318189" y="1113762"/>
                </a:lnTo>
                <a:lnTo>
                  <a:pt x="356016" y="1132502"/>
                </a:lnTo>
                <a:lnTo>
                  <a:pt x="395304" y="1148702"/>
                </a:lnTo>
                <a:lnTo>
                  <a:pt x="435947" y="1162251"/>
                </a:lnTo>
                <a:lnTo>
                  <a:pt x="477834" y="1173039"/>
                </a:lnTo>
                <a:lnTo>
                  <a:pt x="520859" y="1180955"/>
                </a:lnTo>
                <a:lnTo>
                  <a:pt x="564912" y="1185889"/>
                </a:lnTo>
                <a:lnTo>
                  <a:pt x="609885" y="1187730"/>
                </a:lnTo>
                <a:lnTo>
                  <a:pt x="655670" y="1186367"/>
                </a:lnTo>
                <a:lnTo>
                  <a:pt x="702158" y="1181691"/>
                </a:lnTo>
                <a:lnTo>
                  <a:pt x="749241" y="1173591"/>
                </a:lnTo>
                <a:lnTo>
                  <a:pt x="796810" y="1161956"/>
                </a:lnTo>
                <a:lnTo>
                  <a:pt x="947755" y="1119234"/>
                </a:lnTo>
                <a:lnTo>
                  <a:pt x="1010421" y="1100832"/>
                </a:lnTo>
                <a:lnTo>
                  <a:pt x="1065625" y="1083700"/>
                </a:lnTo>
                <a:lnTo>
                  <a:pt x="1114174" y="1067311"/>
                </a:lnTo>
                <a:lnTo>
                  <a:pt x="1156876" y="1051138"/>
                </a:lnTo>
                <a:lnTo>
                  <a:pt x="1194539" y="1034653"/>
                </a:lnTo>
                <a:lnTo>
                  <a:pt x="1257974" y="998641"/>
                </a:lnTo>
                <a:lnTo>
                  <a:pt x="1310938" y="955058"/>
                </a:lnTo>
                <a:lnTo>
                  <a:pt x="1359889" y="899688"/>
                </a:lnTo>
                <a:lnTo>
                  <a:pt x="1384879" y="866265"/>
                </a:lnTo>
                <a:lnTo>
                  <a:pt x="1411286" y="828314"/>
                </a:lnTo>
                <a:lnTo>
                  <a:pt x="1439681" y="777326"/>
                </a:lnTo>
                <a:lnTo>
                  <a:pt x="1463291" y="715943"/>
                </a:lnTo>
                <a:lnTo>
                  <a:pt x="1481353" y="646449"/>
                </a:lnTo>
                <a:lnTo>
                  <a:pt x="1493102" y="571128"/>
                </a:lnTo>
                <a:lnTo>
                  <a:pt x="1496371" y="531997"/>
                </a:lnTo>
                <a:lnTo>
                  <a:pt x="1497775" y="492265"/>
                </a:lnTo>
                <a:lnTo>
                  <a:pt x="1497219" y="452219"/>
                </a:lnTo>
                <a:lnTo>
                  <a:pt x="1494607" y="412144"/>
                </a:lnTo>
                <a:lnTo>
                  <a:pt x="1489844" y="372326"/>
                </a:lnTo>
                <a:lnTo>
                  <a:pt x="1482835" y="333049"/>
                </a:lnTo>
                <a:lnTo>
                  <a:pt x="1473484" y="294601"/>
                </a:lnTo>
                <a:lnTo>
                  <a:pt x="1461695" y="257265"/>
                </a:lnTo>
                <a:lnTo>
                  <a:pt x="1447373" y="221328"/>
                </a:lnTo>
                <a:lnTo>
                  <a:pt x="1430423" y="187075"/>
                </a:lnTo>
                <a:lnTo>
                  <a:pt x="1388255" y="124765"/>
                </a:lnTo>
                <a:lnTo>
                  <a:pt x="1334426" y="72618"/>
                </a:lnTo>
                <a:lnTo>
                  <a:pt x="1302901" y="51069"/>
                </a:lnTo>
                <a:lnTo>
                  <a:pt x="1268174" y="32918"/>
                </a:lnTo>
                <a:lnTo>
                  <a:pt x="1230151" y="18450"/>
                </a:lnTo>
                <a:lnTo>
                  <a:pt x="1188735" y="7951"/>
                </a:lnTo>
                <a:lnTo>
                  <a:pt x="1143831" y="1705"/>
                </a:lnTo>
                <a:lnTo>
                  <a:pt x="1095343" y="0"/>
                </a:lnTo>
                <a:close/>
              </a:path>
            </a:pathLst>
          </a:custGeom>
          <a:solidFill>
            <a:srgbClr val="1ABF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5"/>
          <p:cNvSpPr/>
          <p:nvPr/>
        </p:nvSpPr>
        <p:spPr>
          <a:xfrm>
            <a:off x="4518660" y="4862952"/>
            <a:ext cx="1622425" cy="1142365"/>
          </a:xfrm>
          <a:custGeom>
            <a:avLst/>
            <a:gdLst/>
            <a:ahLst/>
            <a:cxnLst/>
            <a:rect l="l" t="t" r="r" b="b"/>
            <a:pathLst>
              <a:path w="1622425" h="1142364" extrusionOk="0">
                <a:moveTo>
                  <a:pt x="1183653" y="0"/>
                </a:moveTo>
                <a:lnTo>
                  <a:pt x="1127146" y="2733"/>
                </a:lnTo>
                <a:lnTo>
                  <a:pt x="1070443" y="7444"/>
                </a:lnTo>
                <a:lnTo>
                  <a:pt x="1014470" y="11639"/>
                </a:lnTo>
                <a:lnTo>
                  <a:pt x="747836" y="29340"/>
                </a:lnTo>
                <a:lnTo>
                  <a:pt x="697617" y="33123"/>
                </a:lnTo>
                <a:lnTo>
                  <a:pt x="648586" y="37286"/>
                </a:lnTo>
                <a:lnTo>
                  <a:pt x="600809" y="41958"/>
                </a:lnTo>
                <a:lnTo>
                  <a:pt x="554353" y="47266"/>
                </a:lnTo>
                <a:lnTo>
                  <a:pt x="509283" y="53338"/>
                </a:lnTo>
                <a:lnTo>
                  <a:pt x="465665" y="60303"/>
                </a:lnTo>
                <a:lnTo>
                  <a:pt x="423564" y="68288"/>
                </a:lnTo>
                <a:lnTo>
                  <a:pt x="383046" y="77423"/>
                </a:lnTo>
                <a:lnTo>
                  <a:pt x="344177" y="87834"/>
                </a:lnTo>
                <a:lnTo>
                  <a:pt x="307022" y="99651"/>
                </a:lnTo>
                <a:lnTo>
                  <a:pt x="238119" y="128013"/>
                </a:lnTo>
                <a:lnTo>
                  <a:pt x="176861" y="163533"/>
                </a:lnTo>
                <a:lnTo>
                  <a:pt x="123776" y="207237"/>
                </a:lnTo>
                <a:lnTo>
                  <a:pt x="79388" y="260149"/>
                </a:lnTo>
                <a:lnTo>
                  <a:pt x="44223" y="323296"/>
                </a:lnTo>
                <a:lnTo>
                  <a:pt x="30263" y="359028"/>
                </a:lnTo>
                <a:lnTo>
                  <a:pt x="18807" y="397703"/>
                </a:lnTo>
                <a:lnTo>
                  <a:pt x="9918" y="439449"/>
                </a:lnTo>
                <a:lnTo>
                  <a:pt x="3664" y="484394"/>
                </a:lnTo>
                <a:lnTo>
                  <a:pt x="110" y="532666"/>
                </a:lnTo>
                <a:lnTo>
                  <a:pt x="0" y="575420"/>
                </a:lnTo>
                <a:lnTo>
                  <a:pt x="3349" y="617447"/>
                </a:lnTo>
                <a:lnTo>
                  <a:pt x="10041" y="658639"/>
                </a:lnTo>
                <a:lnTo>
                  <a:pt x="19957" y="698888"/>
                </a:lnTo>
                <a:lnTo>
                  <a:pt x="32978" y="738089"/>
                </a:lnTo>
                <a:lnTo>
                  <a:pt x="48987" y="776133"/>
                </a:lnTo>
                <a:lnTo>
                  <a:pt x="67866" y="812915"/>
                </a:lnTo>
                <a:lnTo>
                  <a:pt x="89497" y="848326"/>
                </a:lnTo>
                <a:lnTo>
                  <a:pt x="113761" y="882259"/>
                </a:lnTo>
                <a:lnTo>
                  <a:pt x="140540" y="914609"/>
                </a:lnTo>
                <a:lnTo>
                  <a:pt x="169717" y="945267"/>
                </a:lnTo>
                <a:lnTo>
                  <a:pt x="201174" y="974126"/>
                </a:lnTo>
                <a:lnTo>
                  <a:pt x="234792" y="1001080"/>
                </a:lnTo>
                <a:lnTo>
                  <a:pt x="270453" y="1026021"/>
                </a:lnTo>
                <a:lnTo>
                  <a:pt x="308040" y="1048842"/>
                </a:lnTo>
                <a:lnTo>
                  <a:pt x="347434" y="1069437"/>
                </a:lnTo>
                <a:lnTo>
                  <a:pt x="388516" y="1087698"/>
                </a:lnTo>
                <a:lnTo>
                  <a:pt x="431170" y="1103518"/>
                </a:lnTo>
                <a:lnTo>
                  <a:pt x="475277" y="1116790"/>
                </a:lnTo>
                <a:lnTo>
                  <a:pt x="520719" y="1127407"/>
                </a:lnTo>
                <a:lnTo>
                  <a:pt x="567378" y="1135261"/>
                </a:lnTo>
                <a:lnTo>
                  <a:pt x="615136" y="1140247"/>
                </a:lnTo>
                <a:lnTo>
                  <a:pt x="663874" y="1142256"/>
                </a:lnTo>
                <a:lnTo>
                  <a:pt x="713476" y="1141182"/>
                </a:lnTo>
                <a:lnTo>
                  <a:pt x="763821" y="1136918"/>
                </a:lnTo>
                <a:lnTo>
                  <a:pt x="814794" y="1129356"/>
                </a:lnTo>
                <a:lnTo>
                  <a:pt x="866275" y="1118390"/>
                </a:lnTo>
                <a:lnTo>
                  <a:pt x="1029604" y="1078001"/>
                </a:lnTo>
                <a:lnTo>
                  <a:pt x="1097406" y="1060593"/>
                </a:lnTo>
                <a:lnTo>
                  <a:pt x="1157130" y="1044369"/>
                </a:lnTo>
                <a:lnTo>
                  <a:pt x="1209647" y="1028827"/>
                </a:lnTo>
                <a:lnTo>
                  <a:pt x="1255830" y="1013462"/>
                </a:lnTo>
                <a:lnTo>
                  <a:pt x="1296550" y="997771"/>
                </a:lnTo>
                <a:lnTo>
                  <a:pt x="1332680" y="981249"/>
                </a:lnTo>
                <a:lnTo>
                  <a:pt x="1394656" y="943700"/>
                </a:lnTo>
                <a:lnTo>
                  <a:pt x="1448735" y="896783"/>
                </a:lnTo>
                <a:lnTo>
                  <a:pt x="1474994" y="868552"/>
                </a:lnTo>
                <a:lnTo>
                  <a:pt x="1501894" y="836468"/>
                </a:lnTo>
                <a:lnTo>
                  <a:pt x="1530307" y="800026"/>
                </a:lnTo>
                <a:lnTo>
                  <a:pt x="1560807" y="751029"/>
                </a:lnTo>
                <a:lnTo>
                  <a:pt x="1586069" y="691988"/>
                </a:lnTo>
                <a:lnTo>
                  <a:pt x="1605277" y="625100"/>
                </a:lnTo>
                <a:lnTo>
                  <a:pt x="1617614" y="552564"/>
                </a:lnTo>
                <a:lnTo>
                  <a:pt x="1622265" y="476576"/>
                </a:lnTo>
                <a:lnTo>
                  <a:pt x="1621454" y="437974"/>
                </a:lnTo>
                <a:lnTo>
                  <a:pt x="1618415" y="399334"/>
                </a:lnTo>
                <a:lnTo>
                  <a:pt x="1613046" y="360930"/>
                </a:lnTo>
                <a:lnTo>
                  <a:pt x="1605247" y="323037"/>
                </a:lnTo>
                <a:lnTo>
                  <a:pt x="1594914" y="285929"/>
                </a:lnTo>
                <a:lnTo>
                  <a:pt x="1581946" y="249881"/>
                </a:lnTo>
                <a:lnTo>
                  <a:pt x="1566240" y="215169"/>
                </a:lnTo>
                <a:lnTo>
                  <a:pt x="1526209" y="150847"/>
                </a:lnTo>
                <a:lnTo>
                  <a:pt x="1474005" y="95161"/>
                </a:lnTo>
                <a:lnTo>
                  <a:pt x="1443084" y="71243"/>
                </a:lnTo>
                <a:lnTo>
                  <a:pt x="1408813" y="50309"/>
                </a:lnTo>
                <a:lnTo>
                  <a:pt x="1371091" y="32632"/>
                </a:lnTo>
                <a:lnTo>
                  <a:pt x="1329816" y="18489"/>
                </a:lnTo>
                <a:lnTo>
                  <a:pt x="1284886" y="8152"/>
                </a:lnTo>
                <a:lnTo>
                  <a:pt x="1236199" y="1897"/>
                </a:lnTo>
                <a:lnTo>
                  <a:pt x="1183653" y="0"/>
                </a:lnTo>
                <a:close/>
              </a:path>
            </a:pathLst>
          </a:custGeom>
          <a:solidFill>
            <a:srgbClr val="19BE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5"/>
          <p:cNvSpPr/>
          <p:nvPr/>
        </p:nvSpPr>
        <p:spPr>
          <a:xfrm>
            <a:off x="1647245" y="4980237"/>
            <a:ext cx="2120265" cy="410845"/>
          </a:xfrm>
          <a:custGeom>
            <a:avLst/>
            <a:gdLst/>
            <a:ahLst/>
            <a:cxnLst/>
            <a:rect l="l" t="t" r="r" b="b"/>
            <a:pathLst>
              <a:path w="2120265" h="410845" extrusionOk="0">
                <a:moveTo>
                  <a:pt x="592497" y="0"/>
                </a:moveTo>
                <a:lnTo>
                  <a:pt x="537697" y="194"/>
                </a:lnTo>
                <a:lnTo>
                  <a:pt x="485008" y="908"/>
                </a:lnTo>
                <a:lnTo>
                  <a:pt x="434522" y="2192"/>
                </a:lnTo>
                <a:lnTo>
                  <a:pt x="386328" y="4096"/>
                </a:lnTo>
                <a:lnTo>
                  <a:pt x="340517" y="6671"/>
                </a:lnTo>
                <a:lnTo>
                  <a:pt x="297179" y="9968"/>
                </a:lnTo>
                <a:lnTo>
                  <a:pt x="256405" y="14038"/>
                </a:lnTo>
                <a:lnTo>
                  <a:pt x="218284" y="18932"/>
                </a:lnTo>
                <a:lnTo>
                  <a:pt x="150368" y="31392"/>
                </a:lnTo>
                <a:lnTo>
                  <a:pt x="94154" y="47755"/>
                </a:lnTo>
                <a:lnTo>
                  <a:pt x="50364" y="68428"/>
                </a:lnTo>
                <a:lnTo>
                  <a:pt x="19724" y="93815"/>
                </a:lnTo>
                <a:lnTo>
                  <a:pt x="0" y="141625"/>
                </a:lnTo>
                <a:lnTo>
                  <a:pt x="1496" y="157741"/>
                </a:lnTo>
                <a:lnTo>
                  <a:pt x="34364" y="205597"/>
                </a:lnTo>
                <a:lnTo>
                  <a:pt x="78152" y="236572"/>
                </a:lnTo>
                <a:lnTo>
                  <a:pt x="137787" y="266317"/>
                </a:lnTo>
                <a:lnTo>
                  <a:pt x="211852" y="294416"/>
                </a:lnTo>
                <a:lnTo>
                  <a:pt x="253852" y="307718"/>
                </a:lnTo>
                <a:lnTo>
                  <a:pt x="298928" y="320453"/>
                </a:lnTo>
                <a:lnTo>
                  <a:pt x="346903" y="332568"/>
                </a:lnTo>
                <a:lnTo>
                  <a:pt x="397600" y="344011"/>
                </a:lnTo>
                <a:lnTo>
                  <a:pt x="450840" y="354731"/>
                </a:lnTo>
                <a:lnTo>
                  <a:pt x="506448" y="364675"/>
                </a:lnTo>
                <a:lnTo>
                  <a:pt x="564245" y="373791"/>
                </a:lnTo>
                <a:lnTo>
                  <a:pt x="624055" y="382028"/>
                </a:lnTo>
                <a:lnTo>
                  <a:pt x="685701" y="389332"/>
                </a:lnTo>
                <a:lnTo>
                  <a:pt x="749005" y="395653"/>
                </a:lnTo>
                <a:lnTo>
                  <a:pt x="813790" y="400938"/>
                </a:lnTo>
                <a:lnTo>
                  <a:pt x="879879" y="405135"/>
                </a:lnTo>
                <a:lnTo>
                  <a:pt x="947095" y="408191"/>
                </a:lnTo>
                <a:lnTo>
                  <a:pt x="1015260" y="410056"/>
                </a:lnTo>
                <a:lnTo>
                  <a:pt x="1084198" y="410677"/>
                </a:lnTo>
                <a:lnTo>
                  <a:pt x="1153731" y="410001"/>
                </a:lnTo>
                <a:lnTo>
                  <a:pt x="1424259" y="404561"/>
                </a:lnTo>
                <a:lnTo>
                  <a:pt x="1496396" y="402795"/>
                </a:lnTo>
                <a:lnTo>
                  <a:pt x="1560800" y="400907"/>
                </a:lnTo>
                <a:lnTo>
                  <a:pt x="1618242" y="398811"/>
                </a:lnTo>
                <a:lnTo>
                  <a:pt x="1669495" y="396420"/>
                </a:lnTo>
                <a:lnTo>
                  <a:pt x="1715329" y="393645"/>
                </a:lnTo>
                <a:lnTo>
                  <a:pt x="1756515" y="390400"/>
                </a:lnTo>
                <a:lnTo>
                  <a:pt x="1828035" y="382151"/>
                </a:lnTo>
                <a:lnTo>
                  <a:pt x="1890225" y="370975"/>
                </a:lnTo>
                <a:lnTo>
                  <a:pt x="1949260" y="356175"/>
                </a:lnTo>
                <a:lnTo>
                  <a:pt x="2011311" y="337053"/>
                </a:lnTo>
                <a:lnTo>
                  <a:pt x="2058313" y="316401"/>
                </a:lnTo>
                <a:lnTo>
                  <a:pt x="2093447" y="289724"/>
                </a:lnTo>
                <a:lnTo>
                  <a:pt x="2119556" y="241683"/>
                </a:lnTo>
                <a:lnTo>
                  <a:pt x="2120176" y="224276"/>
                </a:lnTo>
                <a:lnTo>
                  <a:pt x="2116340" y="206484"/>
                </a:lnTo>
                <a:lnTo>
                  <a:pt x="2094310" y="170493"/>
                </a:lnTo>
                <a:lnTo>
                  <a:pt x="2051481" y="135204"/>
                </a:lnTo>
                <a:lnTo>
                  <a:pt x="1985869" y="102111"/>
                </a:lnTo>
                <a:lnTo>
                  <a:pt x="1943899" y="86855"/>
                </a:lnTo>
                <a:lnTo>
                  <a:pt x="1895488" y="72709"/>
                </a:lnTo>
                <a:lnTo>
                  <a:pt x="1840390" y="59859"/>
                </a:lnTo>
                <a:lnTo>
                  <a:pt x="1778355" y="48493"/>
                </a:lnTo>
                <a:lnTo>
                  <a:pt x="1709135" y="38797"/>
                </a:lnTo>
                <a:lnTo>
                  <a:pt x="1632483" y="30957"/>
                </a:lnTo>
                <a:lnTo>
                  <a:pt x="1548151" y="25162"/>
                </a:lnTo>
                <a:lnTo>
                  <a:pt x="1455889" y="21597"/>
                </a:lnTo>
                <a:lnTo>
                  <a:pt x="1308787" y="17591"/>
                </a:lnTo>
                <a:lnTo>
                  <a:pt x="960572" y="6886"/>
                </a:lnTo>
                <a:lnTo>
                  <a:pt x="831002" y="3394"/>
                </a:lnTo>
                <a:lnTo>
                  <a:pt x="768660" y="2021"/>
                </a:lnTo>
                <a:lnTo>
                  <a:pt x="708069" y="964"/>
                </a:lnTo>
                <a:lnTo>
                  <a:pt x="649317" y="273"/>
                </a:lnTo>
                <a:lnTo>
                  <a:pt x="592497" y="0"/>
                </a:lnTo>
                <a:close/>
              </a:path>
            </a:pathLst>
          </a:custGeom>
          <a:solidFill>
            <a:srgbClr val="006DD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5"/>
          <p:cNvSpPr/>
          <p:nvPr/>
        </p:nvSpPr>
        <p:spPr>
          <a:xfrm>
            <a:off x="669610" y="643656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79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79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32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52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5"/>
          <p:cNvSpPr/>
          <p:nvPr/>
        </p:nvSpPr>
        <p:spPr>
          <a:xfrm>
            <a:off x="778186" y="6438219"/>
            <a:ext cx="13335" cy="79375"/>
          </a:xfrm>
          <a:custGeom>
            <a:avLst/>
            <a:gdLst/>
            <a:ahLst/>
            <a:cxnLst/>
            <a:rect l="l" t="t" r="r" b="b"/>
            <a:pathLst>
              <a:path w="13334" h="79375" extrusionOk="0">
                <a:moveTo>
                  <a:pt x="13042" y="0"/>
                </a:moveTo>
                <a:lnTo>
                  <a:pt x="0" y="0"/>
                </a:lnTo>
                <a:lnTo>
                  <a:pt x="12" y="79273"/>
                </a:lnTo>
                <a:lnTo>
                  <a:pt x="13042" y="79273"/>
                </a:lnTo>
                <a:lnTo>
                  <a:pt x="130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83" y="6438197"/>
            <a:ext cx="89090" cy="7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228" y="6436527"/>
            <a:ext cx="82727" cy="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435" y="6438171"/>
            <a:ext cx="69481" cy="79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5"/>
          <p:cNvSpPr/>
          <p:nvPr/>
        </p:nvSpPr>
        <p:spPr>
          <a:xfrm>
            <a:off x="1215064" y="643650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80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92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45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65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5" y="6583093"/>
            <a:ext cx="86448" cy="1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89" y="6585501"/>
            <a:ext cx="81876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536" y="6585506"/>
            <a:ext cx="11924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479" y="6585503"/>
            <a:ext cx="9657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01" y="6583844"/>
            <a:ext cx="106819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5"/>
          <p:cNvSpPr/>
          <p:nvPr/>
        </p:nvSpPr>
        <p:spPr>
          <a:xfrm>
            <a:off x="940733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5"/>
          <p:cNvSpPr/>
          <p:nvPr/>
        </p:nvSpPr>
        <p:spPr>
          <a:xfrm>
            <a:off x="940727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5"/>
          <p:cNvSpPr/>
          <p:nvPr/>
        </p:nvSpPr>
        <p:spPr>
          <a:xfrm>
            <a:off x="1101115" y="6585508"/>
            <a:ext cx="79375" cy="123189"/>
          </a:xfrm>
          <a:custGeom>
            <a:avLst/>
            <a:gdLst/>
            <a:ahLst/>
            <a:cxnLst/>
            <a:rect l="l" t="t" r="r" b="b"/>
            <a:pathLst>
              <a:path w="79375" h="123190" extrusionOk="0">
                <a:moveTo>
                  <a:pt x="78867" y="102870"/>
                </a:moveTo>
                <a:lnTo>
                  <a:pt x="22618" y="102870"/>
                </a:lnTo>
                <a:lnTo>
                  <a:pt x="22618" y="0"/>
                </a:lnTo>
                <a:lnTo>
                  <a:pt x="0" y="0"/>
                </a:lnTo>
                <a:lnTo>
                  <a:pt x="0" y="102870"/>
                </a:lnTo>
                <a:lnTo>
                  <a:pt x="0" y="123190"/>
                </a:lnTo>
                <a:lnTo>
                  <a:pt x="78867" y="123190"/>
                </a:lnTo>
                <a:lnTo>
                  <a:pt x="78867" y="102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5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951" y="6583841"/>
            <a:ext cx="112026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5"/>
          <p:cNvSpPr/>
          <p:nvPr/>
        </p:nvSpPr>
        <p:spPr>
          <a:xfrm>
            <a:off x="1461080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5"/>
          <p:cNvSpPr/>
          <p:nvPr/>
        </p:nvSpPr>
        <p:spPr>
          <a:xfrm>
            <a:off x="1461071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5"/>
          <p:cNvSpPr/>
          <p:nvPr/>
        </p:nvSpPr>
        <p:spPr>
          <a:xfrm>
            <a:off x="1597685" y="6585508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90" extrusionOk="0">
                <a:moveTo>
                  <a:pt x="101028" y="0"/>
                </a:moveTo>
                <a:lnTo>
                  <a:pt x="0" y="0"/>
                </a:lnTo>
                <a:lnTo>
                  <a:pt x="0" y="20320"/>
                </a:lnTo>
                <a:lnTo>
                  <a:pt x="39204" y="20320"/>
                </a:lnTo>
                <a:lnTo>
                  <a:pt x="39204" y="123190"/>
                </a:lnTo>
                <a:lnTo>
                  <a:pt x="61823" y="123190"/>
                </a:lnTo>
                <a:lnTo>
                  <a:pt x="61823" y="20320"/>
                </a:lnTo>
                <a:lnTo>
                  <a:pt x="101028" y="20320"/>
                </a:lnTo>
                <a:lnTo>
                  <a:pt x="1010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5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2772" y="6567487"/>
            <a:ext cx="74316" cy="1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0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0"/>
          <p:cNvSpPr/>
          <p:nvPr/>
        </p:nvSpPr>
        <p:spPr>
          <a:xfrm>
            <a:off x="669610" y="643656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79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79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32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52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0"/>
          <p:cNvSpPr/>
          <p:nvPr/>
        </p:nvSpPr>
        <p:spPr>
          <a:xfrm>
            <a:off x="778186" y="6438219"/>
            <a:ext cx="13335" cy="79375"/>
          </a:xfrm>
          <a:custGeom>
            <a:avLst/>
            <a:gdLst/>
            <a:ahLst/>
            <a:cxnLst/>
            <a:rect l="l" t="t" r="r" b="b"/>
            <a:pathLst>
              <a:path w="13334" h="79375" extrusionOk="0">
                <a:moveTo>
                  <a:pt x="13042" y="0"/>
                </a:moveTo>
                <a:lnTo>
                  <a:pt x="0" y="0"/>
                </a:lnTo>
                <a:lnTo>
                  <a:pt x="12" y="79273"/>
                </a:lnTo>
                <a:lnTo>
                  <a:pt x="13042" y="79273"/>
                </a:lnTo>
                <a:lnTo>
                  <a:pt x="130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83" y="6438197"/>
            <a:ext cx="89090" cy="7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228" y="6436527"/>
            <a:ext cx="82727" cy="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435" y="6438171"/>
            <a:ext cx="69481" cy="7928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0"/>
          <p:cNvSpPr/>
          <p:nvPr/>
        </p:nvSpPr>
        <p:spPr>
          <a:xfrm>
            <a:off x="1215064" y="6436503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80" h="83184" extrusionOk="0">
                <a:moveTo>
                  <a:pt x="32804" y="0"/>
                </a:moveTo>
                <a:lnTo>
                  <a:pt x="23215" y="0"/>
                </a:lnTo>
                <a:lnTo>
                  <a:pt x="18364" y="914"/>
                </a:lnTo>
                <a:lnTo>
                  <a:pt x="10083" y="4610"/>
                </a:lnTo>
                <a:lnTo>
                  <a:pt x="6921" y="7175"/>
                </a:lnTo>
                <a:lnTo>
                  <a:pt x="2539" y="13792"/>
                </a:lnTo>
                <a:lnTo>
                  <a:pt x="1447" y="17564"/>
                </a:lnTo>
                <a:lnTo>
                  <a:pt x="1447" y="27990"/>
                </a:lnTo>
                <a:lnTo>
                  <a:pt x="3263" y="32931"/>
                </a:lnTo>
                <a:lnTo>
                  <a:pt x="10490" y="40297"/>
                </a:lnTo>
                <a:lnTo>
                  <a:pt x="16611" y="43497"/>
                </a:lnTo>
                <a:lnTo>
                  <a:pt x="31838" y="48298"/>
                </a:lnTo>
                <a:lnTo>
                  <a:pt x="36347" y="50291"/>
                </a:lnTo>
                <a:lnTo>
                  <a:pt x="41147" y="54114"/>
                </a:lnTo>
                <a:lnTo>
                  <a:pt x="42341" y="56641"/>
                </a:lnTo>
                <a:lnTo>
                  <a:pt x="42341" y="63449"/>
                </a:lnTo>
                <a:lnTo>
                  <a:pt x="40881" y="66306"/>
                </a:lnTo>
                <a:lnTo>
                  <a:pt x="35039" y="70345"/>
                </a:lnTo>
                <a:lnTo>
                  <a:pt x="30899" y="71348"/>
                </a:lnTo>
                <a:lnTo>
                  <a:pt x="21653" y="71348"/>
                </a:lnTo>
                <a:lnTo>
                  <a:pt x="17513" y="70726"/>
                </a:lnTo>
                <a:lnTo>
                  <a:pt x="8750" y="68224"/>
                </a:lnTo>
                <a:lnTo>
                  <a:pt x="4864" y="66547"/>
                </a:lnTo>
                <a:lnTo>
                  <a:pt x="1447" y="64465"/>
                </a:lnTo>
                <a:lnTo>
                  <a:pt x="0" y="76149"/>
                </a:lnTo>
                <a:lnTo>
                  <a:pt x="2920" y="78028"/>
                </a:lnTo>
                <a:lnTo>
                  <a:pt x="6832" y="79578"/>
                </a:lnTo>
                <a:lnTo>
                  <a:pt x="16636" y="82003"/>
                </a:lnTo>
                <a:lnTo>
                  <a:pt x="21412" y="82613"/>
                </a:lnTo>
                <a:lnTo>
                  <a:pt x="26073" y="82613"/>
                </a:lnTo>
                <a:lnTo>
                  <a:pt x="32118" y="82613"/>
                </a:lnTo>
                <a:lnTo>
                  <a:pt x="55384" y="64287"/>
                </a:lnTo>
                <a:lnTo>
                  <a:pt x="55384" y="55803"/>
                </a:lnTo>
                <a:lnTo>
                  <a:pt x="25438" y="33273"/>
                </a:lnTo>
                <a:lnTo>
                  <a:pt x="22377" y="32092"/>
                </a:lnTo>
                <a:lnTo>
                  <a:pt x="18072" y="29870"/>
                </a:lnTo>
                <a:lnTo>
                  <a:pt x="16509" y="28613"/>
                </a:lnTo>
                <a:lnTo>
                  <a:pt x="14554" y="25831"/>
                </a:lnTo>
                <a:lnTo>
                  <a:pt x="14071" y="24028"/>
                </a:lnTo>
                <a:lnTo>
                  <a:pt x="14071" y="18389"/>
                </a:lnTo>
                <a:lnTo>
                  <a:pt x="15354" y="15786"/>
                </a:lnTo>
                <a:lnTo>
                  <a:pt x="20497" y="12166"/>
                </a:lnTo>
                <a:lnTo>
                  <a:pt x="24218" y="11264"/>
                </a:lnTo>
                <a:lnTo>
                  <a:pt x="32423" y="11264"/>
                </a:lnTo>
                <a:lnTo>
                  <a:pt x="35953" y="11785"/>
                </a:lnTo>
                <a:lnTo>
                  <a:pt x="43395" y="13868"/>
                </a:lnTo>
                <a:lnTo>
                  <a:pt x="46786" y="15265"/>
                </a:lnTo>
                <a:lnTo>
                  <a:pt x="49847" y="16992"/>
                </a:lnTo>
                <a:lnTo>
                  <a:pt x="51828" y="5626"/>
                </a:lnTo>
                <a:lnTo>
                  <a:pt x="48704" y="3886"/>
                </a:lnTo>
                <a:lnTo>
                  <a:pt x="45084" y="2514"/>
                </a:lnTo>
                <a:lnTo>
                  <a:pt x="36880" y="495"/>
                </a:lnTo>
                <a:lnTo>
                  <a:pt x="328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5" y="6583093"/>
            <a:ext cx="86448" cy="1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589" y="6585501"/>
            <a:ext cx="81876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536" y="6585506"/>
            <a:ext cx="11924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479" y="6585503"/>
            <a:ext cx="96570" cy="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01" y="6583844"/>
            <a:ext cx="106819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0"/>
          <p:cNvSpPr/>
          <p:nvPr/>
        </p:nvSpPr>
        <p:spPr>
          <a:xfrm>
            <a:off x="940733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0"/>
          <p:cNvSpPr/>
          <p:nvPr/>
        </p:nvSpPr>
        <p:spPr>
          <a:xfrm>
            <a:off x="940727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0"/>
          <p:cNvSpPr/>
          <p:nvPr/>
        </p:nvSpPr>
        <p:spPr>
          <a:xfrm>
            <a:off x="1101115" y="6585508"/>
            <a:ext cx="79375" cy="123189"/>
          </a:xfrm>
          <a:custGeom>
            <a:avLst/>
            <a:gdLst/>
            <a:ahLst/>
            <a:cxnLst/>
            <a:rect l="l" t="t" r="r" b="b"/>
            <a:pathLst>
              <a:path w="79375" h="123190" extrusionOk="0">
                <a:moveTo>
                  <a:pt x="78867" y="102870"/>
                </a:moveTo>
                <a:lnTo>
                  <a:pt x="22618" y="102870"/>
                </a:lnTo>
                <a:lnTo>
                  <a:pt x="22618" y="0"/>
                </a:lnTo>
                <a:lnTo>
                  <a:pt x="0" y="0"/>
                </a:lnTo>
                <a:lnTo>
                  <a:pt x="0" y="102870"/>
                </a:lnTo>
                <a:lnTo>
                  <a:pt x="0" y="123190"/>
                </a:lnTo>
                <a:lnTo>
                  <a:pt x="78867" y="123190"/>
                </a:lnTo>
                <a:lnTo>
                  <a:pt x="78867" y="102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8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951" y="6583841"/>
            <a:ext cx="112026" cy="1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0"/>
          <p:cNvSpPr/>
          <p:nvPr/>
        </p:nvSpPr>
        <p:spPr>
          <a:xfrm>
            <a:off x="1461080" y="6655134"/>
            <a:ext cx="22860" cy="54610"/>
          </a:xfrm>
          <a:custGeom>
            <a:avLst/>
            <a:gdLst/>
            <a:ahLst/>
            <a:cxnLst/>
            <a:rect l="l" t="t" r="r" b="b"/>
            <a:pathLst>
              <a:path w="22859" h="54609" extrusionOk="0">
                <a:moveTo>
                  <a:pt x="0" y="54610"/>
                </a:moveTo>
                <a:lnTo>
                  <a:pt x="22618" y="54610"/>
                </a:lnTo>
                <a:lnTo>
                  <a:pt x="22618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0"/>
          <p:cNvSpPr/>
          <p:nvPr/>
        </p:nvSpPr>
        <p:spPr>
          <a:xfrm>
            <a:off x="1461071" y="658529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 extrusionOk="0">
                <a:moveTo>
                  <a:pt x="104648" y="0"/>
                </a:moveTo>
                <a:lnTo>
                  <a:pt x="82029" y="0"/>
                </a:lnTo>
                <a:lnTo>
                  <a:pt x="82029" y="49530"/>
                </a:lnTo>
                <a:lnTo>
                  <a:pt x="22618" y="49530"/>
                </a:lnTo>
                <a:lnTo>
                  <a:pt x="22618" y="0"/>
                </a:lnTo>
                <a:lnTo>
                  <a:pt x="0" y="0"/>
                </a:lnTo>
                <a:lnTo>
                  <a:pt x="0" y="49530"/>
                </a:lnTo>
                <a:lnTo>
                  <a:pt x="0" y="69850"/>
                </a:lnTo>
                <a:lnTo>
                  <a:pt x="82029" y="69850"/>
                </a:lnTo>
                <a:lnTo>
                  <a:pt x="82029" y="124460"/>
                </a:lnTo>
                <a:lnTo>
                  <a:pt x="104648" y="124460"/>
                </a:lnTo>
                <a:lnTo>
                  <a:pt x="104648" y="69850"/>
                </a:lnTo>
                <a:lnTo>
                  <a:pt x="104648" y="49530"/>
                </a:lnTo>
                <a:lnTo>
                  <a:pt x="104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0"/>
          <p:cNvSpPr/>
          <p:nvPr/>
        </p:nvSpPr>
        <p:spPr>
          <a:xfrm>
            <a:off x="1597685" y="6585508"/>
            <a:ext cx="101600" cy="123189"/>
          </a:xfrm>
          <a:custGeom>
            <a:avLst/>
            <a:gdLst/>
            <a:ahLst/>
            <a:cxnLst/>
            <a:rect l="l" t="t" r="r" b="b"/>
            <a:pathLst>
              <a:path w="101600" h="123190" extrusionOk="0">
                <a:moveTo>
                  <a:pt x="101028" y="0"/>
                </a:moveTo>
                <a:lnTo>
                  <a:pt x="0" y="0"/>
                </a:lnTo>
                <a:lnTo>
                  <a:pt x="0" y="20320"/>
                </a:lnTo>
                <a:lnTo>
                  <a:pt x="39204" y="20320"/>
                </a:lnTo>
                <a:lnTo>
                  <a:pt x="39204" y="123190"/>
                </a:lnTo>
                <a:lnTo>
                  <a:pt x="61823" y="123190"/>
                </a:lnTo>
                <a:lnTo>
                  <a:pt x="61823" y="20320"/>
                </a:lnTo>
                <a:lnTo>
                  <a:pt x="101028" y="20320"/>
                </a:lnTo>
                <a:lnTo>
                  <a:pt x="1010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8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2772" y="6567487"/>
            <a:ext cx="74316" cy="1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0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sng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8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8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8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50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sng" strike="noStrike" cap="none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body" idx="1"/>
          </p:nvPr>
        </p:nvSpPr>
        <p:spPr>
          <a:xfrm>
            <a:off x="1257298" y="3363210"/>
            <a:ext cx="9677402" cy="24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4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4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sng" strike="noStrike" cap="none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54"/>
          <p:cNvSpPr txBox="1">
            <a:spLocks noGrp="1"/>
          </p:cNvSpPr>
          <p:nvPr>
            <p:ph type="body" idx="1"/>
          </p:nvPr>
        </p:nvSpPr>
        <p:spPr>
          <a:xfrm>
            <a:off x="1257298" y="3363210"/>
            <a:ext cx="9677402" cy="24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5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5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5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1"/>
          <p:cNvSpPr/>
          <p:nvPr/>
        </p:nvSpPr>
        <p:spPr>
          <a:xfrm>
            <a:off x="0" y="626364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 h="120000" extrusionOk="0">
                <a:moveTo>
                  <a:pt x="1218895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444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61"/>
          <p:cNvSpPr txBox="1">
            <a:spLocks noGrp="1"/>
          </p:cNvSpPr>
          <p:nvPr>
            <p:ph type="title"/>
          </p:nvPr>
        </p:nvSpPr>
        <p:spPr>
          <a:xfrm>
            <a:off x="4862701" y="646684"/>
            <a:ext cx="2466596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sng" strike="noStrike" cap="none">
                <a:solidFill>
                  <a:srgbClr val="4444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61"/>
          <p:cNvSpPr txBox="1">
            <a:spLocks noGrp="1"/>
          </p:cNvSpPr>
          <p:nvPr>
            <p:ph type="body" idx="1"/>
          </p:nvPr>
        </p:nvSpPr>
        <p:spPr>
          <a:xfrm>
            <a:off x="1257298" y="3363210"/>
            <a:ext cx="9677402" cy="24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6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6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7"/>
          <p:cNvSpPr/>
          <p:nvPr/>
        </p:nvSpPr>
        <p:spPr>
          <a:xfrm>
            <a:off x="0" y="6262915"/>
            <a:ext cx="12192000" cy="595085"/>
          </a:xfrm>
          <a:prstGeom prst="rect">
            <a:avLst/>
          </a:prstGeom>
          <a:solidFill>
            <a:srgbClr val="F4F7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7"/>
          <p:cNvSpPr txBox="1">
            <a:spLocks noGrp="1"/>
          </p:cNvSpPr>
          <p:nvPr>
            <p:ph type="title"/>
          </p:nvPr>
        </p:nvSpPr>
        <p:spPr>
          <a:xfrm>
            <a:off x="410031" y="595087"/>
            <a:ext cx="11208656" cy="72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67"/>
          <p:cNvSpPr txBox="1">
            <a:spLocks noGrp="1"/>
          </p:cNvSpPr>
          <p:nvPr>
            <p:ph type="body" idx="1"/>
          </p:nvPr>
        </p:nvSpPr>
        <p:spPr>
          <a:xfrm>
            <a:off x="411481" y="1821837"/>
            <a:ext cx="1120720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67"/>
          <p:cNvSpPr txBox="1">
            <a:spLocks noGrp="1"/>
          </p:cNvSpPr>
          <p:nvPr>
            <p:ph type="dt" idx="10"/>
          </p:nvPr>
        </p:nvSpPr>
        <p:spPr>
          <a:xfrm>
            <a:off x="7184572" y="6514373"/>
            <a:ext cx="4434115" cy="1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6" name="Google Shape;446;p6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3315" y="6439659"/>
            <a:ext cx="1416659" cy="3045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2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1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7200" y="5765801"/>
            <a:ext cx="13030200" cy="13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6420526"/>
            <a:ext cx="1524000" cy="32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397657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"/>
          <p:cNvSpPr/>
          <p:nvPr/>
        </p:nvSpPr>
        <p:spPr>
          <a:xfrm>
            <a:off x="0" y="4038357"/>
            <a:ext cx="12192000" cy="2819643"/>
          </a:xfrm>
          <a:prstGeom prst="rect">
            <a:avLst/>
          </a:prstGeom>
          <a:solidFill>
            <a:srgbClr val="016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9285" y="1313779"/>
            <a:ext cx="9792061" cy="211522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"/>
          <p:cNvSpPr txBox="1"/>
          <p:nvPr/>
        </p:nvSpPr>
        <p:spPr>
          <a:xfrm>
            <a:off x="1094601" y="4654785"/>
            <a:ext cx="10001430" cy="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None/>
            </a:pPr>
            <a:r>
              <a:rPr lang="en-US" sz="425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Simons Searchlight Registry Findings for SLC6A1</a:t>
            </a:r>
            <a:endParaRPr sz="2800" b="1" i="0" u="none" strike="noStrike" cap="none">
              <a:solidFill>
                <a:srgbClr val="44444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7" name="Google Shape;497;p1"/>
          <p:cNvSpPr txBox="1"/>
          <p:nvPr/>
        </p:nvSpPr>
        <p:spPr>
          <a:xfrm>
            <a:off x="1381915" y="5765801"/>
            <a:ext cx="9426800" cy="7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Paul Wang, MD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November 30th, 2023</a:t>
            </a:r>
            <a:endParaRPr sz="2000" b="0" i="0" u="none" strike="noStrike" cap="none">
              <a:solidFill>
                <a:srgbClr val="E7E6E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g29b2fea3676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978206" y="4419600"/>
            <a:ext cx="2680393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g29b2fea3676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4726" y="3139527"/>
            <a:ext cx="1229472" cy="30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g29b2fea3676_0_46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7778" y="2590800"/>
            <a:ext cx="1896621" cy="252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g29b2fea3676_0_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5137" y="3810000"/>
            <a:ext cx="768484" cy="69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g29b2fea3676_0_46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3657602" y="2578093"/>
            <a:ext cx="1896621" cy="252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g29b2fea3676_0_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9800" y="3654803"/>
            <a:ext cx="2372871" cy="1145797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29b2fea3676_0_46"/>
          <p:cNvSpPr txBox="1"/>
          <p:nvPr/>
        </p:nvSpPr>
        <p:spPr>
          <a:xfrm>
            <a:off x="1219200" y="631043"/>
            <a:ext cx="97536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2600"/>
              <a:buFont typeface="Arial Black"/>
              <a:buNone/>
            </a:pPr>
            <a:r>
              <a:rPr lang="en-US" sz="2600" b="1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How are </a:t>
            </a:r>
            <a:r>
              <a:rPr lang="en-US" sz="2600" b="1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blood samples </a:t>
            </a:r>
            <a:r>
              <a:rPr lang="en-US" sz="2600" b="1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used in Simons Searchlight?</a:t>
            </a:r>
            <a:r>
              <a:rPr lang="en-US" sz="2600" b="1" i="0" u="none" strike="noStrike" cap="none">
                <a:solidFill>
                  <a:srgbClr val="FFC717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600" b="1" i="0" u="none" strike="noStrike" cap="none">
              <a:solidFill>
                <a:srgbClr val="414A5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2" name="Google Shape;732;g29b2fea3676_0_46"/>
          <p:cNvSpPr txBox="1"/>
          <p:nvPr/>
        </p:nvSpPr>
        <p:spPr>
          <a:xfrm>
            <a:off x="1219200" y="1143000"/>
            <a:ext cx="9753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Why is this important?</a:t>
            </a:r>
            <a:endParaRPr sz="2200" b="1" i="0" u="none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3" name="Google Shape;733;g29b2fea3676_0_46" descr="Graphical user interface, 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81764" y="1867116"/>
            <a:ext cx="1435195" cy="137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g29b2fea3676_0_46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55771" y="4098628"/>
            <a:ext cx="1480458" cy="130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g29b2fea3676_0_46" descr="Background pattern, rectangl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15057" y="2362200"/>
            <a:ext cx="1545867" cy="34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g29b2fea3676_0_46" descr="Background pattern, rectangl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4379" y="2362200"/>
            <a:ext cx="1545867" cy="343018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g29b2fea3676_0_46"/>
          <p:cNvSpPr txBox="1"/>
          <p:nvPr/>
        </p:nvSpPr>
        <p:spPr>
          <a:xfrm>
            <a:off x="2456498" y="3972167"/>
            <a:ext cx="18372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Induced pluripotent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stem cells</a:t>
            </a:r>
            <a:endParaRPr sz="15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9b2fea3676_0_46"/>
          <p:cNvSpPr txBox="1"/>
          <p:nvPr/>
        </p:nvSpPr>
        <p:spPr>
          <a:xfrm>
            <a:off x="7357332" y="3962400"/>
            <a:ext cx="1219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 sz="15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g29b2fea3676_0_46"/>
          <p:cNvSpPr txBox="1"/>
          <p:nvPr/>
        </p:nvSpPr>
        <p:spPr>
          <a:xfrm>
            <a:off x="4673847" y="1739893"/>
            <a:ext cx="2811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Sampled</a:t>
            </a:r>
            <a:endParaRPr sz="1800" b="0" i="0" u="sng" strike="noStrike" cap="none">
              <a:solidFill>
                <a:srgbClr val="016D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29b2fea3676_0_46"/>
          <p:cNvSpPr txBox="1"/>
          <p:nvPr/>
        </p:nvSpPr>
        <p:spPr>
          <a:xfrm>
            <a:off x="4463533" y="5334000"/>
            <a:ext cx="32328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BFAC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ABFAC"/>
                </a:solidFill>
                <a:latin typeface="Arial"/>
                <a:ea typeface="Arial"/>
                <a:cs typeface="Arial"/>
                <a:sym typeface="Arial"/>
              </a:rPr>
              <a:t>New York Stem Cell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6–9 months</a:t>
            </a:r>
            <a:endParaRPr sz="1500" b="0" i="0" u="sng" strike="noStrike" cap="none">
              <a:solidFill>
                <a:srgbClr val="2ABF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29b2fea3676_0_46"/>
          <p:cNvSpPr txBox="1"/>
          <p:nvPr/>
        </p:nvSpPr>
        <p:spPr>
          <a:xfrm>
            <a:off x="3970240" y="3124200"/>
            <a:ext cx="4183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$$</a:t>
            </a: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Funded by </a:t>
            </a:r>
            <a:br>
              <a:rPr lang="en-US" sz="1400" b="1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1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Simons Foundation Autism Research Initiative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Nancy Lurie Marks Family Foundation</a:t>
            </a:r>
            <a:endParaRPr sz="1400" b="0" i="1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g29b2fea3676_0_46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45107" y="2210368"/>
            <a:ext cx="188493" cy="45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29b2fea3676_0_46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76576" y="1695993"/>
            <a:ext cx="1018259" cy="179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29b2fea3676_0_46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88668" y="1360135"/>
            <a:ext cx="2146620" cy="2403767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29b2fea3676_0_46"/>
          <p:cNvSpPr txBox="1"/>
          <p:nvPr/>
        </p:nvSpPr>
        <p:spPr>
          <a:xfrm>
            <a:off x="9248210" y="4724400"/>
            <a:ext cx="21057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 Black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Your samples are directly powering research!</a:t>
            </a:r>
            <a:endParaRPr sz="1500" b="1" i="0" u="sng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46" name="Google Shape;746;g29b2fea3676_0_4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92917"/>
            <a:ext cx="12192001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g29b2fea3676_0_4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1994" cy="3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3"/>
          <p:cNvSpPr txBox="1"/>
          <p:nvPr/>
        </p:nvSpPr>
        <p:spPr>
          <a:xfrm>
            <a:off x="228600" y="304800"/>
            <a:ext cx="11734800" cy="6324600"/>
          </a:xfrm>
          <a:prstGeom prst="rect">
            <a:avLst/>
          </a:prstGeom>
          <a:noFill/>
          <a:ln w="28575" cap="flat" cmpd="sng">
            <a:solidFill>
              <a:srgbClr val="016D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23"/>
          <p:cNvSpPr/>
          <p:nvPr/>
        </p:nvSpPr>
        <p:spPr>
          <a:xfrm>
            <a:off x="349889" y="390018"/>
            <a:ext cx="11582400" cy="6172200"/>
          </a:xfrm>
          <a:prstGeom prst="rect">
            <a:avLst/>
          </a:prstGeom>
          <a:solidFill>
            <a:srgbClr val="016DD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23"/>
          <p:cNvSpPr txBox="1"/>
          <p:nvPr/>
        </p:nvSpPr>
        <p:spPr>
          <a:xfrm>
            <a:off x="1865959" y="2247797"/>
            <a:ext cx="8456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Simons Searchlight SLC6A1 Medical History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3"/>
          <p:cNvCxnSpPr/>
          <p:nvPr/>
        </p:nvCxnSpPr>
        <p:spPr>
          <a:xfrm>
            <a:off x="3084071" y="4206430"/>
            <a:ext cx="601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45" name="Google Shape;10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394" y="6138629"/>
            <a:ext cx="4781211" cy="36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4"/>
          <p:cNvSpPr txBox="1"/>
          <p:nvPr/>
        </p:nvSpPr>
        <p:spPr>
          <a:xfrm>
            <a:off x="699247" y="652630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2" name="Google Shape;105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25" y="4003325"/>
            <a:ext cx="4174074" cy="16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5000" y="506750"/>
            <a:ext cx="3584400" cy="24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94" y="506750"/>
            <a:ext cx="8807780" cy="513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24"/>
          <p:cNvSpPr txBox="1"/>
          <p:nvPr/>
        </p:nvSpPr>
        <p:spPr>
          <a:xfrm>
            <a:off x="11334275" y="5118175"/>
            <a:ext cx="743100" cy="4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6" name="Google Shape;105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24625" y="5088953"/>
            <a:ext cx="743100" cy="51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28"/>
          <p:cNvSpPr txBox="1"/>
          <p:nvPr/>
        </p:nvSpPr>
        <p:spPr>
          <a:xfrm>
            <a:off x="699247" y="652630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8" name="Google Shape;107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574" y="357324"/>
            <a:ext cx="11980424" cy="541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7"/>
          <p:cNvSpPr txBox="1"/>
          <p:nvPr/>
        </p:nvSpPr>
        <p:spPr>
          <a:xfrm>
            <a:off x="699247" y="652630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0" name="Google Shape;10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275" y="442825"/>
            <a:ext cx="11990824" cy="54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27"/>
          <p:cNvSpPr txBox="1"/>
          <p:nvPr/>
        </p:nvSpPr>
        <p:spPr>
          <a:xfrm>
            <a:off x="2307208" y="526257"/>
            <a:ext cx="2523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Conditions</a:t>
            </a:r>
            <a:endParaRPr sz="2200" b="0" i="0" u="none" strike="noStrike" cap="none">
              <a:solidFill>
                <a:srgbClr val="52525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8BE10-74DE-99BF-8FA4-4ADD3B51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2" y="492928"/>
            <a:ext cx="11822614" cy="5345008"/>
          </a:xfrm>
          <a:prstGeom prst="rect">
            <a:avLst/>
          </a:prstGeom>
        </p:spPr>
      </p:pic>
      <p:grpSp>
        <p:nvGrpSpPr>
          <p:cNvPr id="1091" name="Google Shape;1091;p37"/>
          <p:cNvGrpSpPr/>
          <p:nvPr/>
        </p:nvGrpSpPr>
        <p:grpSpPr>
          <a:xfrm>
            <a:off x="9981422" y="962251"/>
            <a:ext cx="1451982" cy="1551737"/>
            <a:chOff x="774860" y="3455895"/>
            <a:chExt cx="1935976" cy="2068982"/>
          </a:xfrm>
        </p:grpSpPr>
        <p:pic>
          <p:nvPicPr>
            <p:cNvPr id="1092" name="Google Shape;1092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4860" y="3455895"/>
              <a:ext cx="1935976" cy="2068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3" name="Google Shape;1093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31259" y="3605059"/>
              <a:ext cx="770748" cy="17823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5" name="Google Shape;1095;p37"/>
          <p:cNvSpPr txBox="1"/>
          <p:nvPr/>
        </p:nvSpPr>
        <p:spPr>
          <a:xfrm>
            <a:off x="7885147" y="4918725"/>
            <a:ext cx="407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[constipation, diarrhea, GERD]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7"/>
          <p:cNvSpPr txBox="1"/>
          <p:nvPr/>
        </p:nvSpPr>
        <p:spPr>
          <a:xfrm>
            <a:off x="6646924" y="4527415"/>
            <a:ext cx="505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[nearsighted, farsighted, crossed eyes]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7"/>
          <p:cNvSpPr txBox="1"/>
          <p:nvPr/>
        </p:nvSpPr>
        <p:spPr>
          <a:xfrm>
            <a:off x="4839878" y="3833880"/>
            <a:ext cx="407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[chronic fatigue]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7"/>
          <p:cNvSpPr txBox="1"/>
          <p:nvPr/>
        </p:nvSpPr>
        <p:spPr>
          <a:xfrm>
            <a:off x="4924728" y="4204310"/>
            <a:ext cx="407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[scoliosis]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7"/>
          <p:cNvSpPr txBox="1"/>
          <p:nvPr/>
        </p:nvSpPr>
        <p:spPr>
          <a:xfrm>
            <a:off x="4839878" y="3473888"/>
            <a:ext cx="407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[failure to thrive, hypothyroidism]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7"/>
          <p:cNvSpPr txBox="1"/>
          <p:nvPr/>
        </p:nvSpPr>
        <p:spPr>
          <a:xfrm>
            <a:off x="5867400" y="546752"/>
            <a:ext cx="305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*conditions listed in [brackets] represent a non-exhaustive list of the most common conditions within the specific category </a:t>
            </a:r>
            <a:endParaRPr sz="1200" b="0" i="0" u="none" strike="noStrike" cap="none">
              <a:solidFill>
                <a:srgbClr val="52525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2" name="Google Shape;1102;p37"/>
          <p:cNvSpPr txBox="1"/>
          <p:nvPr/>
        </p:nvSpPr>
        <p:spPr>
          <a:xfrm>
            <a:off x="4227699" y="3099307"/>
            <a:ext cx="604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[heart murmur, congenital heart disease, elevated heart rate]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Google Shape;11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887200" cy="537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38"/>
          <p:cNvSpPr txBox="1"/>
          <p:nvPr/>
        </p:nvSpPr>
        <p:spPr>
          <a:xfrm>
            <a:off x="5614845" y="1393574"/>
            <a:ext cx="544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**</a:t>
            </a:r>
            <a:r>
              <a:rPr lang="en-US" sz="1400" b="0" i="1" u="none" strike="noStrike" cap="non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Neuroleptics and mood stabilizers, including for sleep</a:t>
            </a:r>
            <a:endParaRPr sz="2400" b="0" i="0" u="none" strike="noStrike" cap="none">
              <a:solidFill>
                <a:srgbClr val="52525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1" name="Google Shape;1121;p38"/>
          <p:cNvSpPr txBox="1"/>
          <p:nvPr/>
        </p:nvSpPr>
        <p:spPr>
          <a:xfrm>
            <a:off x="5170320" y="4572005"/>
            <a:ext cx="648250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*Antidepressants also for anxiety, OCD, and other mood or behavior</a:t>
            </a:r>
            <a:endParaRPr sz="1400" b="0" i="1" u="none" strike="noStrike" cap="none">
              <a:solidFill>
                <a:srgbClr val="52525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725" y="652512"/>
            <a:ext cx="11794550" cy="527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9"/>
          <p:cNvSpPr txBox="1"/>
          <p:nvPr/>
        </p:nvSpPr>
        <p:spPr>
          <a:xfrm>
            <a:off x="7701769" y="116570"/>
            <a:ext cx="4291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When asked if there was a single medication that seemed to work best for their dependent's seizures, valproic acid stood out to caregivers as particularly effective</a:t>
            </a:r>
            <a:r>
              <a:rPr lang="en-US" sz="1300" b="0" i="0" u="none" strike="noStrike" cap="none">
                <a:solidFill>
                  <a:srgbClr val="424A54"/>
                </a:solidFill>
                <a:latin typeface="Verdana"/>
                <a:ea typeface="Verdana"/>
                <a:cs typeface="Verdana"/>
                <a:sym typeface="Verdana"/>
              </a:rPr>
              <a:t>​.</a:t>
            </a:r>
            <a:endParaRPr sz="15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6"/>
          <p:cNvSpPr txBox="1"/>
          <p:nvPr/>
        </p:nvSpPr>
        <p:spPr>
          <a:xfrm>
            <a:off x="699247" y="652630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5" y="236850"/>
            <a:ext cx="11811099" cy="53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0"/>
          <p:cNvSpPr txBox="1"/>
          <p:nvPr/>
        </p:nvSpPr>
        <p:spPr>
          <a:xfrm>
            <a:off x="228600" y="304800"/>
            <a:ext cx="11734800" cy="6324600"/>
          </a:xfrm>
          <a:prstGeom prst="rect">
            <a:avLst/>
          </a:prstGeom>
          <a:noFill/>
          <a:ln w="28575" cap="flat" cmpd="sng">
            <a:solidFill>
              <a:srgbClr val="016D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40"/>
          <p:cNvSpPr/>
          <p:nvPr/>
        </p:nvSpPr>
        <p:spPr>
          <a:xfrm>
            <a:off x="304800" y="381000"/>
            <a:ext cx="11582400" cy="6172200"/>
          </a:xfrm>
          <a:prstGeom prst="rect">
            <a:avLst/>
          </a:prstGeom>
          <a:solidFill>
            <a:srgbClr val="016DD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40"/>
          <p:cNvSpPr txBox="1"/>
          <p:nvPr/>
        </p:nvSpPr>
        <p:spPr>
          <a:xfrm>
            <a:off x="1191935" y="2196214"/>
            <a:ext cx="1010997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Vineland Adaptive Behavior Scales (Vineland-3)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6" name="Google Shape;1136;p40"/>
          <p:cNvCxnSpPr/>
          <p:nvPr/>
        </p:nvCxnSpPr>
        <p:spPr>
          <a:xfrm>
            <a:off x="3048000" y="4724400"/>
            <a:ext cx="601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"/>
          <p:cNvSpPr/>
          <p:nvPr/>
        </p:nvSpPr>
        <p:spPr>
          <a:xfrm>
            <a:off x="7535551" y="2743200"/>
            <a:ext cx="1948800" cy="1624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"/>
          <p:cNvSpPr/>
          <p:nvPr/>
        </p:nvSpPr>
        <p:spPr>
          <a:xfrm>
            <a:off x="9753600" y="2743200"/>
            <a:ext cx="2028900" cy="1624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7200" y="5760126"/>
            <a:ext cx="13030198" cy="13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6420526"/>
            <a:ext cx="1524001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"/>
          <p:cNvSpPr txBox="1"/>
          <p:nvPr/>
        </p:nvSpPr>
        <p:spPr>
          <a:xfrm>
            <a:off x="76200" y="3352800"/>
            <a:ext cx="2362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F1635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16350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>
                <a:solidFill>
                  <a:srgbClr val="F1635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Participants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Individuals with ASD and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their family members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"/>
          <p:cNvSpPr txBox="1"/>
          <p:nvPr/>
        </p:nvSpPr>
        <p:spPr>
          <a:xfrm>
            <a:off x="2727776" y="3343214"/>
            <a:ext cx="23622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F1635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16350"/>
                </a:solidFill>
                <a:latin typeface="Arial"/>
                <a:ea typeface="Arial"/>
                <a:cs typeface="Arial"/>
                <a:sym typeface="Arial"/>
              </a:rPr>
              <a:t>GENES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>
                <a:solidFill>
                  <a:srgbClr val="F1635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Participants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Individuals with a variant in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one of the more than 150 </a:t>
            </a:r>
            <a:b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genetic conditions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"/>
          <p:cNvSpPr txBox="1"/>
          <p:nvPr/>
        </p:nvSpPr>
        <p:spPr>
          <a:xfrm>
            <a:off x="5019425" y="3344625"/>
            <a:ext cx="2341827" cy="102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35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16350"/>
                </a:solidFill>
                <a:latin typeface="Arial"/>
                <a:ea typeface="Arial"/>
                <a:cs typeface="Arial"/>
                <a:sym typeface="Arial"/>
              </a:rPr>
              <a:t>POSTMORTEM BRAIN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1635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16350"/>
                </a:solidFill>
                <a:latin typeface="Arial"/>
                <a:ea typeface="Arial"/>
                <a:cs typeface="Arial"/>
                <a:sym typeface="Arial"/>
              </a:rPr>
              <a:t>TISSUE DONATION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Participants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Individuals with and without ASD, or with a genetic change associated with ASD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"/>
          <p:cNvSpPr txBox="1"/>
          <p:nvPr/>
        </p:nvSpPr>
        <p:spPr>
          <a:xfrm>
            <a:off x="7709852" y="3166945"/>
            <a:ext cx="16002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Funding 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6DD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for outside 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6DD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endParaRPr sz="1600" b="1" i="0" u="none" strike="noStrike" cap="none">
              <a:solidFill>
                <a:srgbClr val="016D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"/>
          <p:cNvSpPr txBox="1"/>
          <p:nvPr/>
        </p:nvSpPr>
        <p:spPr>
          <a:xfrm>
            <a:off x="10107157" y="2939725"/>
            <a:ext cx="1274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6DDF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500" b="1" i="0" u="none" strike="noStrike" cap="none">
              <a:solidFill>
                <a:srgbClr val="016D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5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1524000"/>
            <a:ext cx="2895601" cy="37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52825" y="575920"/>
            <a:ext cx="5086350" cy="4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" descr="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b="26605"/>
          <a:stretch/>
        </p:blipFill>
        <p:spPr>
          <a:xfrm>
            <a:off x="5100900" y="2863525"/>
            <a:ext cx="2181839" cy="417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8" name="Google Shape;548;p5"/>
          <p:cNvCxnSpPr/>
          <p:nvPr/>
        </p:nvCxnSpPr>
        <p:spPr>
          <a:xfrm rot="10800000">
            <a:off x="6096000" y="2055317"/>
            <a:ext cx="19500" cy="7641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pic>
        <p:nvPicPr>
          <p:cNvPr id="549" name="Google Shape;54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975" y="2821974"/>
            <a:ext cx="1426642" cy="5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"/>
          <p:cNvSpPr txBox="1"/>
          <p:nvPr/>
        </p:nvSpPr>
        <p:spPr>
          <a:xfrm>
            <a:off x="2984107" y="4650675"/>
            <a:ext cx="18270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Collect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"/>
          <p:cNvSpPr txBox="1"/>
          <p:nvPr/>
        </p:nvSpPr>
        <p:spPr>
          <a:xfrm>
            <a:off x="3289090" y="4865900"/>
            <a:ext cx="16764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•  behavioral information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•  clinical data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•  blood samples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2861136"/>
            <a:ext cx="1837198" cy="394989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"/>
          <p:cNvSpPr txBox="1"/>
          <p:nvPr/>
        </p:nvSpPr>
        <p:spPr>
          <a:xfrm>
            <a:off x="9858274" y="3505200"/>
            <a:ext cx="1876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•  Animal model repository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016DD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•  SFARI Gene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016DD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•  SFARI Base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5"/>
          <p:cNvCxnSpPr/>
          <p:nvPr/>
        </p:nvCxnSpPr>
        <p:spPr>
          <a:xfrm rot="10800000" flipH="1">
            <a:off x="1628775" y="1819275"/>
            <a:ext cx="2790900" cy="8382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555" name="Google Shape;555;p5"/>
          <p:cNvCxnSpPr/>
          <p:nvPr/>
        </p:nvCxnSpPr>
        <p:spPr>
          <a:xfrm rot="10800000" flipH="1">
            <a:off x="4095750" y="2083200"/>
            <a:ext cx="1035900" cy="5838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556" name="Google Shape;556;p5"/>
          <p:cNvCxnSpPr/>
          <p:nvPr/>
        </p:nvCxnSpPr>
        <p:spPr>
          <a:xfrm rot="10800000">
            <a:off x="6887095" y="2083085"/>
            <a:ext cx="1093200" cy="5121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557" name="Google Shape;557;p5"/>
          <p:cNvCxnSpPr/>
          <p:nvPr/>
        </p:nvCxnSpPr>
        <p:spPr>
          <a:xfrm rot="10800000">
            <a:off x="7772400" y="1819227"/>
            <a:ext cx="2819400" cy="7389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pic>
        <p:nvPicPr>
          <p:cNvPr id="558" name="Google Shape;55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3838932" y="4435620"/>
            <a:ext cx="117338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3838932" y="5406609"/>
            <a:ext cx="117338" cy="21589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"/>
          <p:cNvSpPr txBox="1"/>
          <p:nvPr/>
        </p:nvSpPr>
        <p:spPr>
          <a:xfrm>
            <a:off x="2995387" y="5660323"/>
            <a:ext cx="1827000" cy="2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iPSC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5"/>
          <p:cNvCxnSpPr/>
          <p:nvPr/>
        </p:nvCxnSpPr>
        <p:spPr>
          <a:xfrm rot="10800000">
            <a:off x="6115625" y="1030500"/>
            <a:ext cx="0" cy="4935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562" name="Google Shape;562;p5"/>
          <p:cNvCxnSpPr/>
          <p:nvPr/>
        </p:nvCxnSpPr>
        <p:spPr>
          <a:xfrm rot="10800000">
            <a:off x="2133604" y="3072175"/>
            <a:ext cx="768000" cy="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pic>
        <p:nvPicPr>
          <p:cNvPr id="563" name="Google Shape;56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92917"/>
            <a:ext cx="12192001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1994" cy="3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63" y="488341"/>
            <a:ext cx="11873052" cy="4600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44"/>
          <p:cNvSpPr/>
          <p:nvPr/>
        </p:nvSpPr>
        <p:spPr>
          <a:xfrm>
            <a:off x="-10367" y="5110650"/>
            <a:ext cx="12192000" cy="124967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44"/>
          <p:cNvSpPr txBox="1"/>
          <p:nvPr/>
        </p:nvSpPr>
        <p:spPr>
          <a:xfrm>
            <a:off x="53085" y="5089169"/>
            <a:ext cx="31161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does this mean as my child gets older? 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7" name="Google Shape;1187;p44"/>
          <p:cNvSpPr txBox="1"/>
          <p:nvPr/>
        </p:nvSpPr>
        <p:spPr>
          <a:xfrm>
            <a:off x="3169187" y="5154352"/>
            <a:ext cx="1759266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Along the bottom is the actual age of the person.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4"/>
          <p:cNvSpPr txBox="1"/>
          <p:nvPr/>
        </p:nvSpPr>
        <p:spPr>
          <a:xfrm>
            <a:off x="5071596" y="5170731"/>
            <a:ext cx="2829815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dots are placed at their </a:t>
            </a:r>
            <a:r>
              <a:rPr lang="en-US" sz="1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level</a:t>
            </a: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motor skills like walking.</a:t>
            </a: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9" name="Google Shape;1189;p44"/>
          <p:cNvSpPr txBox="1"/>
          <p:nvPr/>
        </p:nvSpPr>
        <p:spPr>
          <a:xfrm>
            <a:off x="8044555" y="5160615"/>
            <a:ext cx="4058986" cy="83095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Most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children are likely to be walking at age 4 and older, and many are able to do more physical activities.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4"/>
          <p:cNvSpPr txBox="1"/>
          <p:nvPr/>
        </p:nvSpPr>
        <p:spPr>
          <a:xfrm>
            <a:off x="9637350" y="2869025"/>
            <a:ext cx="1851000" cy="55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---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 this level, a person typically: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575"/>
            <a:ext cx="121920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41"/>
          <p:cNvSpPr/>
          <p:nvPr/>
        </p:nvSpPr>
        <p:spPr>
          <a:xfrm>
            <a:off x="-10367" y="5110650"/>
            <a:ext cx="12192000" cy="124967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41"/>
          <p:cNvSpPr txBox="1"/>
          <p:nvPr/>
        </p:nvSpPr>
        <p:spPr>
          <a:xfrm>
            <a:off x="53085" y="5089169"/>
            <a:ext cx="31161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does this mean as my child gets older? 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5" name="Google Shape;1145;p41"/>
          <p:cNvSpPr txBox="1"/>
          <p:nvPr/>
        </p:nvSpPr>
        <p:spPr>
          <a:xfrm>
            <a:off x="3169187" y="5172937"/>
            <a:ext cx="1759266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Along the bottom is the actual age of the person.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41"/>
          <p:cNvSpPr txBox="1"/>
          <p:nvPr/>
        </p:nvSpPr>
        <p:spPr>
          <a:xfrm>
            <a:off x="8044555" y="5160615"/>
            <a:ext cx="4058986" cy="58473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73% of individuals are likely to be using language at age 4 and older.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147" name="Google Shape;1147;p41"/>
          <p:cNvSpPr txBox="1"/>
          <p:nvPr/>
        </p:nvSpPr>
        <p:spPr>
          <a:xfrm>
            <a:off x="5071596" y="5170731"/>
            <a:ext cx="2829815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dots are placed at the </a:t>
            </a:r>
            <a:r>
              <a:rPr lang="en-US" sz="1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level</a:t>
            </a: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 which they are expressing themselves 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41"/>
          <p:cNvSpPr txBox="1"/>
          <p:nvPr/>
        </p:nvSpPr>
        <p:spPr>
          <a:xfrm>
            <a:off x="9757175" y="3075750"/>
            <a:ext cx="1644600" cy="55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---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  this level, a person typically: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1"/>
          <p:cNvSpPr txBox="1"/>
          <p:nvPr/>
        </p:nvSpPr>
        <p:spPr>
          <a:xfrm>
            <a:off x="7806666" y="1338146"/>
            <a:ext cx="94746" cy="167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41"/>
          <p:cNvSpPr txBox="1"/>
          <p:nvPr/>
        </p:nvSpPr>
        <p:spPr>
          <a:xfrm>
            <a:off x="4856162" y="1878905"/>
            <a:ext cx="287821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Each blue dot is a person</a:t>
            </a:r>
            <a:endParaRPr sz="1600" b="0" i="0" u="none" strike="noStrike" cap="none">
              <a:solidFill>
                <a:srgbClr val="52525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51" name="Google Shape;1151;p41"/>
          <p:cNvCxnSpPr/>
          <p:nvPr/>
        </p:nvCxnSpPr>
        <p:spPr>
          <a:xfrm flipH="1">
            <a:off x="5202693" y="2216272"/>
            <a:ext cx="913800" cy="1077600"/>
          </a:xfrm>
          <a:prstGeom prst="straightConnector1">
            <a:avLst/>
          </a:prstGeom>
          <a:noFill/>
          <a:ln w="38100" cap="flat" cmpd="sng">
            <a:solidFill>
              <a:srgbClr val="016DDF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1152" name="Google Shape;1152;p41"/>
          <p:cNvSpPr txBox="1"/>
          <p:nvPr/>
        </p:nvSpPr>
        <p:spPr>
          <a:xfrm>
            <a:off x="1463043" y="2682320"/>
            <a:ext cx="258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This child is 3 yo, and at the 1 yo level in speech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1"/>
          <p:cNvSpPr txBox="1"/>
          <p:nvPr/>
        </p:nvSpPr>
        <p:spPr>
          <a:xfrm>
            <a:off x="5717275" y="3161788"/>
            <a:ext cx="345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The trend line is going up at older ages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4" name="Google Shape;1154;p41"/>
          <p:cNvCxnSpPr>
            <a:stCxn id="1152" idx="2"/>
          </p:cNvCxnSpPr>
          <p:nvPr/>
        </p:nvCxnSpPr>
        <p:spPr>
          <a:xfrm flipH="1">
            <a:off x="2415843" y="3267320"/>
            <a:ext cx="340800" cy="584400"/>
          </a:xfrm>
          <a:prstGeom prst="straightConnector1">
            <a:avLst/>
          </a:prstGeom>
          <a:noFill/>
          <a:ln w="38100" cap="flat" cmpd="sng">
            <a:solidFill>
              <a:srgbClr val="016DDF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986" y="284575"/>
            <a:ext cx="12030276" cy="466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43"/>
          <p:cNvSpPr/>
          <p:nvPr/>
        </p:nvSpPr>
        <p:spPr>
          <a:xfrm>
            <a:off x="-10367" y="5110650"/>
            <a:ext cx="12192000" cy="124967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43"/>
          <p:cNvSpPr txBox="1"/>
          <p:nvPr/>
        </p:nvSpPr>
        <p:spPr>
          <a:xfrm>
            <a:off x="9890459" y="2178210"/>
            <a:ext cx="2213100" cy="55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---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 this level, a person typically: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5" name="Google Shape;1175;p43"/>
          <p:cNvSpPr txBox="1"/>
          <p:nvPr/>
        </p:nvSpPr>
        <p:spPr>
          <a:xfrm>
            <a:off x="53085" y="5089169"/>
            <a:ext cx="31161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does this mean as my child gets older? 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6" name="Google Shape;1176;p43"/>
          <p:cNvSpPr txBox="1"/>
          <p:nvPr/>
        </p:nvSpPr>
        <p:spPr>
          <a:xfrm>
            <a:off x="3169187" y="5110199"/>
            <a:ext cx="1759266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Along the bottom is the actual age of the person.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43"/>
          <p:cNvSpPr txBox="1"/>
          <p:nvPr/>
        </p:nvSpPr>
        <p:spPr>
          <a:xfrm>
            <a:off x="5062303" y="5110329"/>
            <a:ext cx="2829815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dots are placed at the </a:t>
            </a:r>
            <a:r>
              <a:rPr lang="en-US" sz="1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level</a:t>
            </a: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of their social behaviors.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8" name="Google Shape;1178;p43"/>
          <p:cNvSpPr txBox="1"/>
          <p:nvPr/>
        </p:nvSpPr>
        <p:spPr>
          <a:xfrm>
            <a:off x="8044555" y="5109505"/>
            <a:ext cx="4058986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6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61% of individuals are likely to be making eye contact at age 4 and older.</a:t>
            </a:r>
            <a:endParaRPr lang="en-US" sz="1600" b="0" i="0" u="none" strike="noStrike" cap="none" dirty="0">
              <a:solidFill>
                <a:schemeClr val="dk1"/>
              </a:solidFill>
              <a:latin typeface="Verdana"/>
              <a:ea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" name="Google Shape;116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937" y="196550"/>
            <a:ext cx="11658652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42"/>
          <p:cNvSpPr/>
          <p:nvPr/>
        </p:nvSpPr>
        <p:spPr>
          <a:xfrm>
            <a:off x="-10367" y="5110650"/>
            <a:ext cx="12192000" cy="124967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42"/>
          <p:cNvSpPr txBox="1"/>
          <p:nvPr/>
        </p:nvSpPr>
        <p:spPr>
          <a:xfrm>
            <a:off x="53085" y="5089169"/>
            <a:ext cx="31161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does this mean as my child gets older? 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3" name="Google Shape;1163;p42"/>
          <p:cNvSpPr txBox="1"/>
          <p:nvPr/>
        </p:nvSpPr>
        <p:spPr>
          <a:xfrm>
            <a:off x="3169187" y="5154352"/>
            <a:ext cx="1759266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Along the bottom is the actual age of the person.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42"/>
          <p:cNvSpPr txBox="1"/>
          <p:nvPr/>
        </p:nvSpPr>
        <p:spPr>
          <a:xfrm>
            <a:off x="5071596" y="5170731"/>
            <a:ext cx="2829815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dots are placed at the </a:t>
            </a:r>
            <a:r>
              <a:rPr lang="en-US" sz="16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level</a:t>
            </a: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 which they are able to do things for themselves.</a:t>
            </a: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5" name="Google Shape;1165;p42"/>
          <p:cNvSpPr txBox="1"/>
          <p:nvPr/>
        </p:nvSpPr>
        <p:spPr>
          <a:xfrm>
            <a:off x="8044555" y="5160615"/>
            <a:ext cx="4058986" cy="107717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6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85%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individuals 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 likely to be feeding themselves at ages 4 and older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 and 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many can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do more things for themselves.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42"/>
          <p:cNvSpPr txBox="1"/>
          <p:nvPr/>
        </p:nvSpPr>
        <p:spPr>
          <a:xfrm>
            <a:off x="9773926" y="2599750"/>
            <a:ext cx="1869900" cy="55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---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 this level, a person typically: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Google Shape;1153;p41">
            <a:extLst>
              <a:ext uri="{FF2B5EF4-FFF2-40B4-BE49-F238E27FC236}">
                <a16:creationId xmlns:a16="http://schemas.microsoft.com/office/drawing/2014/main" id="{5DF83189-28A9-9C02-47BC-1D5A017E5D11}"/>
              </a:ext>
            </a:extLst>
          </p:cNvPr>
          <p:cNvSpPr txBox="1"/>
          <p:nvPr/>
        </p:nvSpPr>
        <p:spPr>
          <a:xfrm>
            <a:off x="5308666" y="2455005"/>
            <a:ext cx="345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rPr>
              <a:t>The trend line is going up at older ages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5"/>
          <p:cNvSpPr txBox="1"/>
          <p:nvPr/>
        </p:nvSpPr>
        <p:spPr>
          <a:xfrm>
            <a:off x="228600" y="304800"/>
            <a:ext cx="11734800" cy="6324600"/>
          </a:xfrm>
          <a:prstGeom prst="rect">
            <a:avLst/>
          </a:prstGeom>
          <a:noFill/>
          <a:ln w="28575" cap="flat" cmpd="sng">
            <a:solidFill>
              <a:srgbClr val="016D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45"/>
          <p:cNvSpPr/>
          <p:nvPr/>
        </p:nvSpPr>
        <p:spPr>
          <a:xfrm>
            <a:off x="304800" y="381000"/>
            <a:ext cx="11582400" cy="6172200"/>
          </a:xfrm>
          <a:prstGeom prst="rect">
            <a:avLst/>
          </a:prstGeom>
          <a:solidFill>
            <a:srgbClr val="016DD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45"/>
          <p:cNvSpPr txBox="1"/>
          <p:nvPr/>
        </p:nvSpPr>
        <p:spPr>
          <a:xfrm>
            <a:off x="1867987" y="1909234"/>
            <a:ext cx="845602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Child Behavior Checklist </a:t>
            </a:r>
            <a:endParaRPr sz="5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(CBCL)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8" name="Google Shape;1198;p45"/>
          <p:cNvCxnSpPr/>
          <p:nvPr/>
        </p:nvCxnSpPr>
        <p:spPr>
          <a:xfrm>
            <a:off x="3086099" y="4495800"/>
            <a:ext cx="601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Google Shape;120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00" y="756000"/>
            <a:ext cx="11138098" cy="50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Google Shape;121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025" y="722225"/>
            <a:ext cx="11054976" cy="49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48"/>
          <p:cNvSpPr txBox="1"/>
          <p:nvPr/>
        </p:nvSpPr>
        <p:spPr>
          <a:xfrm>
            <a:off x="4569551" y="1842444"/>
            <a:ext cx="2831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Common issues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8"/>
          <p:cNvSpPr txBox="1"/>
          <p:nvPr/>
        </p:nvSpPr>
        <p:spPr>
          <a:xfrm>
            <a:off x="7903451" y="1842444"/>
            <a:ext cx="3312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Other issues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8"/>
          <p:cNvSpPr txBox="1">
            <a:spLocks noGrp="1"/>
          </p:cNvSpPr>
          <p:nvPr>
            <p:ph type="body" idx="1"/>
          </p:nvPr>
        </p:nvSpPr>
        <p:spPr>
          <a:xfrm>
            <a:off x="4569553" y="2403727"/>
            <a:ext cx="3071055" cy="3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36855" lvl="0" indent="-2279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Intellectual disability and developmental delay</a:t>
            </a:r>
            <a:endParaRPr/>
          </a:p>
          <a:p>
            <a:pPr marL="236855" lvl="0" indent="-2279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Language delay</a:t>
            </a:r>
            <a:endParaRPr/>
          </a:p>
          <a:p>
            <a:pPr marL="236855" lvl="0" indent="-2279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Seizures</a:t>
            </a:r>
            <a:endParaRPr/>
          </a:p>
          <a:p>
            <a:pPr marL="236855" lvl="0" indent="-2279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Low muscle tone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8"/>
          <p:cNvSpPr txBox="1"/>
          <p:nvPr/>
        </p:nvSpPr>
        <p:spPr>
          <a:xfrm>
            <a:off x="7882105" y="2361195"/>
            <a:ext cx="33129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7655" marR="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54"/>
              </a:buClr>
              <a:buSzPts val="15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Vision problems </a:t>
            </a:r>
            <a:endParaRPr sz="18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655" marR="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54"/>
              </a:buClr>
              <a:buSzPts val="15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GI issues</a:t>
            </a:r>
            <a:endParaRPr sz="18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655" marR="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54"/>
              </a:buClr>
              <a:buSzPts val="15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Difficulty waiting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655" marR="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54"/>
              </a:buClr>
              <a:buSzPts val="15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Obsessions</a:t>
            </a:r>
            <a:endParaRPr sz="20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1841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54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152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152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152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859" marR="0" lvl="0" indent="-1523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1" name="Google Shape;122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491" y="2073256"/>
            <a:ext cx="3068979" cy="2846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48"/>
          <p:cNvSpPr/>
          <p:nvPr/>
        </p:nvSpPr>
        <p:spPr>
          <a:xfrm>
            <a:off x="482637" y="693479"/>
            <a:ext cx="112242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Summary: SLC6A1 Medical and Behavioral Phenotypes</a:t>
            </a:r>
            <a:endParaRPr sz="2800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23" name="Google Shape;1223;p48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"/>
            <a:ext cx="12191994" cy="39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"/>
          <p:cNvSpPr txBox="1"/>
          <p:nvPr/>
        </p:nvSpPr>
        <p:spPr>
          <a:xfrm>
            <a:off x="381000" y="1785918"/>
            <a:ext cx="3153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Personalized reports: SCQ, SRS, CBCL and Vineland located on your dashboard</a:t>
            </a:r>
            <a:b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Summary snapshots on your gene page</a:t>
            </a:r>
            <a:b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Presentations at conferences and meetings</a:t>
            </a: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8"/>
          <p:cNvSpPr/>
          <p:nvPr/>
        </p:nvSpPr>
        <p:spPr>
          <a:xfrm>
            <a:off x="324150" y="563100"/>
            <a:ext cx="114156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800"/>
              <a:buFont typeface="Arial Black"/>
              <a:buNone/>
            </a:pPr>
            <a:r>
              <a:rPr lang="en-US" sz="2800" b="1" i="0" u="none" strike="noStrike" cap="none">
                <a:solidFill>
                  <a:srgbClr val="525252"/>
                </a:solidFill>
                <a:latin typeface="Arial Black"/>
                <a:ea typeface="Arial Black"/>
                <a:cs typeface="Arial Black"/>
                <a:sym typeface="Arial Black"/>
              </a:rPr>
              <a:t>Information for </a:t>
            </a:r>
            <a:r>
              <a:rPr lang="en-US" sz="2800" b="1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Families</a:t>
            </a:r>
            <a:endParaRPr sz="2800" b="1" i="0" u="none" strike="noStrike" cap="none">
              <a:solidFill>
                <a:srgbClr val="016DD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0" name="Google Shape;680;p8"/>
          <p:cNvSpPr/>
          <p:nvPr/>
        </p:nvSpPr>
        <p:spPr>
          <a:xfrm rot="5400000">
            <a:off x="4544100" y="1877020"/>
            <a:ext cx="436800" cy="7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"/>
          <p:cNvSpPr/>
          <p:nvPr/>
        </p:nvSpPr>
        <p:spPr>
          <a:xfrm rot="5400000">
            <a:off x="4506000" y="1877020"/>
            <a:ext cx="436800" cy="7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3" name="Google Shape;683;p8"/>
          <p:cNvGrpSpPr/>
          <p:nvPr/>
        </p:nvGrpSpPr>
        <p:grpSpPr>
          <a:xfrm>
            <a:off x="0" y="0"/>
            <a:ext cx="12192001" cy="533400"/>
            <a:chOff x="0" y="0"/>
            <a:chExt cx="12192001" cy="533400"/>
          </a:xfrm>
        </p:grpSpPr>
        <p:pic>
          <p:nvPicPr>
            <p:cNvPr id="684" name="Google Shape;68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2917"/>
              <a:ext cx="12192001" cy="440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1994" cy="3976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ED59A83-5DFF-D6E2-5817-1ED41DB7E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949" y="1265700"/>
            <a:ext cx="3861661" cy="458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0CFFF0-44AE-FC82-61AA-7CE6466F2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849" y="1483518"/>
            <a:ext cx="3778250" cy="173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476038-7802-596E-16B1-3C1297C6C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3423" y="3308000"/>
            <a:ext cx="3861676" cy="173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50CDC-E591-35B0-543E-B1B92D11F204}"/>
              </a:ext>
            </a:extLst>
          </p:cNvPr>
          <p:cNvSpPr txBox="1"/>
          <p:nvPr/>
        </p:nvSpPr>
        <p:spPr>
          <a:xfrm>
            <a:off x="4686300" y="6364014"/>
            <a:ext cx="7481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cdn.simonssearchlight.org</a:t>
            </a:r>
            <a:r>
              <a:rPr lang="en-US" dirty="0"/>
              <a:t>/wp-content/uploads/2023/10/27091225/SLC6A1-23Q3.pdf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8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23" y="519424"/>
            <a:ext cx="12356121" cy="6364273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8"/>
          <p:cNvSpPr/>
          <p:nvPr/>
        </p:nvSpPr>
        <p:spPr>
          <a:xfrm>
            <a:off x="-2223407" y="36666"/>
            <a:ext cx="8369601" cy="64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16350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r>
              <a:rPr lang="en-US" sz="2400" b="1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Participant Dashboard</a:t>
            </a: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666" name="Google Shape;666;p18"/>
          <p:cNvCxnSpPr/>
          <p:nvPr/>
        </p:nvCxnSpPr>
        <p:spPr>
          <a:xfrm rot="10800000">
            <a:off x="2183616" y="1988989"/>
            <a:ext cx="915443" cy="60123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cxnSp>
        <p:nvCxnSpPr>
          <p:cNvPr id="667" name="Google Shape;667;p18"/>
          <p:cNvCxnSpPr/>
          <p:nvPr/>
        </p:nvCxnSpPr>
        <p:spPr>
          <a:xfrm rot="10800000">
            <a:off x="9924456" y="4779467"/>
            <a:ext cx="773533" cy="33371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668" name="Google Shape;668;p18"/>
          <p:cNvSpPr/>
          <p:nvPr/>
        </p:nvSpPr>
        <p:spPr>
          <a:xfrm>
            <a:off x="3061648" y="2139380"/>
            <a:ext cx="1456151" cy="149268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8"/>
          <p:cNvSpPr txBox="1"/>
          <p:nvPr/>
        </p:nvSpPr>
        <p:spPr>
          <a:xfrm>
            <a:off x="3217458" y="2302756"/>
            <a:ext cx="115110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Receive Amazon gift cards after survey completion</a:t>
            </a:r>
            <a:endParaRPr sz="1400" b="0" i="0" u="none" strike="noStrike" cap="none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8"/>
          <p:cNvSpPr/>
          <p:nvPr/>
        </p:nvSpPr>
        <p:spPr>
          <a:xfrm>
            <a:off x="10709759" y="4548471"/>
            <a:ext cx="1456151" cy="149268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8"/>
          <p:cNvSpPr txBox="1"/>
          <p:nvPr/>
        </p:nvSpPr>
        <p:spPr>
          <a:xfrm>
            <a:off x="10869036" y="4816714"/>
            <a:ext cx="11511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Easily view surveys you need to complete</a:t>
            </a:r>
            <a:endParaRPr sz="1400" b="0" i="0" u="none" strike="noStrike" cap="none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"/>
            <a:ext cx="12191994" cy="39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" descr="Ic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6400" y="2274369"/>
            <a:ext cx="2594675" cy="252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" descr="Application, icon, Team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2283676"/>
            <a:ext cx="2594674" cy="253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000" y="2286000"/>
            <a:ext cx="2582898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" descr="Logo, 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00600" y="2286000"/>
            <a:ext cx="2582898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"/>
          <p:cNvSpPr txBox="1"/>
          <p:nvPr/>
        </p:nvSpPr>
        <p:spPr>
          <a:xfrm>
            <a:off x="1596249" y="855784"/>
            <a:ext cx="8991599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2800"/>
              <a:buFont typeface="Arial Black"/>
              <a:buNone/>
            </a:pPr>
            <a:r>
              <a:rPr lang="en-US" sz="2800" b="1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What are the Goals </a:t>
            </a:r>
            <a:r>
              <a:rPr lang="en-US" sz="2800" b="1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of Simons Searchlight?</a:t>
            </a:r>
            <a:endParaRPr sz="2800" b="1" i="0" u="none" strike="noStrike" cap="none">
              <a:solidFill>
                <a:srgbClr val="414A5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5" name="Google Shape;525;p4"/>
          <p:cNvSpPr txBox="1">
            <a:spLocks noGrp="1"/>
          </p:cNvSpPr>
          <p:nvPr>
            <p:ph type="title"/>
          </p:nvPr>
        </p:nvSpPr>
        <p:spPr>
          <a:xfrm>
            <a:off x="1367649" y="1532084"/>
            <a:ext cx="9448800" cy="63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u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Our mission is to shed light on these conditions by collecting high quality, standardized natural history data and building strong partnerships between researchers, industry and families.</a:t>
            </a:r>
            <a:endParaRPr b="0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"/>
          <p:cNvSpPr txBox="1"/>
          <p:nvPr/>
        </p:nvSpPr>
        <p:spPr>
          <a:xfrm>
            <a:off x="618393" y="4640618"/>
            <a:ext cx="1972406" cy="83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Collect detailed </a:t>
            </a: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medical and behavioral histories </a:t>
            </a: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along with </a:t>
            </a: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endParaRPr sz="1400" b="0" i="0" u="sng" strike="noStrike" cap="none">
              <a:solidFill>
                <a:srgbClr val="016D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"/>
          <p:cNvSpPr txBox="1"/>
          <p:nvPr/>
        </p:nvSpPr>
        <p:spPr>
          <a:xfrm>
            <a:off x="2963898" y="4630231"/>
            <a:ext cx="1820007" cy="112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Synthesize the information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you provide and </a:t>
            </a: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share results back to families</a:t>
            </a:r>
            <a:endParaRPr sz="1400" b="0" i="0" u="sng" strike="noStrike" cap="none">
              <a:solidFill>
                <a:srgbClr val="016D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"/>
          <p:cNvSpPr txBox="1"/>
          <p:nvPr/>
        </p:nvSpPr>
        <p:spPr>
          <a:xfrm>
            <a:off x="5347147" y="4640618"/>
            <a:ext cx="1595803" cy="111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Freely share data </a:t>
            </a: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and samples with qualified researchers</a:t>
            </a:r>
            <a:endParaRPr sz="14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"/>
          <p:cNvSpPr txBox="1"/>
          <p:nvPr/>
        </p:nvSpPr>
        <p:spPr>
          <a:xfrm>
            <a:off x="7552595" y="4640618"/>
            <a:ext cx="1752600" cy="11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 researchers  and participants from around the world</a:t>
            </a:r>
            <a:endParaRPr sz="14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"/>
          <p:cNvSpPr txBox="1"/>
          <p:nvPr/>
        </p:nvSpPr>
        <p:spPr>
          <a:xfrm>
            <a:off x="9753600" y="4640618"/>
            <a:ext cx="1820007" cy="83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Promote</a:t>
            </a: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 better understanding of these genetic changes</a:t>
            </a:r>
            <a:endParaRPr sz="14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48000" y="2680055"/>
            <a:ext cx="1739545" cy="1739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39FD7-A6A9-C323-30ED-414984AA1707}"/>
              </a:ext>
            </a:extLst>
          </p:cNvPr>
          <p:cNvSpPr txBox="1"/>
          <p:nvPr/>
        </p:nvSpPr>
        <p:spPr>
          <a:xfrm>
            <a:off x="9681274" y="5832939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432FF"/>
                </a:solidFill>
              </a:rPr>
              <a:t>88 articles published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39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49" descr="A picture containing text, vector graphics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0090" t="10463" r="7045" b="7268"/>
          <a:stretch/>
        </p:blipFill>
        <p:spPr>
          <a:xfrm>
            <a:off x="4734772" y="605532"/>
            <a:ext cx="2722455" cy="270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49"/>
          <p:cNvSpPr txBox="1"/>
          <p:nvPr/>
        </p:nvSpPr>
        <p:spPr>
          <a:xfrm>
            <a:off x="4619032" y="3451893"/>
            <a:ext cx="295393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2400"/>
              <a:buFont typeface="Arial Black"/>
              <a:buNone/>
            </a:pPr>
            <a:r>
              <a:rPr lang="en-US" sz="2400" b="1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  <a:endParaRPr sz="2400" b="1" i="0" u="none" strike="noStrike" cap="none">
              <a:solidFill>
                <a:srgbClr val="414A5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31" name="Google Shape;1231;p49"/>
          <p:cNvSpPr txBox="1">
            <a:spLocks noGrp="1"/>
          </p:cNvSpPr>
          <p:nvPr>
            <p:ph type="title"/>
          </p:nvPr>
        </p:nvSpPr>
        <p:spPr>
          <a:xfrm>
            <a:off x="8502297" y="5541915"/>
            <a:ext cx="2971800" cy="26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u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youtube.com/SimonsSearchlight</a:t>
            </a:r>
            <a:endParaRPr sz="1200" b="0" u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2" name="Google Shape;123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1494" y="4604550"/>
            <a:ext cx="789344" cy="78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4541" y="4664359"/>
            <a:ext cx="927313" cy="66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49"/>
          <p:cNvSpPr txBox="1"/>
          <p:nvPr/>
        </p:nvSpPr>
        <p:spPr>
          <a:xfrm>
            <a:off x="6554599" y="5529637"/>
            <a:ext cx="2193202" cy="26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@s_searchlight</a:t>
            </a:r>
            <a:endParaRPr sz="1200" b="0" i="0" u="none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9"/>
          <p:cNvSpPr txBox="1"/>
          <p:nvPr/>
        </p:nvSpPr>
        <p:spPr>
          <a:xfrm>
            <a:off x="3623460" y="5541915"/>
            <a:ext cx="3285413" cy="26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facebook.com/SimonsSearchlight</a:t>
            </a:r>
            <a:endParaRPr sz="1200" b="0" i="0" u="none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6" name="Google Shape;1236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397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49"/>
          <p:cNvSpPr txBox="1"/>
          <p:nvPr/>
        </p:nvSpPr>
        <p:spPr>
          <a:xfrm>
            <a:off x="692320" y="5529637"/>
            <a:ext cx="3285413" cy="26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Coordinator@SimonsSearchlight.org</a:t>
            </a:r>
            <a:endParaRPr sz="1200" b="0" i="0" u="none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p49" descr="A picture containing 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2020" y="4408454"/>
            <a:ext cx="1166012" cy="116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49"/>
          <p:cNvSpPr txBox="1"/>
          <p:nvPr/>
        </p:nvSpPr>
        <p:spPr>
          <a:xfrm>
            <a:off x="2799586" y="3892919"/>
            <a:ext cx="6592824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Register at SimonsSearchlight.org</a:t>
            </a:r>
            <a:endParaRPr sz="2000" b="0" i="0" u="none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1" name="Google Shape;1241;p49" descr="A screenshot of a phon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0698" y="4185099"/>
            <a:ext cx="160972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39765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5"/>
          <p:cNvSpPr/>
          <p:nvPr/>
        </p:nvSpPr>
        <p:spPr>
          <a:xfrm>
            <a:off x="228600" y="914400"/>
            <a:ext cx="2446216" cy="64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Information</a:t>
            </a:r>
            <a:r>
              <a:rPr lang="en-US" sz="2800" b="0" i="0" u="none" strike="noStrike" cap="none">
                <a:solidFill>
                  <a:srgbClr val="F1635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We Collect</a:t>
            </a:r>
            <a:endParaRPr sz="14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619" name="Google Shape;619;p15"/>
          <p:cNvGraphicFramePr/>
          <p:nvPr/>
        </p:nvGraphicFramePr>
        <p:xfrm>
          <a:off x="2979616" y="609600"/>
          <a:ext cx="6926375" cy="5442250"/>
        </p:xfrm>
        <a:graphic>
          <a:graphicData uri="http://schemas.openxmlformats.org/drawingml/2006/table">
            <a:tbl>
              <a:tblPr>
                <a:noFill/>
                <a:tableStyleId>{9AAA75CE-EDFF-4B1D-B22B-150470063A60}</a:tableStyleId>
              </a:tblPr>
              <a:tblGrid>
                <a:gridCol w="349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information is collected from individuals with genetic variants? </a:t>
                      </a:r>
                      <a:endParaRPr sz="14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Baseline</a:t>
                      </a:r>
                      <a:endParaRPr sz="14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</a:t>
                      </a:r>
                      <a:endParaRPr sz="14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MEDICAL RECORDS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Genetic Lab Results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INTERVIEW + ONLINE SURVEYS *</a:t>
                      </a:r>
                      <a:endParaRPr sz="18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Medical History  </a:t>
                      </a: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Previous Diagnosis history (Developmental and mental health) 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Medications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ONLINE SURVEYS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NDAR Global Unique Identifiers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Children's Sleep Habits Questionnaire</a:t>
                      </a:r>
                      <a:endParaRPr sz="18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Simons Searchlight Sleep Supplement</a:t>
                      </a:r>
                      <a:endParaRPr sz="18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Seizure History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Vineland Adaptive Behavior Scales 3</a:t>
                      </a:r>
                      <a:r>
                        <a:rPr lang="en-US" sz="1100" u="none" strike="noStrike" cap="none" baseline="3000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rd</a:t>
                      </a: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ed.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Background History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 Behavior Checklist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Responsiveness Scale-2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Communication Questionnaire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Quality of Life (QI-Disability and Family Impact)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Brief Developmental Update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20" name="Google Shape;620;p15"/>
          <p:cNvSpPr txBox="1"/>
          <p:nvPr/>
        </p:nvSpPr>
        <p:spPr>
          <a:xfrm>
            <a:off x="2906583" y="6418384"/>
            <a:ext cx="73725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Online Annual Medical History Survey is currently available to English speaking participants and will be available in other languages soon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10210800" y="1219200"/>
            <a:ext cx="1447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individuals with all types of variants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15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9615" y="2966032"/>
            <a:ext cx="704389" cy="70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615" y="2000103"/>
            <a:ext cx="704389" cy="70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g29b267123e5_0_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g29b267123e5_0_3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39765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g29b267123e5_0_302"/>
          <p:cNvSpPr/>
          <p:nvPr/>
        </p:nvSpPr>
        <p:spPr>
          <a:xfrm>
            <a:off x="2362200" y="685800"/>
            <a:ext cx="7315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Information </a:t>
            </a:r>
            <a:r>
              <a:rPr lang="en-US" sz="2800" b="0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We Collect</a:t>
            </a:r>
            <a:endParaRPr sz="14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644" name="Google Shape;644;g29b267123e5_0_302"/>
          <p:cNvGraphicFramePr/>
          <p:nvPr/>
        </p:nvGraphicFramePr>
        <p:xfrm>
          <a:off x="2209800" y="1620982"/>
          <a:ext cx="8077200" cy="3636800"/>
        </p:xfrm>
        <a:graphic>
          <a:graphicData uri="http://schemas.openxmlformats.org/drawingml/2006/table">
            <a:tbl>
              <a:tblPr>
                <a:noFill/>
                <a:tableStyleId>{9AAA75CE-EDFF-4B1D-B22B-150470063A60}</a:tableStyleId>
              </a:tblPr>
              <a:tblGrid>
                <a:gridCol w="56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What information is collected from individuals </a:t>
                      </a:r>
                      <a:b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with genetic variants? 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Annual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16DD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ADDITIONS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414A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Observer Reported Communication Assessment (ORCA) 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414A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b="0" i="0" u="none" strike="noStrike" cap="none">
                        <a:solidFill>
                          <a:srgbClr val="414A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Behavior Problems Inventory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414A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b="0" i="0" u="none" strike="noStrike" cap="none">
                        <a:solidFill>
                          <a:srgbClr val="414A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Developmental Milestone Update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414A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b="0" i="0" u="none" strike="noStrike" cap="none">
                        <a:solidFill>
                          <a:srgbClr val="414A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Pediatric Evaluation of Disability Inventory (PEDI-CAT)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414A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600" b="0" i="0" u="none" strike="noStrike" cap="none">
                        <a:solidFill>
                          <a:srgbClr val="414A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EEG Records 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414A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A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45" name="Google Shape;645;g29b267123e5_0_302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2277687"/>
            <a:ext cx="1151313" cy="1151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29"/>
          <p:cNvSpPr txBox="1">
            <a:spLocks noGrp="1"/>
          </p:cNvSpPr>
          <p:nvPr>
            <p:ph type="title"/>
          </p:nvPr>
        </p:nvSpPr>
        <p:spPr>
          <a:xfrm>
            <a:off x="298516" y="831240"/>
            <a:ext cx="10933731" cy="146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800" dirty="0">
                <a:latin typeface="Arial Black"/>
                <a:ea typeface="Arial Black"/>
                <a:cs typeface="Arial Black"/>
                <a:sym typeface="Arial Black"/>
              </a:rPr>
              <a:t>Seizure Course </a:t>
            </a:r>
            <a:br>
              <a:rPr lang="en-US" sz="2800" dirty="0">
                <a:latin typeface="Arial"/>
                <a:ea typeface="Arial"/>
                <a:cs typeface="Arial"/>
              </a:rPr>
            </a:br>
            <a:r>
              <a:rPr lang="en-US" sz="2000" b="0" dirty="0">
                <a:latin typeface="Arial"/>
                <a:ea typeface="Arial"/>
                <a:cs typeface="Arial"/>
                <a:sym typeface="Arial"/>
              </a:rPr>
              <a:t>Available in 56 individuals with seizures completing the Baseline Seizure History Survey, 2020-2023</a:t>
            </a:r>
            <a:endParaRPr dirty="0"/>
          </a:p>
        </p:txBody>
      </p:sp>
      <p:sp>
        <p:nvSpPr>
          <p:cNvPr id="1109" name="Google Shape;1109;p29"/>
          <p:cNvSpPr txBox="1"/>
          <p:nvPr/>
        </p:nvSpPr>
        <p:spPr>
          <a:xfrm>
            <a:off x="3586574" y="1933319"/>
            <a:ext cx="78921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Seizure onset was from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months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years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age of first seizure is </a:t>
            </a:r>
            <a:r>
              <a:rPr lang="en-US" sz="1800" b="1" dirty="0">
                <a:solidFill>
                  <a:schemeClr val="dk1"/>
                </a:solidFill>
              </a:rPr>
              <a:t>3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years</a:t>
            </a:r>
            <a:r>
              <a:rPr lang="en-US" sz="1800" b="1" dirty="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5 months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50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dirty="0">
                <a:solidFill>
                  <a:schemeClr val="dk1"/>
                </a:solidFill>
              </a:rPr>
              <a:t>89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%)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individuals with seizures have had to take medication for their seizures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47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dirty="0">
                <a:solidFill>
                  <a:schemeClr val="dk1"/>
                </a:solidFill>
              </a:rPr>
              <a:t>94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%)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to take preventative medication for their seizures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17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dk1"/>
                </a:solidFill>
              </a:rPr>
              <a:t>(30%)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all individuals who ever had a seizure have achieved seizure control or remission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age at seizure control was </a:t>
            </a:r>
            <a:r>
              <a:rPr lang="en-US" sz="1800" b="1" dirty="0">
                <a:solidFill>
                  <a:schemeClr val="dk1"/>
                </a:solidFill>
              </a:rPr>
              <a:t>4 years 10 months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ranging from 2 years to </a:t>
            </a:r>
            <a:r>
              <a:rPr lang="en-US" sz="1800" dirty="0">
                <a:solidFill>
                  <a:schemeClr val="dk1"/>
                </a:solidFill>
              </a:rPr>
              <a:t>12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years</a:t>
            </a:r>
            <a:r>
              <a:rPr lang="en-US" sz="1800" dirty="0">
                <a:solidFill>
                  <a:schemeClr val="dk1"/>
                </a:solidFill>
              </a:rPr>
              <a:t> (+ one individual with age at seizure control &gt;25 years)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0" name="Google Shape;111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3726" y="2694047"/>
            <a:ext cx="1512326" cy="1469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29"/>
          <p:cNvSpPr txBox="1"/>
          <p:nvPr/>
        </p:nvSpPr>
        <p:spPr>
          <a:xfrm>
            <a:off x="1813812" y="6260663"/>
            <a:ext cx="10121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2" name="Google Shape;111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29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"/>
            <a:ext cx="12191994" cy="39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39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69909">
            <a:off x="531238" y="1853995"/>
            <a:ext cx="2574592" cy="269645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"/>
          <p:cNvSpPr/>
          <p:nvPr/>
        </p:nvSpPr>
        <p:spPr>
          <a:xfrm>
            <a:off x="2916450" y="533400"/>
            <a:ext cx="6359100" cy="43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2800"/>
              <a:buFont typeface="Arial Black"/>
              <a:buNone/>
            </a:pPr>
            <a:r>
              <a:rPr lang="en-US" sz="2800" b="1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Genetic Conditions</a:t>
            </a:r>
            <a:r>
              <a:rPr lang="en-US" sz="28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We Study</a:t>
            </a:r>
            <a:endParaRPr sz="2800" b="1" i="0" u="none" strike="noStrike" cap="none">
              <a:solidFill>
                <a:srgbClr val="414A5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4" name="Google Shape;584;p7"/>
          <p:cNvSpPr/>
          <p:nvPr/>
        </p:nvSpPr>
        <p:spPr>
          <a:xfrm>
            <a:off x="912030" y="2231194"/>
            <a:ext cx="203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Available in: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Spanish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French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Dutch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to come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7"/>
          <p:cNvSpPr/>
          <p:nvPr/>
        </p:nvSpPr>
        <p:spPr>
          <a:xfrm>
            <a:off x="4114800" y="6404542"/>
            <a:ext cx="3048000" cy="43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*Gene list as of April 2023</a:t>
            </a:r>
            <a:endParaRPr sz="14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7" descr="A screenshot of a computer cod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1400" y="990600"/>
            <a:ext cx="525422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"/>
          <p:cNvSpPr txBox="1"/>
          <p:nvPr/>
        </p:nvSpPr>
        <p:spPr>
          <a:xfrm>
            <a:off x="7879975" y="2424550"/>
            <a:ext cx="490500" cy="153900"/>
          </a:xfrm>
          <a:prstGeom prst="rect">
            <a:avLst/>
          </a:prstGeom>
          <a:noFill/>
          <a:ln w="38100" cap="flat" cmpd="sng">
            <a:solidFill>
              <a:srgbClr val="36DC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"/>
          <p:cNvSpPr txBox="1"/>
          <p:nvPr/>
        </p:nvSpPr>
        <p:spPr>
          <a:xfrm>
            <a:off x="228600" y="304800"/>
            <a:ext cx="11734800" cy="6324600"/>
          </a:xfrm>
          <a:prstGeom prst="rect">
            <a:avLst/>
          </a:prstGeom>
          <a:noFill/>
          <a:ln w="28575" cap="flat" cmpd="sng">
            <a:solidFill>
              <a:srgbClr val="016D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3"/>
          <p:cNvSpPr/>
          <p:nvPr/>
        </p:nvSpPr>
        <p:spPr>
          <a:xfrm>
            <a:off x="304800" y="381000"/>
            <a:ext cx="11582400" cy="6172200"/>
          </a:xfrm>
          <a:prstGeom prst="rect">
            <a:avLst/>
          </a:prstGeom>
          <a:solidFill>
            <a:srgbClr val="016DD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3"/>
          <p:cNvSpPr txBox="1"/>
          <p:nvPr/>
        </p:nvSpPr>
        <p:spPr>
          <a:xfrm>
            <a:off x="1867988" y="1905000"/>
            <a:ext cx="84561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SLC6A1 Registry in Simons Searchlight </a:t>
            </a:r>
            <a:endParaRPr sz="5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595" name="Google Shape;595;p13"/>
          <p:cNvCxnSpPr/>
          <p:nvPr/>
        </p:nvCxnSpPr>
        <p:spPr>
          <a:xfrm>
            <a:off x="3048000" y="4724400"/>
            <a:ext cx="6019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9b267123e5_0_120"/>
          <p:cNvSpPr/>
          <p:nvPr/>
        </p:nvSpPr>
        <p:spPr>
          <a:xfrm>
            <a:off x="0" y="0"/>
            <a:ext cx="12192000" cy="6282300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g29b267123e5_0_120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000" y="1625602"/>
            <a:ext cx="11350000" cy="358986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g29b267123e5_0_120"/>
          <p:cNvSpPr txBox="1"/>
          <p:nvPr/>
        </p:nvSpPr>
        <p:spPr>
          <a:xfrm>
            <a:off x="1498262" y="457200"/>
            <a:ext cx="89718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Progress of Individuals with SLC6A1</a:t>
            </a:r>
            <a:endParaRPr sz="3200" b="1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29b267123e5_0_120"/>
          <p:cNvSpPr txBox="1"/>
          <p:nvPr/>
        </p:nvSpPr>
        <p:spPr>
          <a:xfrm>
            <a:off x="1785673" y="5469518"/>
            <a:ext cx="862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a long-term study, gathering new information from you every year.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9b267123e5_0_120"/>
          <p:cNvSpPr txBox="1"/>
          <p:nvPr/>
        </p:nvSpPr>
        <p:spPr>
          <a:xfrm>
            <a:off x="420999" y="4348818"/>
            <a:ext cx="117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179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9b267123e5_0_120"/>
          <p:cNvSpPr txBox="1"/>
          <p:nvPr/>
        </p:nvSpPr>
        <p:spPr>
          <a:xfrm>
            <a:off x="2461465" y="4340350"/>
            <a:ext cx="117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142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9b267123e5_0_120"/>
          <p:cNvSpPr txBox="1"/>
          <p:nvPr/>
        </p:nvSpPr>
        <p:spPr>
          <a:xfrm>
            <a:off x="4493465" y="4340350"/>
            <a:ext cx="117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29b267123e5_0_120"/>
          <p:cNvSpPr txBox="1"/>
          <p:nvPr/>
        </p:nvSpPr>
        <p:spPr>
          <a:xfrm>
            <a:off x="6525465" y="4340350"/>
            <a:ext cx="117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29b267123e5_0_120"/>
          <p:cNvSpPr txBox="1"/>
          <p:nvPr/>
        </p:nvSpPr>
        <p:spPr>
          <a:xfrm>
            <a:off x="8542868" y="4348817"/>
            <a:ext cx="117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29b267123e5_0_120"/>
          <p:cNvSpPr txBox="1"/>
          <p:nvPr/>
        </p:nvSpPr>
        <p:spPr>
          <a:xfrm>
            <a:off x="10476777" y="4382719"/>
            <a:ext cx="142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Login for more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6"/>
          <p:cNvGrpSpPr/>
          <p:nvPr/>
        </p:nvGrpSpPr>
        <p:grpSpPr>
          <a:xfrm>
            <a:off x="11218959" y="4009933"/>
            <a:ext cx="45600" cy="192049"/>
            <a:chOff x="8625708" y="4050421"/>
            <a:chExt cx="45600" cy="192049"/>
          </a:xfrm>
        </p:grpSpPr>
        <p:cxnSp>
          <p:nvCxnSpPr>
            <p:cNvPr id="796" name="Google Shape;79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97" name="Google Shape;79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98" name="Google Shape;798;p6"/>
          <p:cNvCxnSpPr/>
          <p:nvPr/>
        </p:nvCxnSpPr>
        <p:spPr>
          <a:xfrm>
            <a:off x="6946659" y="3213095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9" name="Google Shape;799;p6"/>
          <p:cNvSpPr txBox="1"/>
          <p:nvPr/>
        </p:nvSpPr>
        <p:spPr>
          <a:xfrm>
            <a:off x="762001" y="166455"/>
            <a:ext cx="10862000" cy="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525252"/>
                </a:solidFill>
                <a:latin typeface="Arial Black"/>
                <a:ea typeface="Arial Black"/>
                <a:cs typeface="Arial Black"/>
                <a:sym typeface="Arial Black"/>
              </a:rPr>
              <a:t>     SLC6A1 Pathogenic and Likely Pathogenic Variants </a:t>
            </a:r>
            <a:endParaRPr sz="2800" b="1" i="0" u="none" strike="noStrike" cap="none">
              <a:solidFill>
                <a:srgbClr val="52525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525252"/>
                </a:solidFill>
                <a:latin typeface="Arial Black"/>
                <a:ea typeface="Arial Black"/>
                <a:cs typeface="Arial Black"/>
                <a:sym typeface="Arial Black"/>
              </a:rPr>
              <a:t>103 individuals (16 more participants from last year)</a:t>
            </a:r>
            <a:endParaRPr sz="2800" b="1" i="0" u="none" strike="noStrike" cap="none">
              <a:solidFill>
                <a:srgbClr val="52525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0" name="Google Shape;800;p6"/>
          <p:cNvSpPr/>
          <p:nvPr/>
        </p:nvSpPr>
        <p:spPr>
          <a:xfrm>
            <a:off x="268811" y="1061469"/>
            <a:ext cx="125200" cy="133600"/>
          </a:xfrm>
          <a:prstGeom prst="ellipse">
            <a:avLst/>
          </a:prstGeom>
          <a:solidFill>
            <a:srgbClr val="F7BB24"/>
          </a:solidFill>
          <a:ln w="12700" cap="flat" cmpd="sng">
            <a:solidFill>
              <a:srgbClr val="F7B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6"/>
          <p:cNvSpPr txBox="1"/>
          <p:nvPr/>
        </p:nvSpPr>
        <p:spPr>
          <a:xfrm>
            <a:off x="761999" y="974334"/>
            <a:ext cx="22880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Missense variant (72)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6"/>
          <p:cNvSpPr txBox="1"/>
          <p:nvPr/>
        </p:nvSpPr>
        <p:spPr>
          <a:xfrm>
            <a:off x="200195" y="1819075"/>
            <a:ext cx="3459200" cy="29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467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        Intragenic deletion (not shown)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"/>
          <p:cNvSpPr txBox="1"/>
          <p:nvPr/>
        </p:nvSpPr>
        <p:spPr>
          <a:xfrm>
            <a:off x="200200" y="1269051"/>
            <a:ext cx="4220800" cy="29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-US" sz="1467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        Frameshift/nonsense variant (not shown)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"/>
          <p:cNvSpPr txBox="1"/>
          <p:nvPr/>
        </p:nvSpPr>
        <p:spPr>
          <a:xfrm>
            <a:off x="207951" y="1534375"/>
            <a:ext cx="3908000" cy="29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67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        Splice site/intronic variant (not shown)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"/>
          <p:cNvSpPr/>
          <p:nvPr/>
        </p:nvSpPr>
        <p:spPr>
          <a:xfrm>
            <a:off x="109600" y="991067"/>
            <a:ext cx="4311200" cy="112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6" name="Google Shape;806;p6"/>
          <p:cNvCxnSpPr/>
          <p:nvPr/>
        </p:nvCxnSpPr>
        <p:spPr>
          <a:xfrm>
            <a:off x="2033555" y="389574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7" name="Google Shape;807;p6"/>
          <p:cNvSpPr/>
          <p:nvPr/>
        </p:nvSpPr>
        <p:spPr>
          <a:xfrm>
            <a:off x="2101000" y="3674067"/>
            <a:ext cx="5559200" cy="1811600"/>
          </a:xfrm>
          <a:prstGeom prst="roundRect">
            <a:avLst>
              <a:gd name="adj" fmla="val 2368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"/>
          <p:cNvSpPr/>
          <p:nvPr/>
        </p:nvSpPr>
        <p:spPr>
          <a:xfrm>
            <a:off x="11832475" y="4384051"/>
            <a:ext cx="152400" cy="53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9" name="Google Shape;809;p6"/>
          <p:cNvCxnSpPr/>
          <p:nvPr/>
        </p:nvCxnSpPr>
        <p:spPr>
          <a:xfrm>
            <a:off x="5526104" y="4068416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0" name="Google Shape;810;p6"/>
          <p:cNvSpPr txBox="1"/>
          <p:nvPr/>
        </p:nvSpPr>
        <p:spPr>
          <a:xfrm>
            <a:off x="116787" y="4289784"/>
            <a:ext cx="1930400" cy="6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regions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6"/>
          <p:cNvSpPr txBox="1"/>
          <p:nvPr/>
        </p:nvSpPr>
        <p:spPr>
          <a:xfrm>
            <a:off x="132415" y="2202279"/>
            <a:ext cx="19304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Variants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2" name="Google Shape;812;p6"/>
          <p:cNvCxnSpPr/>
          <p:nvPr/>
        </p:nvCxnSpPr>
        <p:spPr>
          <a:xfrm>
            <a:off x="2439431" y="423724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3" name="Google Shape;813;p6"/>
          <p:cNvSpPr/>
          <p:nvPr/>
        </p:nvSpPr>
        <p:spPr>
          <a:xfrm>
            <a:off x="1731725" y="2272251"/>
            <a:ext cx="1217200" cy="1350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p.Arg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Trp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p.Arg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Gln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p.Arg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6"/>
          <p:cNvSpPr/>
          <p:nvPr/>
        </p:nvSpPr>
        <p:spPr>
          <a:xfrm rot="5400000">
            <a:off x="2268800" y="3501775"/>
            <a:ext cx="135600" cy="643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6"/>
          <p:cNvSpPr/>
          <p:nvPr/>
        </p:nvSpPr>
        <p:spPr>
          <a:xfrm rot="5400000">
            <a:off x="9458951" y="1671151"/>
            <a:ext cx="81200" cy="3530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6" name="Google Shape;816;p6"/>
          <p:cNvCxnSpPr>
            <a:endCxn id="815" idx="1"/>
          </p:cNvCxnSpPr>
          <p:nvPr/>
        </p:nvCxnSpPr>
        <p:spPr>
          <a:xfrm>
            <a:off x="9493251" y="3090451"/>
            <a:ext cx="6300" cy="3051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7" name="Google Shape;817;p6"/>
          <p:cNvCxnSpPr>
            <a:stCxn id="814" idx="1"/>
          </p:cNvCxnSpPr>
          <p:nvPr/>
        </p:nvCxnSpPr>
        <p:spPr>
          <a:xfrm rot="10800000">
            <a:off x="2335100" y="3620175"/>
            <a:ext cx="1500" cy="1356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8" name="Google Shape;818;p6"/>
          <p:cNvGrpSpPr/>
          <p:nvPr/>
        </p:nvGrpSpPr>
        <p:grpSpPr>
          <a:xfrm>
            <a:off x="2352864" y="4185592"/>
            <a:ext cx="45600" cy="192049"/>
            <a:chOff x="8625708" y="4050421"/>
            <a:chExt cx="45600" cy="192049"/>
          </a:xfrm>
        </p:grpSpPr>
        <p:cxnSp>
          <p:nvCxnSpPr>
            <p:cNvPr id="819" name="Google Shape;819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20" name="Google Shape;820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p6"/>
          <p:cNvSpPr/>
          <p:nvPr/>
        </p:nvSpPr>
        <p:spPr>
          <a:xfrm>
            <a:off x="4754967" y="1353049"/>
            <a:ext cx="1278800" cy="1778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p.Leu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251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263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p.Ala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288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p.Phe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294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p.Ser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295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297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297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p.Ala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305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307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2" name="Google Shape;822;p6"/>
          <p:cNvGrpSpPr/>
          <p:nvPr/>
        </p:nvGrpSpPr>
        <p:grpSpPr>
          <a:xfrm>
            <a:off x="5849125" y="4186112"/>
            <a:ext cx="45600" cy="192049"/>
            <a:chOff x="8625708" y="4050421"/>
            <a:chExt cx="45600" cy="192049"/>
          </a:xfrm>
        </p:grpSpPr>
        <p:cxnSp>
          <p:nvCxnSpPr>
            <p:cNvPr id="823" name="Google Shape;82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24" name="Google Shape;82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6"/>
          <p:cNvGrpSpPr/>
          <p:nvPr/>
        </p:nvGrpSpPr>
        <p:grpSpPr>
          <a:xfrm>
            <a:off x="6153927" y="4186112"/>
            <a:ext cx="45600" cy="192049"/>
            <a:chOff x="8625708" y="4050421"/>
            <a:chExt cx="45600" cy="192049"/>
          </a:xfrm>
        </p:grpSpPr>
        <p:cxnSp>
          <p:nvCxnSpPr>
            <p:cNvPr id="826" name="Google Shape;82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27" name="Google Shape;82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6"/>
          <p:cNvSpPr/>
          <p:nvPr/>
        </p:nvSpPr>
        <p:spPr>
          <a:xfrm>
            <a:off x="5501855" y="401676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9" name="Google Shape;829;p6"/>
          <p:cNvCxnSpPr/>
          <p:nvPr/>
        </p:nvCxnSpPr>
        <p:spPr>
          <a:xfrm>
            <a:off x="5769583" y="4237884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30" name="Google Shape;830;p6"/>
          <p:cNvGrpSpPr/>
          <p:nvPr/>
        </p:nvGrpSpPr>
        <p:grpSpPr>
          <a:xfrm>
            <a:off x="6109432" y="2765950"/>
            <a:ext cx="1441845" cy="269964"/>
            <a:chOff x="4868181" y="4061666"/>
            <a:chExt cx="237000" cy="270000"/>
          </a:xfrm>
        </p:grpSpPr>
        <p:sp>
          <p:nvSpPr>
            <p:cNvPr id="831" name="Google Shape;831;p6"/>
            <p:cNvSpPr/>
            <p:nvPr/>
          </p:nvSpPr>
          <p:spPr>
            <a:xfrm rot="5400000">
              <a:off x="4918881" y="4145366"/>
              <a:ext cx="135600" cy="237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2" name="Google Shape;832;p6"/>
            <p:cNvCxnSpPr>
              <a:stCxn id="831" idx="1"/>
            </p:cNvCxnSpPr>
            <p:nvPr/>
          </p:nvCxnSpPr>
          <p:spPr>
            <a:xfrm rot="10800000">
              <a:off x="4986681" y="4061666"/>
              <a:ext cx="0" cy="134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33" name="Google Shape;833;p6"/>
          <p:cNvSpPr/>
          <p:nvPr/>
        </p:nvSpPr>
        <p:spPr>
          <a:xfrm>
            <a:off x="6072933" y="1127367"/>
            <a:ext cx="2030400" cy="1652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p.Asn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327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p.Ser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331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p.Val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342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p.Ala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357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p.Pro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361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362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p.Ser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387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p.Leu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390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_Leu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392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"/>
          <p:cNvSpPr/>
          <p:nvPr/>
        </p:nvSpPr>
        <p:spPr>
          <a:xfrm>
            <a:off x="8922351" y="2059125"/>
            <a:ext cx="1165200" cy="102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p.Glu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402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p.Ser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459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p.Val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511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550</a:t>
            </a:r>
            <a:r>
              <a:rPr lang="en-US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5" name="Google Shape;835;p6"/>
          <p:cNvCxnSpPr/>
          <p:nvPr/>
        </p:nvCxnSpPr>
        <p:spPr>
          <a:xfrm>
            <a:off x="11984888" y="4931625"/>
            <a:ext cx="0" cy="1456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6" name="Google Shape;836;p6"/>
          <p:cNvSpPr txBox="1"/>
          <p:nvPr/>
        </p:nvSpPr>
        <p:spPr>
          <a:xfrm>
            <a:off x="11710039" y="5032275"/>
            <a:ext cx="597600" cy="38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rPr>
              <a:t>599</a:t>
            </a:r>
            <a:endParaRPr sz="1333" b="0" i="0" u="none" strike="noStrike" cap="none">
              <a:solidFill>
                <a:srgbClr val="42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6"/>
          <p:cNvSpPr/>
          <p:nvPr/>
        </p:nvSpPr>
        <p:spPr>
          <a:xfrm rot="5400000">
            <a:off x="5544175" y="2842451"/>
            <a:ext cx="135600" cy="832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6"/>
          <p:cNvCxnSpPr>
            <a:stCxn id="837" idx="1"/>
          </p:cNvCxnSpPr>
          <p:nvPr/>
        </p:nvCxnSpPr>
        <p:spPr>
          <a:xfrm rot="10800000">
            <a:off x="5610775" y="3132551"/>
            <a:ext cx="1200" cy="585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39" name="Google Shape;839;p6"/>
          <p:cNvGrpSpPr/>
          <p:nvPr/>
        </p:nvGrpSpPr>
        <p:grpSpPr>
          <a:xfrm>
            <a:off x="5272795" y="4185568"/>
            <a:ext cx="45600" cy="192049"/>
            <a:chOff x="8625708" y="4050421"/>
            <a:chExt cx="45600" cy="192049"/>
          </a:xfrm>
        </p:grpSpPr>
        <p:cxnSp>
          <p:nvCxnSpPr>
            <p:cNvPr id="840" name="Google Shape;840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1" name="Google Shape;841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2" name="Google Shape;842;p6"/>
          <p:cNvGrpSpPr/>
          <p:nvPr/>
        </p:nvGrpSpPr>
        <p:grpSpPr>
          <a:xfrm>
            <a:off x="5417551" y="4185812"/>
            <a:ext cx="45600" cy="192049"/>
            <a:chOff x="8625708" y="4050421"/>
            <a:chExt cx="45600" cy="192049"/>
          </a:xfrm>
        </p:grpSpPr>
        <p:cxnSp>
          <p:nvCxnSpPr>
            <p:cNvPr id="843" name="Google Shape;84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4" name="Google Shape;84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6"/>
          <p:cNvGrpSpPr/>
          <p:nvPr/>
        </p:nvGrpSpPr>
        <p:grpSpPr>
          <a:xfrm>
            <a:off x="7792535" y="4186825"/>
            <a:ext cx="45600" cy="192049"/>
            <a:chOff x="8625708" y="4050421"/>
            <a:chExt cx="45600" cy="192049"/>
          </a:xfrm>
        </p:grpSpPr>
        <p:cxnSp>
          <p:nvCxnSpPr>
            <p:cNvPr id="846" name="Google Shape;84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7" name="Google Shape;84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8" name="Google Shape;848;p6"/>
          <p:cNvSpPr txBox="1"/>
          <p:nvPr/>
        </p:nvSpPr>
        <p:spPr>
          <a:xfrm>
            <a:off x="10994275" y="5293001"/>
            <a:ext cx="1418000" cy="41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PDZ-binding</a:t>
            </a:r>
            <a:endParaRPr sz="14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49" name="Google Shape;849;p6"/>
          <p:cNvGrpSpPr/>
          <p:nvPr/>
        </p:nvGrpSpPr>
        <p:grpSpPr>
          <a:xfrm>
            <a:off x="2494220" y="4185581"/>
            <a:ext cx="45600" cy="192049"/>
            <a:chOff x="8625708" y="4050421"/>
            <a:chExt cx="45600" cy="192049"/>
          </a:xfrm>
        </p:grpSpPr>
        <p:cxnSp>
          <p:nvCxnSpPr>
            <p:cNvPr id="850" name="Google Shape;850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51" name="Google Shape;851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6"/>
          <p:cNvGrpSpPr/>
          <p:nvPr/>
        </p:nvGrpSpPr>
        <p:grpSpPr>
          <a:xfrm>
            <a:off x="2099044" y="5376500"/>
            <a:ext cx="5560240" cy="549685"/>
            <a:chOff x="-8639241" y="4571007"/>
            <a:chExt cx="19914900" cy="549685"/>
          </a:xfrm>
        </p:grpSpPr>
        <p:sp>
          <p:nvSpPr>
            <p:cNvPr id="853" name="Google Shape;853;p6"/>
            <p:cNvSpPr/>
            <p:nvPr/>
          </p:nvSpPr>
          <p:spPr>
            <a:xfrm rot="5400000">
              <a:off x="1214409" y="-5282643"/>
              <a:ext cx="207600" cy="199149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424A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"/>
            <p:cNvSpPr txBox="1"/>
            <p:nvPr/>
          </p:nvSpPr>
          <p:spPr>
            <a:xfrm>
              <a:off x="-4450047" y="4802632"/>
              <a:ext cx="12165899" cy="318060"/>
            </a:xfrm>
            <a:prstGeom prst="rect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67" b="0" i="0" u="none" strike="noStrike" cap="none">
                  <a:solidFill>
                    <a:srgbClr val="424A54"/>
                  </a:solidFill>
                  <a:latin typeface="Arial"/>
                  <a:ea typeface="Arial"/>
                  <a:cs typeface="Arial"/>
                  <a:sym typeface="Arial"/>
                </a:rPr>
                <a:t>Na+ binding sites</a:t>
              </a: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5" name="Google Shape;855;p6"/>
          <p:cNvSpPr/>
          <p:nvPr/>
        </p:nvSpPr>
        <p:spPr>
          <a:xfrm>
            <a:off x="2114600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6"/>
          <p:cNvSpPr/>
          <p:nvPr/>
        </p:nvSpPr>
        <p:spPr>
          <a:xfrm>
            <a:off x="2170788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"/>
          <p:cNvSpPr/>
          <p:nvPr/>
        </p:nvSpPr>
        <p:spPr>
          <a:xfrm>
            <a:off x="2218625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"/>
          <p:cNvSpPr/>
          <p:nvPr/>
        </p:nvSpPr>
        <p:spPr>
          <a:xfrm>
            <a:off x="2288600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6"/>
          <p:cNvSpPr/>
          <p:nvPr/>
        </p:nvSpPr>
        <p:spPr>
          <a:xfrm>
            <a:off x="5692188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6"/>
          <p:cNvSpPr/>
          <p:nvPr/>
        </p:nvSpPr>
        <p:spPr>
          <a:xfrm>
            <a:off x="6149388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6"/>
          <p:cNvSpPr/>
          <p:nvPr/>
        </p:nvSpPr>
        <p:spPr>
          <a:xfrm>
            <a:off x="7520988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"/>
          <p:cNvSpPr/>
          <p:nvPr/>
        </p:nvSpPr>
        <p:spPr>
          <a:xfrm>
            <a:off x="7567800" y="4384951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3" name="Google Shape;863;p6"/>
          <p:cNvCxnSpPr/>
          <p:nvPr/>
        </p:nvCxnSpPr>
        <p:spPr>
          <a:xfrm>
            <a:off x="2034829" y="407564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64" name="Google Shape;864;p6"/>
          <p:cNvGrpSpPr/>
          <p:nvPr/>
        </p:nvGrpSpPr>
        <p:grpSpPr>
          <a:xfrm>
            <a:off x="2009303" y="4193337"/>
            <a:ext cx="45600" cy="192049"/>
            <a:chOff x="8625708" y="4050421"/>
            <a:chExt cx="45600" cy="192049"/>
          </a:xfrm>
        </p:grpSpPr>
        <p:cxnSp>
          <p:nvCxnSpPr>
            <p:cNvPr id="865" name="Google Shape;865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66" name="Google Shape;866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7" name="Google Shape;867;p6"/>
          <p:cNvSpPr/>
          <p:nvPr/>
        </p:nvSpPr>
        <p:spPr>
          <a:xfrm>
            <a:off x="2010580" y="4023992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8" name="Google Shape;868;p6"/>
          <p:cNvGrpSpPr/>
          <p:nvPr/>
        </p:nvGrpSpPr>
        <p:grpSpPr>
          <a:xfrm>
            <a:off x="2589320" y="4186093"/>
            <a:ext cx="45600" cy="192049"/>
            <a:chOff x="8625708" y="4050421"/>
            <a:chExt cx="45600" cy="192049"/>
          </a:xfrm>
        </p:grpSpPr>
        <p:cxnSp>
          <p:nvCxnSpPr>
            <p:cNvPr id="869" name="Google Shape;869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70" name="Google Shape;870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1" name="Google Shape;871;p6"/>
          <p:cNvSpPr/>
          <p:nvPr/>
        </p:nvSpPr>
        <p:spPr>
          <a:xfrm>
            <a:off x="2948933" y="2143433"/>
            <a:ext cx="1548000" cy="12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p.Glu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101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Gly</a:t>
            </a:r>
            <a:endParaRPr sz="1067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p.Gln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106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p.Gly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111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067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p.Tyr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139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Cys</a:t>
            </a:r>
            <a:endParaRPr sz="1067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p.Tyr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Cys</a:t>
            </a:r>
            <a:endParaRPr sz="1067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p.Thr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217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_Ile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220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endParaRPr sz="1067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p.Cys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228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_Ile</a:t>
            </a:r>
            <a:r>
              <a:rPr lang="en-US" sz="1067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229</a:t>
            </a:r>
            <a:r>
              <a:rPr lang="en-US" sz="1067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endParaRPr sz="1067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"/>
          <p:cNvSpPr/>
          <p:nvPr/>
        </p:nvSpPr>
        <p:spPr>
          <a:xfrm rot="5400000">
            <a:off x="3469433" y="2813433"/>
            <a:ext cx="135600" cy="1618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3" name="Google Shape;873;p6"/>
          <p:cNvCxnSpPr>
            <a:stCxn id="872" idx="1"/>
          </p:cNvCxnSpPr>
          <p:nvPr/>
        </p:nvCxnSpPr>
        <p:spPr>
          <a:xfrm rot="10800000">
            <a:off x="3535733" y="3419033"/>
            <a:ext cx="1500" cy="1356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74" name="Google Shape;874;p6"/>
          <p:cNvGrpSpPr/>
          <p:nvPr/>
        </p:nvGrpSpPr>
        <p:grpSpPr>
          <a:xfrm>
            <a:off x="2878932" y="4185332"/>
            <a:ext cx="45600" cy="192049"/>
            <a:chOff x="8625708" y="4050421"/>
            <a:chExt cx="45600" cy="192049"/>
          </a:xfrm>
        </p:grpSpPr>
        <p:cxnSp>
          <p:nvCxnSpPr>
            <p:cNvPr id="875" name="Google Shape;875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76" name="Google Shape;876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2763339" y="4185329"/>
            <a:ext cx="45600" cy="192049"/>
            <a:chOff x="8625708" y="4050421"/>
            <a:chExt cx="45600" cy="192049"/>
          </a:xfrm>
        </p:grpSpPr>
        <p:cxnSp>
          <p:nvCxnSpPr>
            <p:cNvPr id="878" name="Google Shape;878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79" name="Google Shape;879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80" name="Google Shape;880;p6"/>
          <p:cNvCxnSpPr/>
          <p:nvPr/>
        </p:nvCxnSpPr>
        <p:spPr>
          <a:xfrm>
            <a:off x="3018744" y="4238216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81" name="Google Shape;881;p6"/>
          <p:cNvGrpSpPr/>
          <p:nvPr/>
        </p:nvGrpSpPr>
        <p:grpSpPr>
          <a:xfrm>
            <a:off x="3241995" y="4187081"/>
            <a:ext cx="45600" cy="192049"/>
            <a:chOff x="8625708" y="4050421"/>
            <a:chExt cx="45600" cy="192049"/>
          </a:xfrm>
        </p:grpSpPr>
        <p:cxnSp>
          <p:nvCxnSpPr>
            <p:cNvPr id="882" name="Google Shape;882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83" name="Google Shape;883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84" name="Google Shape;884;p6"/>
          <p:cNvCxnSpPr/>
          <p:nvPr/>
        </p:nvCxnSpPr>
        <p:spPr>
          <a:xfrm>
            <a:off x="2439556" y="4057667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5" name="Google Shape;885;p6"/>
          <p:cNvSpPr/>
          <p:nvPr/>
        </p:nvSpPr>
        <p:spPr>
          <a:xfrm>
            <a:off x="2009305" y="3844092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6"/>
          <p:cNvSpPr/>
          <p:nvPr/>
        </p:nvSpPr>
        <p:spPr>
          <a:xfrm>
            <a:off x="2415183" y="4185592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Google Shape;887;p6"/>
          <p:cNvCxnSpPr/>
          <p:nvPr/>
        </p:nvCxnSpPr>
        <p:spPr>
          <a:xfrm>
            <a:off x="3018744" y="4057667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8" name="Google Shape;888;p6"/>
          <p:cNvSpPr/>
          <p:nvPr/>
        </p:nvSpPr>
        <p:spPr>
          <a:xfrm>
            <a:off x="2994495" y="4186568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9" name="Google Shape;889;p6"/>
          <p:cNvGrpSpPr/>
          <p:nvPr/>
        </p:nvGrpSpPr>
        <p:grpSpPr>
          <a:xfrm>
            <a:off x="5501844" y="4185205"/>
            <a:ext cx="45600" cy="192049"/>
            <a:chOff x="8625708" y="4050421"/>
            <a:chExt cx="45600" cy="192049"/>
          </a:xfrm>
        </p:grpSpPr>
        <p:cxnSp>
          <p:nvCxnSpPr>
            <p:cNvPr id="890" name="Google Shape;890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91" name="Google Shape;891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6"/>
          <p:cNvGrpSpPr/>
          <p:nvPr/>
        </p:nvGrpSpPr>
        <p:grpSpPr>
          <a:xfrm>
            <a:off x="5617976" y="4185325"/>
            <a:ext cx="45600" cy="192049"/>
            <a:chOff x="8625708" y="4050421"/>
            <a:chExt cx="45600" cy="192049"/>
          </a:xfrm>
        </p:grpSpPr>
        <p:cxnSp>
          <p:nvCxnSpPr>
            <p:cNvPr id="893" name="Google Shape;89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94" name="Google Shape;89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6"/>
          <p:cNvGrpSpPr/>
          <p:nvPr/>
        </p:nvGrpSpPr>
        <p:grpSpPr>
          <a:xfrm>
            <a:off x="5681651" y="4185200"/>
            <a:ext cx="45600" cy="192049"/>
            <a:chOff x="8625708" y="4050421"/>
            <a:chExt cx="45600" cy="192049"/>
          </a:xfrm>
        </p:grpSpPr>
        <p:cxnSp>
          <p:nvCxnSpPr>
            <p:cNvPr id="896" name="Google Shape;89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97" name="Google Shape;89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98" name="Google Shape;898;p6"/>
          <p:cNvCxnSpPr/>
          <p:nvPr/>
        </p:nvCxnSpPr>
        <p:spPr>
          <a:xfrm>
            <a:off x="5768092" y="3895753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99" name="Google Shape;899;p6"/>
          <p:cNvGrpSpPr/>
          <p:nvPr/>
        </p:nvGrpSpPr>
        <p:grpSpPr>
          <a:xfrm>
            <a:off x="5743832" y="4012542"/>
            <a:ext cx="45600" cy="192049"/>
            <a:chOff x="8625708" y="4050421"/>
            <a:chExt cx="45600" cy="192049"/>
          </a:xfrm>
        </p:grpSpPr>
        <p:cxnSp>
          <p:nvCxnSpPr>
            <p:cNvPr id="900" name="Google Shape;900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01" name="Google Shape;901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02" name="Google Shape;902;p6"/>
          <p:cNvCxnSpPr/>
          <p:nvPr/>
        </p:nvCxnSpPr>
        <p:spPr>
          <a:xfrm>
            <a:off x="5768820" y="3725708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3" name="Google Shape;903;p6"/>
          <p:cNvCxnSpPr/>
          <p:nvPr/>
        </p:nvCxnSpPr>
        <p:spPr>
          <a:xfrm>
            <a:off x="5767329" y="3383579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4" name="Google Shape;904;p6"/>
          <p:cNvSpPr/>
          <p:nvPr/>
        </p:nvSpPr>
        <p:spPr>
          <a:xfrm>
            <a:off x="5743080" y="3331929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6"/>
          <p:cNvGrpSpPr/>
          <p:nvPr/>
        </p:nvGrpSpPr>
        <p:grpSpPr>
          <a:xfrm>
            <a:off x="5743069" y="3500368"/>
            <a:ext cx="45600" cy="192049"/>
            <a:chOff x="8625708" y="4050421"/>
            <a:chExt cx="45600" cy="192049"/>
          </a:xfrm>
        </p:grpSpPr>
        <p:cxnSp>
          <p:nvCxnSpPr>
            <p:cNvPr id="906" name="Google Shape;90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07" name="Google Shape;90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Google Shape;908;p6"/>
          <p:cNvSpPr/>
          <p:nvPr/>
        </p:nvSpPr>
        <p:spPr>
          <a:xfrm>
            <a:off x="5745333" y="4186235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"/>
          <p:cNvSpPr/>
          <p:nvPr/>
        </p:nvSpPr>
        <p:spPr>
          <a:xfrm>
            <a:off x="5743843" y="3844104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"/>
          <p:cNvSpPr/>
          <p:nvPr/>
        </p:nvSpPr>
        <p:spPr>
          <a:xfrm>
            <a:off x="5744571" y="3674060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6"/>
          <p:cNvSpPr/>
          <p:nvPr/>
        </p:nvSpPr>
        <p:spPr>
          <a:xfrm>
            <a:off x="7614588" y="4387425"/>
            <a:ext cx="45600" cy="5456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6"/>
          <p:cNvGrpSpPr/>
          <p:nvPr/>
        </p:nvGrpSpPr>
        <p:grpSpPr>
          <a:xfrm>
            <a:off x="9610259" y="4185200"/>
            <a:ext cx="45600" cy="192049"/>
            <a:chOff x="8625708" y="4050421"/>
            <a:chExt cx="45600" cy="192049"/>
          </a:xfrm>
        </p:grpSpPr>
        <p:cxnSp>
          <p:nvCxnSpPr>
            <p:cNvPr id="913" name="Google Shape;91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4" name="Google Shape;91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5" name="Google Shape;915;p6"/>
          <p:cNvGrpSpPr/>
          <p:nvPr/>
        </p:nvGrpSpPr>
        <p:grpSpPr>
          <a:xfrm>
            <a:off x="10616509" y="4187076"/>
            <a:ext cx="45600" cy="192049"/>
            <a:chOff x="8625708" y="4050421"/>
            <a:chExt cx="45600" cy="192049"/>
          </a:xfrm>
        </p:grpSpPr>
        <p:cxnSp>
          <p:nvCxnSpPr>
            <p:cNvPr id="916" name="Google Shape;91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7" name="Google Shape;91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11218959" y="4185200"/>
            <a:ext cx="45600" cy="192049"/>
            <a:chOff x="8625708" y="4050421"/>
            <a:chExt cx="45600" cy="192049"/>
          </a:xfrm>
        </p:grpSpPr>
        <p:cxnSp>
          <p:nvCxnSpPr>
            <p:cNvPr id="919" name="Google Shape;919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20" name="Google Shape;920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21" name="Google Shape;921;p6"/>
          <p:cNvCxnSpPr/>
          <p:nvPr/>
        </p:nvCxnSpPr>
        <p:spPr>
          <a:xfrm>
            <a:off x="10638067" y="407029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22" name="Google Shape;922;p6"/>
          <p:cNvGrpSpPr/>
          <p:nvPr/>
        </p:nvGrpSpPr>
        <p:grpSpPr>
          <a:xfrm>
            <a:off x="10613807" y="4187080"/>
            <a:ext cx="45600" cy="192049"/>
            <a:chOff x="8625708" y="4050421"/>
            <a:chExt cx="45600" cy="192049"/>
          </a:xfrm>
        </p:grpSpPr>
        <p:cxnSp>
          <p:nvCxnSpPr>
            <p:cNvPr id="923" name="Google Shape;92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24" name="Google Shape;92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25" name="Google Shape;925;p6"/>
          <p:cNvCxnSpPr/>
          <p:nvPr/>
        </p:nvCxnSpPr>
        <p:spPr>
          <a:xfrm>
            <a:off x="10638795" y="3900247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26" name="Google Shape;926;p6"/>
          <p:cNvGrpSpPr/>
          <p:nvPr/>
        </p:nvGrpSpPr>
        <p:grpSpPr>
          <a:xfrm>
            <a:off x="10613044" y="3674905"/>
            <a:ext cx="45600" cy="192049"/>
            <a:chOff x="8625708" y="4050421"/>
            <a:chExt cx="45600" cy="192049"/>
          </a:xfrm>
        </p:grpSpPr>
        <p:cxnSp>
          <p:nvCxnSpPr>
            <p:cNvPr id="927" name="Google Shape;927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28" name="Google Shape;928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p6"/>
          <p:cNvSpPr/>
          <p:nvPr/>
        </p:nvSpPr>
        <p:spPr>
          <a:xfrm>
            <a:off x="10613817" y="4018643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6"/>
          <p:cNvSpPr/>
          <p:nvPr/>
        </p:nvSpPr>
        <p:spPr>
          <a:xfrm>
            <a:off x="10614545" y="384859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1" name="Google Shape;931;p6"/>
          <p:cNvCxnSpPr/>
          <p:nvPr/>
        </p:nvCxnSpPr>
        <p:spPr>
          <a:xfrm>
            <a:off x="7405544" y="4237896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32" name="Google Shape;932;p6"/>
          <p:cNvGrpSpPr/>
          <p:nvPr/>
        </p:nvGrpSpPr>
        <p:grpSpPr>
          <a:xfrm>
            <a:off x="7379795" y="4012554"/>
            <a:ext cx="45600" cy="192049"/>
            <a:chOff x="8625708" y="4050421"/>
            <a:chExt cx="45600" cy="192049"/>
          </a:xfrm>
        </p:grpSpPr>
        <p:cxnSp>
          <p:nvCxnSpPr>
            <p:cNvPr id="933" name="Google Shape;93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34" name="Google Shape;93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5" name="Google Shape;935;p6"/>
          <p:cNvSpPr/>
          <p:nvPr/>
        </p:nvSpPr>
        <p:spPr>
          <a:xfrm>
            <a:off x="7381296" y="418624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6" name="Google Shape;936;p6"/>
          <p:cNvCxnSpPr/>
          <p:nvPr/>
        </p:nvCxnSpPr>
        <p:spPr>
          <a:xfrm>
            <a:off x="6733132" y="3900259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6"/>
          <p:cNvCxnSpPr/>
          <p:nvPr/>
        </p:nvCxnSpPr>
        <p:spPr>
          <a:xfrm>
            <a:off x="6731641" y="3558128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38" name="Google Shape;938;p6"/>
          <p:cNvGrpSpPr/>
          <p:nvPr/>
        </p:nvGrpSpPr>
        <p:grpSpPr>
          <a:xfrm>
            <a:off x="6707381" y="3674917"/>
            <a:ext cx="45600" cy="192049"/>
            <a:chOff x="8625708" y="4050421"/>
            <a:chExt cx="45600" cy="192049"/>
          </a:xfrm>
        </p:grpSpPr>
        <p:cxnSp>
          <p:nvCxnSpPr>
            <p:cNvPr id="939" name="Google Shape;939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40" name="Google Shape;940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41" name="Google Shape;941;p6"/>
          <p:cNvCxnSpPr/>
          <p:nvPr/>
        </p:nvCxnSpPr>
        <p:spPr>
          <a:xfrm>
            <a:off x="6732369" y="3388084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2" name="Google Shape;942;p6"/>
          <p:cNvSpPr/>
          <p:nvPr/>
        </p:nvSpPr>
        <p:spPr>
          <a:xfrm>
            <a:off x="6708883" y="3848609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"/>
          <p:cNvSpPr/>
          <p:nvPr/>
        </p:nvSpPr>
        <p:spPr>
          <a:xfrm>
            <a:off x="6707392" y="3506480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"/>
          <p:cNvSpPr/>
          <p:nvPr/>
        </p:nvSpPr>
        <p:spPr>
          <a:xfrm>
            <a:off x="6708120" y="3336435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5" name="Google Shape;945;p6"/>
          <p:cNvCxnSpPr/>
          <p:nvPr/>
        </p:nvCxnSpPr>
        <p:spPr>
          <a:xfrm>
            <a:off x="6733495" y="4237896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46" name="Google Shape;946;p6"/>
          <p:cNvGrpSpPr/>
          <p:nvPr/>
        </p:nvGrpSpPr>
        <p:grpSpPr>
          <a:xfrm>
            <a:off x="6707744" y="4012554"/>
            <a:ext cx="45600" cy="192049"/>
            <a:chOff x="8625708" y="4050421"/>
            <a:chExt cx="45600" cy="192049"/>
          </a:xfrm>
        </p:grpSpPr>
        <p:cxnSp>
          <p:nvCxnSpPr>
            <p:cNvPr id="947" name="Google Shape;947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48" name="Google Shape;948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9" name="Google Shape;949;p6"/>
          <p:cNvSpPr/>
          <p:nvPr/>
        </p:nvSpPr>
        <p:spPr>
          <a:xfrm>
            <a:off x="6709245" y="418624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0" name="Google Shape;950;p6"/>
          <p:cNvCxnSpPr/>
          <p:nvPr/>
        </p:nvCxnSpPr>
        <p:spPr>
          <a:xfrm>
            <a:off x="6583969" y="423527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1" name="Google Shape;951;p6"/>
          <p:cNvCxnSpPr/>
          <p:nvPr/>
        </p:nvCxnSpPr>
        <p:spPr>
          <a:xfrm>
            <a:off x="6582479" y="389314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52" name="Google Shape;952;p6"/>
          <p:cNvGrpSpPr/>
          <p:nvPr/>
        </p:nvGrpSpPr>
        <p:grpSpPr>
          <a:xfrm>
            <a:off x="6558219" y="4009929"/>
            <a:ext cx="45600" cy="192049"/>
            <a:chOff x="8625708" y="4050421"/>
            <a:chExt cx="45600" cy="192049"/>
          </a:xfrm>
        </p:grpSpPr>
        <p:cxnSp>
          <p:nvCxnSpPr>
            <p:cNvPr id="953" name="Google Shape;95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54" name="Google Shape;95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5" name="Google Shape;955;p6"/>
          <p:cNvSpPr/>
          <p:nvPr/>
        </p:nvSpPr>
        <p:spPr>
          <a:xfrm>
            <a:off x="6559720" y="4183623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6"/>
          <p:cNvSpPr/>
          <p:nvPr/>
        </p:nvSpPr>
        <p:spPr>
          <a:xfrm>
            <a:off x="6558231" y="3841492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7" name="Google Shape;957;p6"/>
          <p:cNvCxnSpPr/>
          <p:nvPr/>
        </p:nvCxnSpPr>
        <p:spPr>
          <a:xfrm>
            <a:off x="6308520" y="423527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58" name="Google Shape;958;p6"/>
          <p:cNvGrpSpPr/>
          <p:nvPr/>
        </p:nvGrpSpPr>
        <p:grpSpPr>
          <a:xfrm>
            <a:off x="6282769" y="4009929"/>
            <a:ext cx="45600" cy="192049"/>
            <a:chOff x="8625708" y="4050421"/>
            <a:chExt cx="45600" cy="192049"/>
          </a:xfrm>
        </p:grpSpPr>
        <p:cxnSp>
          <p:nvCxnSpPr>
            <p:cNvPr id="959" name="Google Shape;959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60" name="Google Shape;960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1" name="Google Shape;961;p6"/>
          <p:cNvSpPr/>
          <p:nvPr/>
        </p:nvSpPr>
        <p:spPr>
          <a:xfrm>
            <a:off x="6284271" y="4183623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6"/>
          <p:cNvSpPr/>
          <p:nvPr/>
        </p:nvSpPr>
        <p:spPr>
          <a:xfrm>
            <a:off x="1528895" y="4385032"/>
            <a:ext cx="10454800" cy="545600"/>
          </a:xfrm>
          <a:prstGeom prst="roundRect">
            <a:avLst>
              <a:gd name="adj" fmla="val 0"/>
            </a:avLst>
          </a:prstGeom>
          <a:noFill/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3" name="Google Shape;963;p6"/>
          <p:cNvCxnSpPr/>
          <p:nvPr/>
        </p:nvCxnSpPr>
        <p:spPr>
          <a:xfrm>
            <a:off x="5930195" y="4237896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64" name="Google Shape;964;p6"/>
          <p:cNvGrpSpPr/>
          <p:nvPr/>
        </p:nvGrpSpPr>
        <p:grpSpPr>
          <a:xfrm>
            <a:off x="5904444" y="4012554"/>
            <a:ext cx="45600" cy="192049"/>
            <a:chOff x="8625708" y="4050421"/>
            <a:chExt cx="45600" cy="192049"/>
          </a:xfrm>
        </p:grpSpPr>
        <p:cxnSp>
          <p:nvCxnSpPr>
            <p:cNvPr id="965" name="Google Shape;965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66" name="Google Shape;966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7" name="Google Shape;967;p6"/>
          <p:cNvSpPr/>
          <p:nvPr/>
        </p:nvSpPr>
        <p:spPr>
          <a:xfrm>
            <a:off x="5905945" y="418624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"/>
          <p:cNvSpPr txBox="1"/>
          <p:nvPr/>
        </p:nvSpPr>
        <p:spPr>
          <a:xfrm>
            <a:off x="127503" y="5730468"/>
            <a:ext cx="3809200" cy="5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Variants as of November 2023</a:t>
            </a:r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VUS in Simons Searchlight; not shown</a:t>
            </a:r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9" name="Google Shape;969;p6"/>
          <p:cNvGrpSpPr/>
          <p:nvPr/>
        </p:nvGrpSpPr>
        <p:grpSpPr>
          <a:xfrm>
            <a:off x="6844901" y="4183625"/>
            <a:ext cx="45600" cy="192049"/>
            <a:chOff x="8625708" y="4050421"/>
            <a:chExt cx="45600" cy="192049"/>
          </a:xfrm>
        </p:grpSpPr>
        <p:cxnSp>
          <p:nvCxnSpPr>
            <p:cNvPr id="970" name="Google Shape;970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71" name="Google Shape;971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72" name="Google Shape;972;p6"/>
          <p:cNvCxnSpPr/>
          <p:nvPr/>
        </p:nvCxnSpPr>
        <p:spPr>
          <a:xfrm>
            <a:off x="6945216" y="3907192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3" name="Google Shape;973;p6"/>
          <p:cNvCxnSpPr/>
          <p:nvPr/>
        </p:nvCxnSpPr>
        <p:spPr>
          <a:xfrm>
            <a:off x="6943725" y="356506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74" name="Google Shape;974;p6"/>
          <p:cNvGrpSpPr/>
          <p:nvPr/>
        </p:nvGrpSpPr>
        <p:grpSpPr>
          <a:xfrm>
            <a:off x="6919465" y="3681850"/>
            <a:ext cx="45600" cy="192049"/>
            <a:chOff x="8625708" y="4050421"/>
            <a:chExt cx="45600" cy="192049"/>
          </a:xfrm>
        </p:grpSpPr>
        <p:cxnSp>
          <p:nvCxnSpPr>
            <p:cNvPr id="975" name="Google Shape;975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76" name="Google Shape;976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77" name="Google Shape;977;p6"/>
          <p:cNvCxnSpPr/>
          <p:nvPr/>
        </p:nvCxnSpPr>
        <p:spPr>
          <a:xfrm>
            <a:off x="6944453" y="3395017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8" name="Google Shape;978;p6"/>
          <p:cNvSpPr/>
          <p:nvPr/>
        </p:nvSpPr>
        <p:spPr>
          <a:xfrm>
            <a:off x="6920967" y="3855543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6"/>
          <p:cNvSpPr/>
          <p:nvPr/>
        </p:nvSpPr>
        <p:spPr>
          <a:xfrm>
            <a:off x="6919476" y="3513413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6"/>
          <p:cNvSpPr/>
          <p:nvPr/>
        </p:nvSpPr>
        <p:spPr>
          <a:xfrm>
            <a:off x="6920204" y="3343368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1" name="Google Shape;981;p6"/>
          <p:cNvCxnSpPr/>
          <p:nvPr/>
        </p:nvCxnSpPr>
        <p:spPr>
          <a:xfrm>
            <a:off x="6945577" y="4244829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82" name="Google Shape;982;p6"/>
          <p:cNvGrpSpPr/>
          <p:nvPr/>
        </p:nvGrpSpPr>
        <p:grpSpPr>
          <a:xfrm>
            <a:off x="6919828" y="4019488"/>
            <a:ext cx="45600" cy="192049"/>
            <a:chOff x="8625708" y="4050421"/>
            <a:chExt cx="45600" cy="192049"/>
          </a:xfrm>
        </p:grpSpPr>
        <p:cxnSp>
          <p:nvCxnSpPr>
            <p:cNvPr id="983" name="Google Shape;98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84" name="Google Shape;98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6"/>
          <p:cNvSpPr/>
          <p:nvPr/>
        </p:nvSpPr>
        <p:spPr>
          <a:xfrm>
            <a:off x="6921329" y="4193180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6"/>
          <p:cNvCxnSpPr/>
          <p:nvPr/>
        </p:nvCxnSpPr>
        <p:spPr>
          <a:xfrm>
            <a:off x="6947387" y="3043051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7" name="Google Shape;987;p6"/>
          <p:cNvSpPr/>
          <p:nvPr/>
        </p:nvSpPr>
        <p:spPr>
          <a:xfrm>
            <a:off x="6922409" y="316144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6"/>
          <p:cNvSpPr/>
          <p:nvPr/>
        </p:nvSpPr>
        <p:spPr>
          <a:xfrm>
            <a:off x="6923137" y="2991401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9" name="Google Shape;989;p6"/>
          <p:cNvGrpSpPr/>
          <p:nvPr/>
        </p:nvGrpSpPr>
        <p:grpSpPr>
          <a:xfrm>
            <a:off x="7441535" y="4183625"/>
            <a:ext cx="45600" cy="192049"/>
            <a:chOff x="8625708" y="4050421"/>
            <a:chExt cx="45600" cy="192049"/>
          </a:xfrm>
        </p:grpSpPr>
        <p:cxnSp>
          <p:nvCxnSpPr>
            <p:cNvPr id="990" name="Google Shape;990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91" name="Google Shape;991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2" name="Google Shape;992;p6"/>
          <p:cNvGrpSpPr/>
          <p:nvPr/>
        </p:nvGrpSpPr>
        <p:grpSpPr>
          <a:xfrm>
            <a:off x="2247928" y="4187081"/>
            <a:ext cx="45600" cy="192049"/>
            <a:chOff x="8625708" y="4050421"/>
            <a:chExt cx="45600" cy="192049"/>
          </a:xfrm>
        </p:grpSpPr>
        <p:cxnSp>
          <p:nvCxnSpPr>
            <p:cNvPr id="993" name="Google Shape;99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94" name="Google Shape;99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5" name="Google Shape;995;p6"/>
          <p:cNvGrpSpPr/>
          <p:nvPr/>
        </p:nvGrpSpPr>
        <p:grpSpPr>
          <a:xfrm>
            <a:off x="2415161" y="3834132"/>
            <a:ext cx="45600" cy="192049"/>
            <a:chOff x="8625708" y="4050421"/>
            <a:chExt cx="45600" cy="192049"/>
          </a:xfrm>
        </p:grpSpPr>
        <p:cxnSp>
          <p:nvCxnSpPr>
            <p:cNvPr id="996" name="Google Shape;99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97" name="Google Shape;99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6"/>
          <p:cNvSpPr/>
          <p:nvPr/>
        </p:nvSpPr>
        <p:spPr>
          <a:xfrm>
            <a:off x="2415307" y="400601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9" name="Google Shape;999;p6"/>
          <p:cNvCxnSpPr/>
          <p:nvPr/>
        </p:nvCxnSpPr>
        <p:spPr>
          <a:xfrm>
            <a:off x="3020177" y="3876983"/>
            <a:ext cx="0" cy="14040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0" name="Google Shape;1000;p6"/>
          <p:cNvSpPr/>
          <p:nvPr/>
        </p:nvSpPr>
        <p:spPr>
          <a:xfrm>
            <a:off x="2995928" y="3825335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6"/>
          <p:cNvSpPr/>
          <p:nvPr/>
        </p:nvSpPr>
        <p:spPr>
          <a:xfrm>
            <a:off x="2994495" y="4006017"/>
            <a:ext cx="45600" cy="456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2" name="Google Shape;1002;p6"/>
          <p:cNvGrpSpPr/>
          <p:nvPr/>
        </p:nvGrpSpPr>
        <p:grpSpPr>
          <a:xfrm>
            <a:off x="3313495" y="4183632"/>
            <a:ext cx="45600" cy="192049"/>
            <a:chOff x="8625708" y="4050421"/>
            <a:chExt cx="45600" cy="192049"/>
          </a:xfrm>
        </p:grpSpPr>
        <p:cxnSp>
          <p:nvCxnSpPr>
            <p:cNvPr id="1003" name="Google Shape;1003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04" name="Google Shape;1004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6"/>
          <p:cNvGrpSpPr/>
          <p:nvPr/>
        </p:nvGrpSpPr>
        <p:grpSpPr>
          <a:xfrm>
            <a:off x="3895312" y="4185348"/>
            <a:ext cx="45600" cy="192049"/>
            <a:chOff x="8625708" y="4050421"/>
            <a:chExt cx="45600" cy="192049"/>
          </a:xfrm>
        </p:grpSpPr>
        <p:cxnSp>
          <p:nvCxnSpPr>
            <p:cNvPr id="1006" name="Google Shape;1006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07" name="Google Shape;1007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6"/>
          <p:cNvGrpSpPr/>
          <p:nvPr/>
        </p:nvGrpSpPr>
        <p:grpSpPr>
          <a:xfrm>
            <a:off x="4206045" y="4186832"/>
            <a:ext cx="45600" cy="192049"/>
            <a:chOff x="8625708" y="4050421"/>
            <a:chExt cx="45600" cy="192049"/>
          </a:xfrm>
        </p:grpSpPr>
        <p:cxnSp>
          <p:nvCxnSpPr>
            <p:cNvPr id="1009" name="Google Shape;1009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10" name="Google Shape;1010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6"/>
          <p:cNvGrpSpPr/>
          <p:nvPr/>
        </p:nvGrpSpPr>
        <p:grpSpPr>
          <a:xfrm>
            <a:off x="6766217" y="4009925"/>
            <a:ext cx="45600" cy="192049"/>
            <a:chOff x="8625708" y="4050421"/>
            <a:chExt cx="45600" cy="192049"/>
          </a:xfrm>
        </p:grpSpPr>
        <p:cxnSp>
          <p:nvCxnSpPr>
            <p:cNvPr id="1012" name="Google Shape;1012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13" name="Google Shape;1013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p6"/>
          <p:cNvGrpSpPr/>
          <p:nvPr/>
        </p:nvGrpSpPr>
        <p:grpSpPr>
          <a:xfrm>
            <a:off x="6767617" y="4185192"/>
            <a:ext cx="45600" cy="192049"/>
            <a:chOff x="8625708" y="4050421"/>
            <a:chExt cx="45600" cy="192049"/>
          </a:xfrm>
        </p:grpSpPr>
        <p:cxnSp>
          <p:nvCxnSpPr>
            <p:cNvPr id="1015" name="Google Shape;1015;p6"/>
            <p:cNvCxnSpPr/>
            <p:nvPr/>
          </p:nvCxnSpPr>
          <p:spPr>
            <a:xfrm>
              <a:off x="8649957" y="410207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737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16" name="Google Shape;1016;p6"/>
            <p:cNvSpPr/>
            <p:nvPr/>
          </p:nvSpPr>
          <p:spPr>
            <a:xfrm>
              <a:off x="8625708" y="4050421"/>
              <a:ext cx="45600" cy="45600"/>
            </a:xfrm>
            <a:prstGeom prst="ellipse">
              <a:avLst/>
            </a:pr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917"/>
            <a:ext cx="12192000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191992" cy="397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1"/>
          <p:cNvSpPr txBox="1"/>
          <p:nvPr/>
        </p:nvSpPr>
        <p:spPr>
          <a:xfrm>
            <a:off x="322200" y="721367"/>
            <a:ext cx="11594400" cy="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SLC6A1 iPS Cells</a:t>
            </a:r>
            <a:endParaRPr sz="2800" b="1" i="0" u="none" strike="noStrike" cap="non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4" name="Google Shape;1034;p11"/>
          <p:cNvSpPr txBox="1"/>
          <p:nvPr/>
        </p:nvSpPr>
        <p:spPr>
          <a:xfrm>
            <a:off x="8283300" y="2161199"/>
            <a:ext cx="3633300" cy="1188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US" sz="1600">
                <a:solidFill>
                  <a:srgbClr val="FFFFFF"/>
                </a:solidFill>
              </a:rPr>
              <a:t>Non-profit and for-profit researchers worldwide can request samples through SFARI Base any time for $120/sample</a:t>
            </a:r>
            <a:endParaRPr sz="1600">
              <a:solidFill>
                <a:srgbClr val="FFFFFF"/>
              </a:solidFill>
            </a:endParaRPr>
          </a:p>
        </p:txBody>
      </p:sp>
      <p:graphicFrame>
        <p:nvGraphicFramePr>
          <p:cNvPr id="1035" name="Google Shape;1035;p11"/>
          <p:cNvGraphicFramePr/>
          <p:nvPr>
            <p:extLst>
              <p:ext uri="{D42A27DB-BD31-4B8C-83A1-F6EECF244321}">
                <p14:modId xmlns:p14="http://schemas.microsoft.com/office/powerpoint/2010/main" val="2574606039"/>
              </p:ext>
            </p:extLst>
          </p:nvPr>
        </p:nvGraphicFramePr>
        <p:xfrm>
          <a:off x="739350" y="1806283"/>
          <a:ext cx="7247525" cy="2008240"/>
        </p:xfrm>
        <a:graphic>
          <a:graphicData uri="http://schemas.openxmlformats.org/drawingml/2006/table">
            <a:tbl>
              <a:tblPr>
                <a:noFill/>
                <a:tableStyleId>{BC73F6EB-8EB4-4758-A0CE-DC95DA32D66C}</a:tableStyleId>
              </a:tblPr>
              <a:tblGrid>
                <a:gridCol w="49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FF"/>
                          </a:solidFill>
                        </a:rPr>
                        <a:t>c.nomen</a:t>
                      </a:r>
                      <a:endParaRPr sz="15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FF"/>
                          </a:solidFill>
                        </a:rPr>
                        <a:t>p. nomen</a:t>
                      </a:r>
                      <a:endParaRPr sz="15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FF"/>
                          </a:solidFill>
                        </a:rPr>
                        <a:t># of Carriers</a:t>
                      </a:r>
                      <a:endParaRPr sz="15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</a:rPr>
                        <a:t>Available</a:t>
                      </a:r>
                      <a:endParaRPr sz="15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434343"/>
                          </a:solidFill>
                        </a:rPr>
                        <a:t>1</a:t>
                      </a:r>
                      <a:endParaRPr sz="1500" b="1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863C&gt;T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Ala</a:t>
                      </a:r>
                      <a:r>
                        <a:rPr lang="en-US" sz="1600" b="1" u="none" strike="noStrike" cap="none">
                          <a:solidFill>
                            <a:srgbClr val="434343"/>
                          </a:solidFill>
                        </a:rPr>
                        <a:t>288</a:t>
                      </a: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Val</a:t>
                      </a:r>
                      <a:endParaRPr sz="15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9525" marR="9525" marT="9525" marB="0"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</a:rPr>
                        <a:t>2</a:t>
                      </a:r>
                      <a:endParaRPr sz="15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0" u="none" strike="noStrike" cap="none" dirty="0">
                          <a:solidFill>
                            <a:srgbClr val="434343"/>
                          </a:solidFill>
                        </a:rPr>
                        <a:t>(not successful)</a:t>
                      </a:r>
                      <a:endParaRPr sz="1500" b="0" u="none" strike="noStrike" cap="none" dirty="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434343"/>
                          </a:solidFill>
                        </a:rPr>
                        <a:t>2</a:t>
                      </a:r>
                      <a:endParaRPr sz="1500" b="1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871C&gt;T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Gln</a:t>
                      </a:r>
                      <a:r>
                        <a:rPr lang="en-US" sz="1600" b="1" u="none" strike="noStrike" cap="none">
                          <a:solidFill>
                            <a:srgbClr val="434343"/>
                          </a:solidFill>
                        </a:rPr>
                        <a:t>291</a:t>
                      </a: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*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9525" marR="9525" marT="9525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i="0" u="none" strike="noStrike" cap="none">
                          <a:solidFill>
                            <a:srgbClr val="434343"/>
                          </a:solidFill>
                        </a:rPr>
                        <a:t>1</a:t>
                      </a:r>
                      <a:endParaRPr sz="1500" i="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434343"/>
                          </a:solidFill>
                        </a:rPr>
                        <a:t>Available</a:t>
                      </a:r>
                      <a:endParaRPr sz="1500" b="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434343"/>
                          </a:solidFill>
                        </a:rPr>
                        <a:t>3</a:t>
                      </a:r>
                      <a:endParaRPr sz="1500" b="1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884C&gt;T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Ser</a:t>
                      </a:r>
                      <a:r>
                        <a:rPr lang="en-US" sz="1600" b="1" u="none" strike="noStrike" cap="none">
                          <a:solidFill>
                            <a:srgbClr val="434343"/>
                          </a:solidFill>
                        </a:rPr>
                        <a:t>295</a:t>
                      </a: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Leu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i="0" u="none" strike="noStrike" cap="none">
                          <a:solidFill>
                            <a:srgbClr val="434343"/>
                          </a:solidFill>
                        </a:rPr>
                        <a:t>1</a:t>
                      </a:r>
                      <a:endParaRPr sz="1500" i="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434343"/>
                          </a:solidFill>
                        </a:rPr>
                        <a:t>Upcoming</a:t>
                      </a:r>
                      <a:endParaRPr sz="1500" b="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434343"/>
                          </a:solidFill>
                        </a:rPr>
                        <a:t>4</a:t>
                      </a:r>
                      <a:endParaRPr sz="1500" b="1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1222delC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Leu</a:t>
                      </a:r>
                      <a:r>
                        <a:rPr lang="en-US" sz="1600" b="1" u="none" strike="noStrike" cap="none">
                          <a:solidFill>
                            <a:srgbClr val="434343"/>
                          </a:solidFill>
                        </a:rPr>
                        <a:t>408</a:t>
                      </a: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Trpfs*26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9525" marR="9525" marT="9525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</a:rPr>
                        <a:t>1</a:t>
                      </a:r>
                      <a:endParaRPr sz="15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0" u="none" strike="noStrike" cap="none" dirty="0">
                          <a:solidFill>
                            <a:srgbClr val="434343"/>
                          </a:solidFill>
                        </a:rPr>
                        <a:t>Available</a:t>
                      </a:r>
                      <a:endParaRPr sz="1500" b="0" u="none" strike="noStrike" cap="none" dirty="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434343"/>
                          </a:solidFill>
                        </a:rPr>
                        <a:t>5</a:t>
                      </a:r>
                      <a:endParaRPr sz="1500" b="1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1377C&gt;A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Ser</a:t>
                      </a:r>
                      <a:r>
                        <a:rPr lang="en-US" sz="1600" b="1" u="none" strike="noStrike" cap="none">
                          <a:solidFill>
                            <a:srgbClr val="434343"/>
                          </a:solidFill>
                        </a:rPr>
                        <a:t>459</a:t>
                      </a: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Arg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9525" marR="9525" marT="9525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</a:rPr>
                        <a:t>1</a:t>
                      </a:r>
                      <a:endParaRPr sz="15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434343"/>
                          </a:solidFill>
                        </a:rPr>
                        <a:t>Upcoming</a:t>
                      </a:r>
                      <a:endParaRPr sz="1500" b="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1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434343"/>
                          </a:solidFill>
                        </a:rPr>
                        <a:t>6</a:t>
                      </a:r>
                      <a:endParaRPr sz="1500" b="1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1435C&gt;T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Arg</a:t>
                      </a:r>
                      <a:r>
                        <a:rPr lang="en-US" sz="1600" b="1" u="none" strike="noStrike" cap="none">
                          <a:solidFill>
                            <a:srgbClr val="434343"/>
                          </a:solidFill>
                        </a:rPr>
                        <a:t>479</a:t>
                      </a:r>
                      <a:r>
                        <a:rPr lang="en-US" sz="1600" u="none" strike="noStrike" cap="none">
                          <a:solidFill>
                            <a:srgbClr val="434343"/>
                          </a:solidFill>
                        </a:rPr>
                        <a:t>*</a:t>
                      </a:r>
                      <a:endParaRPr sz="16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9525" marR="9525" marT="9525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434343"/>
                          </a:solidFill>
                        </a:rPr>
                        <a:t>1</a:t>
                      </a:r>
                      <a:endParaRPr sz="15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u="none" strike="noStrike" cap="none" dirty="0">
                          <a:solidFill>
                            <a:srgbClr val="434343"/>
                          </a:solidFill>
                        </a:rPr>
                        <a:t>(not successful)</a:t>
                      </a:r>
                    </a:p>
                  </a:txBody>
                  <a:tcPr marL="0" marR="0" marT="0" marB="0"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36" name="Google Shape;1036;p11"/>
          <p:cNvSpPr txBox="1"/>
          <p:nvPr/>
        </p:nvSpPr>
        <p:spPr>
          <a:xfrm>
            <a:off x="256200" y="4138450"/>
            <a:ext cx="11213100" cy="195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519D4839-16AE-AF20-16C1-BBD772B5C3B3}"/>
              </a:ext>
            </a:extLst>
          </p:cNvPr>
          <p:cNvSpPr/>
          <p:nvPr/>
        </p:nvSpPr>
        <p:spPr>
          <a:xfrm>
            <a:off x="1373070" y="3068643"/>
            <a:ext cx="182880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258B6503-2BEC-5856-F0EF-AD5DEBC1208C}"/>
              </a:ext>
            </a:extLst>
          </p:cNvPr>
          <p:cNvSpPr/>
          <p:nvPr/>
        </p:nvSpPr>
        <p:spPr>
          <a:xfrm>
            <a:off x="1373070" y="3342214"/>
            <a:ext cx="182880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F7CB16B8-4B67-9B53-4FBA-1D8F39B8502C}"/>
              </a:ext>
            </a:extLst>
          </p:cNvPr>
          <p:cNvSpPr/>
          <p:nvPr/>
        </p:nvSpPr>
        <p:spPr>
          <a:xfrm>
            <a:off x="1373070" y="2505643"/>
            <a:ext cx="182880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g29b2fea3676_0_73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8920" y="1387328"/>
            <a:ext cx="1294468" cy="132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g29b2fea3676_0_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1600200"/>
            <a:ext cx="1828799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g29b2fea3676_0_73"/>
          <p:cNvSpPr txBox="1"/>
          <p:nvPr/>
        </p:nvSpPr>
        <p:spPr>
          <a:xfrm>
            <a:off x="1219200" y="737397"/>
            <a:ext cx="97536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2800"/>
              <a:buFont typeface="Arial Black"/>
              <a:buNone/>
            </a:pPr>
            <a:r>
              <a:rPr lang="en-US" sz="2800" b="1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What are </a:t>
            </a:r>
            <a:r>
              <a:rPr lang="en-US" sz="2800" b="1" i="0" u="none" strike="noStrike" cap="none">
                <a:solidFill>
                  <a:srgbClr val="016DDF"/>
                </a:solidFill>
                <a:latin typeface="Arial Black"/>
                <a:ea typeface="Arial Black"/>
                <a:cs typeface="Arial Black"/>
                <a:sym typeface="Arial Black"/>
              </a:rPr>
              <a:t>induced pluripotent stem cells </a:t>
            </a:r>
            <a:r>
              <a:rPr lang="en-US" sz="2800" b="1" i="0" u="none" strike="noStrike" cap="none">
                <a:solidFill>
                  <a:srgbClr val="414A54"/>
                </a:solidFill>
                <a:latin typeface="Arial Black"/>
                <a:ea typeface="Arial Black"/>
                <a:cs typeface="Arial Black"/>
                <a:sym typeface="Arial Black"/>
              </a:rPr>
              <a:t>(iPSCs)?</a:t>
            </a:r>
            <a:endParaRPr sz="2800" b="1" i="0" u="none" strike="noStrike" cap="none">
              <a:solidFill>
                <a:srgbClr val="414A5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56" name="Google Shape;756;g29b2fea3676_0_7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787" y="2216362"/>
            <a:ext cx="1608812" cy="23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g29b2fea3676_0_7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0577" y="2773349"/>
            <a:ext cx="1135182" cy="134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29b2fea3676_0_73" descr="A picture containing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3262" y="1957187"/>
            <a:ext cx="1850739" cy="86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29b2fea3676_0_73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18352" y="3733800"/>
            <a:ext cx="1169754" cy="76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29b2fea3676_0_73" descr="Shape, circl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1002" y="1254343"/>
            <a:ext cx="1185229" cy="153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g29b2fea3676_0_73" descr="A picture containing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3262" y="4343400"/>
            <a:ext cx="1850739" cy="86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g29b2fea3676_0_7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5566" y="3268699"/>
            <a:ext cx="531727" cy="32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g29b2fea3676_0_7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29000" y="3268699"/>
            <a:ext cx="531727" cy="32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g29b2fea3676_0_7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57400" y="3268699"/>
            <a:ext cx="531727" cy="32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g29b2fea3676_0_7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1155443">
            <a:off x="6899077" y="2575140"/>
            <a:ext cx="421508" cy="3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g29b2fea3676_0_7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2163187">
            <a:off x="7027357" y="4006038"/>
            <a:ext cx="531728" cy="3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29b2fea3676_0_7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91600" y="2209800"/>
            <a:ext cx="531727" cy="32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29b2fea3676_0_73"/>
          <p:cNvSpPr txBox="1"/>
          <p:nvPr/>
        </p:nvSpPr>
        <p:spPr>
          <a:xfrm>
            <a:off x="491389" y="4696161"/>
            <a:ext cx="18201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Simons Searchlight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Participant</a:t>
            </a:r>
            <a:endParaRPr sz="16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29b2fea3676_0_73"/>
          <p:cNvSpPr txBox="1"/>
          <p:nvPr/>
        </p:nvSpPr>
        <p:spPr>
          <a:xfrm>
            <a:off x="2095925" y="4749267"/>
            <a:ext cx="1820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Blood cells</a:t>
            </a:r>
            <a:endParaRPr sz="16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9b2fea3676_0_73"/>
          <p:cNvSpPr txBox="1"/>
          <p:nvPr/>
        </p:nvSpPr>
        <p:spPr>
          <a:xfrm>
            <a:off x="3735225" y="4749267"/>
            <a:ext cx="1820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iPSCs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29b2fea3676_0_73"/>
          <p:cNvSpPr txBox="1"/>
          <p:nvPr/>
        </p:nvSpPr>
        <p:spPr>
          <a:xfrm>
            <a:off x="5423560" y="4749267"/>
            <a:ext cx="1625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Specialized Cells</a:t>
            </a:r>
            <a:endParaRPr sz="16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29b2fea3676_0_73"/>
          <p:cNvSpPr txBox="1"/>
          <p:nvPr/>
        </p:nvSpPr>
        <p:spPr>
          <a:xfrm>
            <a:off x="7366065" y="5128926"/>
            <a:ext cx="16254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Drug Screening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and Discovery</a:t>
            </a:r>
            <a:endParaRPr sz="16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g29b2fea3676_0_73"/>
          <p:cNvSpPr txBox="1"/>
          <p:nvPr/>
        </p:nvSpPr>
        <p:spPr>
          <a:xfrm>
            <a:off x="9950618" y="4003071"/>
            <a:ext cx="16254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Nerve Cells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Liver Cells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29700"/>
              </a:lnSpc>
              <a:spcBef>
                <a:spcPts val="100"/>
              </a:spcBef>
              <a:spcAft>
                <a:spcPts val="0"/>
              </a:spcAft>
              <a:buClr>
                <a:srgbClr val="414A54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Other Tissue Cells</a:t>
            </a:r>
            <a:endParaRPr sz="16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g29b2fea3676_0_73"/>
          <p:cNvSpPr txBox="1"/>
          <p:nvPr/>
        </p:nvSpPr>
        <p:spPr>
          <a:xfrm>
            <a:off x="7383886" y="2697586"/>
            <a:ext cx="16254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>
                <a:srgbClr val="414A5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14A54"/>
                </a:solidFill>
                <a:latin typeface="Arial"/>
                <a:ea typeface="Arial"/>
                <a:cs typeface="Arial"/>
                <a:sym typeface="Arial"/>
              </a:rPr>
              <a:t>Disease Modelling</a:t>
            </a:r>
            <a:endParaRPr sz="1400" b="0" i="0" u="sng" strike="noStrike" cap="none">
              <a:solidFill>
                <a:srgbClr val="414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g29b2fea3676_0_73"/>
          <p:cNvSpPr txBox="1"/>
          <p:nvPr/>
        </p:nvSpPr>
        <p:spPr>
          <a:xfrm>
            <a:off x="2514600" y="1828800"/>
            <a:ext cx="14748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Treatments to make iPSCs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6" name="Google Shape;776;g29b2fea3676_0_7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66758" y="1447800"/>
            <a:ext cx="2115040" cy="1166428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g29b2fea3676_0_73"/>
          <p:cNvSpPr txBox="1"/>
          <p:nvPr/>
        </p:nvSpPr>
        <p:spPr>
          <a:xfrm>
            <a:off x="4932330" y="1676400"/>
            <a:ext cx="16209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DD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16DDF"/>
                </a:solidFill>
                <a:latin typeface="Arial"/>
                <a:ea typeface="Arial"/>
                <a:cs typeface="Arial"/>
                <a:sym typeface="Arial"/>
              </a:rPr>
              <a:t>Treatments to tell the iPSCs to change into something else</a:t>
            </a:r>
            <a:endParaRPr sz="1400" b="0" i="0" u="sng" strike="noStrike" cap="none">
              <a:solidFill>
                <a:srgbClr val="016D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8" name="Google Shape;778;g29b2fea3676_0_73"/>
          <p:cNvCxnSpPr/>
          <p:nvPr/>
        </p:nvCxnSpPr>
        <p:spPr>
          <a:xfrm>
            <a:off x="1371600" y="990600"/>
            <a:ext cx="770700" cy="1143000"/>
          </a:xfrm>
          <a:prstGeom prst="straightConnector1">
            <a:avLst/>
          </a:prstGeom>
          <a:noFill/>
          <a:ln w="31750" cap="flat" cmpd="sng">
            <a:solidFill>
              <a:srgbClr val="36DCEE">
                <a:alpha val="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79" name="Google Shape;779;g29b2fea3676_0_73"/>
          <p:cNvCxnSpPr>
            <a:stCxn id="763" idx="0"/>
          </p:cNvCxnSpPr>
          <p:nvPr/>
        </p:nvCxnSpPr>
        <p:spPr>
          <a:xfrm rot="10800000">
            <a:off x="3580564" y="2494099"/>
            <a:ext cx="114300" cy="7746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780" name="Google Shape;780;g29b2fea3676_0_73"/>
          <p:cNvCxnSpPr/>
          <p:nvPr/>
        </p:nvCxnSpPr>
        <p:spPr>
          <a:xfrm rot="10800000">
            <a:off x="5334005" y="2743140"/>
            <a:ext cx="23700" cy="551400"/>
          </a:xfrm>
          <a:prstGeom prst="straightConnector1">
            <a:avLst/>
          </a:prstGeom>
          <a:noFill/>
          <a:ln w="31750" cap="flat" cmpd="sng">
            <a:solidFill>
              <a:srgbClr val="36DCEE"/>
            </a:solidFill>
            <a:prstDash val="dot"/>
            <a:round/>
            <a:headEnd type="triangle" w="med" len="med"/>
            <a:tailEnd type="none" w="sm" len="sm"/>
          </a:ln>
        </p:spPr>
      </p:cxnSp>
      <p:pic>
        <p:nvPicPr>
          <p:cNvPr id="781" name="Google Shape;781;g29b2fea3676_0_73" descr="Applicati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27406" y="2590299"/>
            <a:ext cx="763315" cy="16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g29b2fea3676_0_73" descr="Shape, arrow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3420428">
            <a:off x="5376740" y="2885394"/>
            <a:ext cx="1961840" cy="13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g29b2fea3676_0_73" descr="Ico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231700" y="2541849"/>
            <a:ext cx="1063375" cy="105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g29b2fea3676_0_7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92917"/>
            <a:ext cx="12192001" cy="4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g29b2fea3676_0_7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12191994" cy="39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g29b2fea3676_0_7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1342724" y="4415893"/>
            <a:ext cx="117338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g29b2fea3676_0_7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2950291" y="4458657"/>
            <a:ext cx="117338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g29b2fea3676_0_7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4588982" y="4457543"/>
            <a:ext cx="117338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g29b2fea3676_0_7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6049145" y="4474563"/>
            <a:ext cx="117338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g29b2fea3676_0_7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10704717" y="3680302"/>
            <a:ext cx="117338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2">
      <a:dk1>
        <a:srgbClr val="424A54"/>
      </a:dk1>
      <a:lt1>
        <a:srgbClr val="FFFFFF"/>
      </a:lt1>
      <a:dk2>
        <a:srgbClr val="666E78"/>
      </a:dk2>
      <a:lt2>
        <a:srgbClr val="E7E9EF"/>
      </a:lt2>
      <a:accent1>
        <a:srgbClr val="F7BB24"/>
      </a:accent1>
      <a:accent2>
        <a:srgbClr val="1F67D0"/>
      </a:accent2>
      <a:accent3>
        <a:srgbClr val="ED533B"/>
      </a:accent3>
      <a:accent4>
        <a:srgbClr val="36D3B8"/>
      </a:accent4>
      <a:accent5>
        <a:srgbClr val="2C9BC7"/>
      </a:accent5>
      <a:accent6>
        <a:srgbClr val="4184EE"/>
      </a:accent6>
      <a:hlink>
        <a:srgbClr val="2C72D8"/>
      </a:hlink>
      <a:folHlink>
        <a:srgbClr val="AD58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1516</Words>
  <Application>Microsoft Office PowerPoint</Application>
  <PresentationFormat>Widescreen</PresentationFormat>
  <Paragraphs>334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Helvetica Neue</vt:lpstr>
      <vt:lpstr>Arial Black</vt:lpstr>
      <vt:lpstr>Verdana</vt:lpstr>
      <vt:lpstr>Office Theme</vt:lpstr>
      <vt:lpstr>Office Theme</vt:lpstr>
      <vt:lpstr>Office Theme</vt:lpstr>
      <vt:lpstr>2_Office Theme</vt:lpstr>
      <vt:lpstr>PowerPoint Presentation</vt:lpstr>
      <vt:lpstr>PowerPoint Presentation</vt:lpstr>
      <vt:lpstr>Our mission is to shed light on these conditions by collecting high quality, standardized natural history data and building strong partnerships between researchers, industry and families.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youtube.com/SimonsSearchlight</vt:lpstr>
      <vt:lpstr>PowerPoint Presentation</vt:lpstr>
      <vt:lpstr>PowerPoint Presentation</vt:lpstr>
      <vt:lpstr>Seizure Course  Available in 56 individuals with seizures completing the Baseline Seizure History Survey, 2020-2023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Fry</dc:creator>
  <cp:lastModifiedBy>Kimberly Fry</cp:lastModifiedBy>
  <cp:revision>128</cp:revision>
  <dcterms:created xsi:type="dcterms:W3CDTF">2021-07-13T16:36:42Z</dcterms:created>
  <dcterms:modified xsi:type="dcterms:W3CDTF">2023-11-30T12:36:04Z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2021-07-13T00:00:00Z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2021-07-13T00:00:00Z</vt:filetime>
  </property>
</Properties>
</file>