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f"/>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modernComment_84E_E8C79084.xml" ContentType="application/vnd.ms-powerpoint.comments+xml"/>
  <Override PartName="/ppt/notesSlides/notesSlide6.xml" ContentType="application/vnd.openxmlformats-officedocument.presentationml.notesSlide+xml"/>
  <Override PartName="/ppt/comments/modernComment_7CC_20D96FD4.xml" ContentType="application/vnd.ms-powerpoint.comments+xml"/>
  <Override PartName="/ppt/notesSlides/notesSlide7.xml" ContentType="application/vnd.openxmlformats-officedocument.presentationml.notesSlide+xml"/>
  <Override PartName="/ppt/comments/modernComment_87E_2C0BB430.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86" r:id="rId5"/>
    <p:sldMasterId id="2147483847" r:id="rId6"/>
  </p:sldMasterIdLst>
  <p:notesMasterIdLst>
    <p:notesMasterId r:id="rId41"/>
  </p:notesMasterIdLst>
  <p:handoutMasterIdLst>
    <p:handoutMasterId r:id="rId42"/>
  </p:handoutMasterIdLst>
  <p:sldIdLst>
    <p:sldId id="2222" r:id="rId7"/>
    <p:sldId id="2209" r:id="rId8"/>
    <p:sldId id="309" r:id="rId9"/>
    <p:sldId id="1994" r:id="rId10"/>
    <p:sldId id="2126" r:id="rId11"/>
    <p:sldId id="1996" r:id="rId12"/>
    <p:sldId id="2174" r:id="rId13"/>
    <p:sldId id="2003" r:id="rId14"/>
    <p:sldId id="2210" r:id="rId15"/>
    <p:sldId id="2131" r:id="rId16"/>
    <p:sldId id="2136" r:id="rId17"/>
    <p:sldId id="2135" r:id="rId18"/>
    <p:sldId id="2180" r:id="rId19"/>
    <p:sldId id="2185" r:id="rId20"/>
    <p:sldId id="2186" r:id="rId21"/>
    <p:sldId id="2178" r:id="rId22"/>
    <p:sldId id="2176" r:id="rId23"/>
    <p:sldId id="2177" r:id="rId24"/>
    <p:sldId id="2179" r:id="rId25"/>
    <p:sldId id="2212" r:id="rId26"/>
    <p:sldId id="2211" r:id="rId27"/>
    <p:sldId id="2213" r:id="rId28"/>
    <p:sldId id="2214" r:id="rId29"/>
    <p:sldId id="2215" r:id="rId30"/>
    <p:sldId id="2216" r:id="rId31"/>
    <p:sldId id="2204" r:id="rId32"/>
    <p:sldId id="2205" r:id="rId33"/>
    <p:sldId id="2206" r:id="rId34"/>
    <p:sldId id="2207" r:id="rId35"/>
    <p:sldId id="2208" r:id="rId36"/>
    <p:sldId id="2220" r:id="rId37"/>
    <p:sldId id="2218" r:id="rId38"/>
    <p:sldId id="2219" r:id="rId39"/>
    <p:sldId id="222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XCells Company Overview" id="{69D4C684-019C-40C8-9078-BC23DF4F5086}">
          <p14:sldIdLst>
            <p14:sldId id="2222"/>
            <p14:sldId id="2209"/>
            <p14:sldId id="309"/>
            <p14:sldId id="1994"/>
            <p14:sldId id="2126"/>
            <p14:sldId id="1996"/>
            <p14:sldId id="2174"/>
            <p14:sldId id="2003"/>
            <p14:sldId id="2210"/>
            <p14:sldId id="2131"/>
            <p14:sldId id="2136"/>
            <p14:sldId id="2135"/>
            <p14:sldId id="2180"/>
            <p14:sldId id="2185"/>
            <p14:sldId id="2186"/>
            <p14:sldId id="2178"/>
            <p14:sldId id="2176"/>
            <p14:sldId id="2177"/>
            <p14:sldId id="2179"/>
            <p14:sldId id="2212"/>
            <p14:sldId id="2211"/>
            <p14:sldId id="2213"/>
            <p14:sldId id="2214"/>
            <p14:sldId id="2215"/>
            <p14:sldId id="2216"/>
            <p14:sldId id="2204"/>
            <p14:sldId id="2205"/>
            <p14:sldId id="2206"/>
            <p14:sldId id="2207"/>
            <p14:sldId id="2208"/>
            <p14:sldId id="2220"/>
            <p14:sldId id="2218"/>
            <p14:sldId id="2219"/>
            <p14:sldId id="222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A3716F-B733-E3C1-67BA-38BD792B795F}" name="Ella Zhang" initials="EZ" userId="S::ella.zhang@ixcellsbiotech.com::ba8a4729-3d8e-4a02-91a5-14fe905e745e" providerId="AD"/>
  <p188:author id="{FCAB6FA2-3130-32A1-60F8-27FC0F1030F8}" name="Luana Meira Williams" initials="LMW" userId="S::luana.williams@ixcellsbiotech.com::a98d5430-2540-4bb3-ab9d-48be3223cf7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400"/>
    <a:srgbClr val="F8AA7A"/>
    <a:srgbClr val="009999"/>
    <a:srgbClr val="FFFFFF"/>
    <a:srgbClr val="FBC6A7"/>
    <a:srgbClr val="676767"/>
    <a:srgbClr val="FDE3D3"/>
    <a:srgbClr val="FF8D01"/>
    <a:srgbClr val="FFF8F1"/>
    <a:srgbClr val="F157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C6B2FC-63BA-4A0A-954F-02350EEDDE14}" v="425" vWet="429" dt="2023-11-30T12:39:37.6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904" autoAdjust="0"/>
    <p:restoredTop sz="81469" autoAdjust="0"/>
  </p:normalViewPr>
  <p:slideViewPr>
    <p:cSldViewPr snapToGrid="0">
      <p:cViewPr varScale="1">
        <p:scale>
          <a:sx n="67" d="100"/>
          <a:sy n="67" d="100"/>
        </p:scale>
        <p:origin x="614" y="5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48" Type="http://schemas.microsoft.com/office/2018/10/relationships/authors" Target="author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notesMaster" Target="notesMasters/notesMaster1.xml"/></Relationships>
</file>

<file path=ppt/comments/modernComment_7CC_20D96FD4.xml><?xml version="1.0" encoding="utf-8"?>
<p188:cmLst xmlns:a="http://schemas.openxmlformats.org/drawingml/2006/main" xmlns:r="http://schemas.openxmlformats.org/officeDocument/2006/relationships" xmlns:p188="http://schemas.microsoft.com/office/powerpoint/2018/8/main">
  <p188:cm id="{E526A2DA-4961-4B11-BE2A-5493B3B57798}" authorId="{3BA3716F-B733-E3C1-67BA-38BD792B795F}" status="resolved" created="2023-05-09T02:32:02.347" complete="100000">
    <pc:sldMkLst xmlns:pc="http://schemas.microsoft.com/office/powerpoint/2013/main/command">
      <pc:docMk/>
      <pc:sldMk cId="551120852" sldId="1996"/>
    </pc:sldMkLst>
    <p188:txBody>
      <a:bodyPr/>
      <a:lstStyle/>
      <a:p>
        <a:r>
          <a:rPr lang="en-US"/>
          <a:t>for primary cell tab: can we add "Nerve cells" and "Skeletal cells"?</a:t>
        </a:r>
      </a:p>
    </p188:txBody>
  </p188:cm>
</p188:cmLst>
</file>

<file path=ppt/comments/modernComment_84E_E8C79084.xml><?xml version="1.0" encoding="utf-8"?>
<p188:cmLst xmlns:a="http://schemas.openxmlformats.org/drawingml/2006/main" xmlns:r="http://schemas.openxmlformats.org/officeDocument/2006/relationships" xmlns:p188="http://schemas.microsoft.com/office/powerpoint/2018/8/main">
  <p188:cm id="{005D45C2-A0BC-4CBA-B0F1-D750E3AABEB2}" authorId="{3BA3716F-B733-E3C1-67BA-38BD792B795F}" status="resolved" created="2023-05-09T02:13:49.990" complete="100000">
    <pc:sldMkLst xmlns:pc="http://schemas.microsoft.com/office/powerpoint/2013/main/command">
      <pc:docMk/>
      <pc:sldMk cId="3905392772" sldId="2126"/>
    </pc:sldMkLst>
    <p188:txBody>
      <a:bodyPr/>
      <a:lstStyle/>
      <a:p>
        <a:r>
          <a:rPr lang="en-US"/>
          <a:t>under "our services" tab, can we add "Gene therapy drug screening"? </a:t>
        </a:r>
      </a:p>
    </p188:txBody>
  </p188:cm>
</p188:cmLst>
</file>

<file path=ppt/comments/modernComment_87E_2C0BB430.xml><?xml version="1.0" encoding="utf-8"?>
<p188:cmLst xmlns:a="http://schemas.openxmlformats.org/drawingml/2006/main" xmlns:r="http://schemas.openxmlformats.org/officeDocument/2006/relationships" xmlns:p188="http://schemas.microsoft.com/office/powerpoint/2018/8/main">
  <p188:cm id="{BFD1FB66-5D77-4CCE-BEE5-C21127E77EF2}" authorId="{3BA3716F-B733-E3C1-67BA-38BD792B795F}" status="resolved" created="2023-05-09T02:32:02.347">
    <pc:sldMkLst xmlns:pc="http://schemas.microsoft.com/office/powerpoint/2013/main/command">
      <pc:docMk/>
      <pc:sldMk cId="551120852" sldId="1996"/>
    </pc:sldMkLst>
    <p188:txBody>
      <a:bodyPr/>
      <a:lstStyle/>
      <a:p>
        <a:r>
          <a:rPr lang="en-US"/>
          <a:t>for primary cell tab: can we add "Nerve cells" and "Skeletal cells"?</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ED3011F-162B-0B45-AE0F-FBFC3DB48E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1E796B8-EC13-2A46-8ED9-DA812061C92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E23FB95-12A4-9248-ACAC-A38F3BEF6D9E}" type="datetimeFigureOut">
              <a:rPr lang="en-US" smtClean="0"/>
              <a:t>11/30/2023</a:t>
            </a:fld>
            <a:endParaRPr lang="en-US"/>
          </a:p>
        </p:txBody>
      </p:sp>
      <p:sp>
        <p:nvSpPr>
          <p:cNvPr id="4" name="Footer Placeholder 3">
            <a:extLst>
              <a:ext uri="{FF2B5EF4-FFF2-40B4-BE49-F238E27FC236}">
                <a16:creationId xmlns:a16="http://schemas.microsoft.com/office/drawing/2014/main" id="{CBCF5F65-549B-8645-8C27-A00056A2B3F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E79403D-AF31-4246-865F-AAE0F8F7E9B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5CB796-77F4-9C44-B4A0-62BF6366F006}" type="slidenum">
              <a:rPr lang="en-US" smtClean="0"/>
              <a:t>‹#›</a:t>
            </a:fld>
            <a:endParaRPr lang="en-US"/>
          </a:p>
        </p:txBody>
      </p:sp>
    </p:spTree>
    <p:extLst>
      <p:ext uri="{BB962C8B-B14F-4D97-AF65-F5344CB8AC3E}">
        <p14:creationId xmlns:p14="http://schemas.microsoft.com/office/powerpoint/2010/main" val="767277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D66E0-F984-E745-9436-8E5694A255A2}" type="datetimeFigureOut">
              <a:rPr lang="en-US" smtClean="0"/>
              <a:t>11/30/2023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61106A-0354-A044-B75C-5E85C73CE163}" type="slidenum">
              <a:rPr lang="en-US" smtClean="0"/>
              <a:t>‹#›</a:t>
            </a:fld>
            <a:endParaRPr lang="en-US"/>
          </a:p>
        </p:txBody>
      </p:sp>
    </p:spTree>
    <p:extLst>
      <p:ext uri="{BB962C8B-B14F-4D97-AF65-F5344CB8AC3E}">
        <p14:creationId xmlns:p14="http://schemas.microsoft.com/office/powerpoint/2010/main" val="3381712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1.  Thank you for inviting me to present our work at iXCells Biotechnologies. My name is Nianwei Lin. I am the cofounder and President of the company.  The tile of my talk today is … Some of the work I will be presenting today are the results of collaborations with our partners, including …  </a:t>
            </a:r>
          </a:p>
        </p:txBody>
      </p:sp>
      <p:sp>
        <p:nvSpPr>
          <p:cNvPr id="4" name="Slide Number Placeholder 3"/>
          <p:cNvSpPr>
            <a:spLocks noGrp="1"/>
          </p:cNvSpPr>
          <p:nvPr>
            <p:ph type="sldNum" sz="quarter" idx="5"/>
          </p:nvPr>
        </p:nvSpPr>
        <p:spPr/>
        <p:txBody>
          <a:bodyPr/>
          <a:lstStyle/>
          <a:p>
            <a:fld id="{A061106A-0354-A044-B75C-5E85C73CE163}" type="slidenum">
              <a:rPr lang="en-US" smtClean="0"/>
              <a:t>1</a:t>
            </a:fld>
            <a:endParaRPr lang="en-US"/>
          </a:p>
        </p:txBody>
      </p:sp>
    </p:spTree>
    <p:extLst>
      <p:ext uri="{BB962C8B-B14F-4D97-AF65-F5344CB8AC3E}">
        <p14:creationId xmlns:p14="http://schemas.microsoft.com/office/powerpoint/2010/main" val="2354159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2.  I will first give a brief introduction of my company, iXCells, and talk about our offerings to the research community. Then I will talk about …, which is how we connect with the SLC6A1 foundation and why I am here today. Finally, I will describe the work we collaborating with foundation and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Mahzi</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Thx, with the focus on the SLC6A1 related disease models using iPSC-derived cells. </a:t>
            </a:r>
          </a:p>
        </p:txBody>
      </p:sp>
      <p:sp>
        <p:nvSpPr>
          <p:cNvPr id="4" name="灯片编号占位符 3"/>
          <p:cNvSpPr>
            <a:spLocks noGrp="1"/>
          </p:cNvSpPr>
          <p:nvPr>
            <p:ph type="sldNum" sz="quarter" idx="10"/>
          </p:nvPr>
        </p:nvSpPr>
        <p:spPr/>
        <p:txBody>
          <a:bodyPr/>
          <a:lstStyle/>
          <a:p>
            <a:fld id="{7392B679-AE23-4750-8FB0-6513430B895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3, 4.  So, first, some background of our company.  Our company was founded in 2014 in San Diego, CA. We are specialized in providing preclinical solutions to pharmaceutical community with the focus on …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Particulally</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we are a CRO and reagent company, providing off-the-shelf cell biology reagents, including induced pluripotent stem cells (iPSC) and iPSC-derived cells, as well as a large collection of primary cells isolated from normal and diseased donors. With these disease-relevant cell models, we also provide our clients with preclinical CRO services, including cell engineering and cell-based assays, as well as drug screening using the patient-derived cell models for personalized drug development.  </a:t>
            </a:r>
          </a:p>
        </p:txBody>
      </p:sp>
      <p:sp>
        <p:nvSpPr>
          <p:cNvPr id="4" name="灯片编号占位符 3"/>
          <p:cNvSpPr>
            <a:spLocks noGrp="1"/>
          </p:cNvSpPr>
          <p:nvPr>
            <p:ph type="sldNum" sz="quarter" idx="10"/>
          </p:nvPr>
        </p:nvSpPr>
        <p:spPr/>
        <p:txBody>
          <a:bodyPr/>
          <a:lstStyle/>
          <a:p>
            <a:fld id="{7392B679-AE23-4750-8FB0-6513430B8953}"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3, 4.  So, first, some background of our company.  Our company was founded in 2014 in San Diego, CA. We are specialized in providing preclinical solutions to pharmaceutical community with the focus on …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Particulally</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we are a CRO and reagent company, providing off-the-shelf cell biology reagents, including induced pluripotent stem cells (iPSC) and iPSC-derived cells, as well as a large collection of primary cells isolated from normal and diseased donors. With these disease-relevant cell models, we also provide our clients with preclinical CRO services, including cell engineering and cell-based assays, as well as drug screening using the patient-derived cell models for personalized drug development.  </a:t>
            </a:r>
          </a:p>
        </p:txBody>
      </p:sp>
      <p:sp>
        <p:nvSpPr>
          <p:cNvPr id="4" name="Slide Number Placeholder 3"/>
          <p:cNvSpPr>
            <a:spLocks noGrp="1"/>
          </p:cNvSpPr>
          <p:nvPr>
            <p:ph type="sldNum" sz="quarter" idx="5"/>
          </p:nvPr>
        </p:nvSpPr>
        <p:spPr/>
        <p:txBody>
          <a:bodyPr/>
          <a:lstStyle/>
          <a:p>
            <a:fld id="{A061106A-0354-A044-B75C-5E85C73CE163}" type="slidenum">
              <a:rPr lang="en-US" smtClean="0"/>
              <a:t>4</a:t>
            </a:fld>
            <a:endParaRPr lang="en-US"/>
          </a:p>
        </p:txBody>
      </p:sp>
    </p:spTree>
    <p:extLst>
      <p:ext uri="{BB962C8B-B14F-4D97-AF65-F5344CB8AC3E}">
        <p14:creationId xmlns:p14="http://schemas.microsoft.com/office/powerpoint/2010/main" val="3571581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5.  This slide is a good summary of our business model. We offer two different major cell models, iPSC and primary cells, from normal or diseased donors. Besides the ready to use cryopreserved cell products, we also help our client to engineer the cell models using iPSC reprogramming, gene editing and targeted differentiation into different cell types, including human neurons. These cells can be used for applications such as … </a:t>
            </a:r>
          </a:p>
        </p:txBody>
      </p:sp>
      <p:sp>
        <p:nvSpPr>
          <p:cNvPr id="4" name="Slide Number Placeholder 3"/>
          <p:cNvSpPr>
            <a:spLocks noGrp="1"/>
          </p:cNvSpPr>
          <p:nvPr>
            <p:ph type="sldNum" sz="quarter" idx="5"/>
          </p:nvPr>
        </p:nvSpPr>
        <p:spPr/>
        <p:txBody>
          <a:bodyPr/>
          <a:lstStyle/>
          <a:p>
            <a:fld id="{A061106A-0354-A044-B75C-5E85C73CE163}" type="slidenum">
              <a:rPr lang="en-US" smtClean="0"/>
              <a:t>5</a:t>
            </a:fld>
            <a:endParaRPr lang="en-US"/>
          </a:p>
        </p:txBody>
      </p:sp>
    </p:spTree>
    <p:extLst>
      <p:ext uri="{BB962C8B-B14F-4D97-AF65-F5344CB8AC3E}">
        <p14:creationId xmlns:p14="http://schemas.microsoft.com/office/powerpoint/2010/main" val="1448807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6. This slide shows our primary cell collection. We have many different cell types… These are isolated from different human or animal tissues, such as… </a:t>
            </a:r>
          </a:p>
        </p:txBody>
      </p:sp>
      <p:sp>
        <p:nvSpPr>
          <p:cNvPr id="4" name="Slide Number Placeholder 3"/>
          <p:cNvSpPr>
            <a:spLocks noGrp="1"/>
          </p:cNvSpPr>
          <p:nvPr>
            <p:ph type="sldNum" sz="quarter" idx="5"/>
          </p:nvPr>
        </p:nvSpPr>
        <p:spPr/>
        <p:txBody>
          <a:bodyPr/>
          <a:lstStyle/>
          <a:p>
            <a:fld id="{A061106A-0354-A044-B75C-5E85C73CE163}" type="slidenum">
              <a:rPr lang="en-US" smtClean="0"/>
              <a:t>6</a:t>
            </a:fld>
            <a:endParaRPr lang="en-US"/>
          </a:p>
        </p:txBody>
      </p:sp>
    </p:spTree>
    <p:extLst>
      <p:ext uri="{BB962C8B-B14F-4D97-AF65-F5344CB8AC3E}">
        <p14:creationId xmlns:p14="http://schemas.microsoft.com/office/powerpoint/2010/main" val="182694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7. We also have a scientific team specialized in iPSC generation using integration-free approach. We have helped many big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pharmas</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and rare disease foundations to generate patient specific iPSC lines. All of these are validated by comprehensive characterization. </a:t>
            </a:r>
          </a:p>
        </p:txBody>
      </p:sp>
      <p:sp>
        <p:nvSpPr>
          <p:cNvPr id="4" name="Slide Number Placeholder 3"/>
          <p:cNvSpPr>
            <a:spLocks noGrp="1"/>
          </p:cNvSpPr>
          <p:nvPr>
            <p:ph type="sldNum" sz="quarter" idx="5"/>
          </p:nvPr>
        </p:nvSpPr>
        <p:spPr/>
        <p:txBody>
          <a:bodyPr/>
          <a:lstStyle/>
          <a:p>
            <a:fld id="{A061106A-0354-A044-B75C-5E85C73CE163}" type="slidenum">
              <a:rPr lang="en-US" smtClean="0"/>
              <a:t>7</a:t>
            </a:fld>
            <a:endParaRPr lang="en-US"/>
          </a:p>
        </p:txBody>
      </p:sp>
    </p:spTree>
    <p:extLst>
      <p:ext uri="{BB962C8B-B14F-4D97-AF65-F5344CB8AC3E}">
        <p14:creationId xmlns:p14="http://schemas.microsoft.com/office/powerpoint/2010/main" val="1929200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8. Last but not least, iPSC-derived cells are another big category of our product line. With the focus on neurodegenerative diseases and neurogenetic disorders, our products include … </a:t>
            </a:r>
          </a:p>
        </p:txBody>
      </p:sp>
      <p:sp>
        <p:nvSpPr>
          <p:cNvPr id="4" name="Slide Number Placeholder 3"/>
          <p:cNvSpPr>
            <a:spLocks noGrp="1"/>
          </p:cNvSpPr>
          <p:nvPr>
            <p:ph type="sldNum" sz="quarter" idx="5"/>
          </p:nvPr>
        </p:nvSpPr>
        <p:spPr/>
        <p:txBody>
          <a:bodyPr/>
          <a:lstStyle/>
          <a:p>
            <a:fld id="{A061106A-0354-A044-B75C-5E85C73CE163}" type="slidenum">
              <a:rPr lang="en-US" smtClean="0"/>
              <a:t>8</a:t>
            </a:fld>
            <a:endParaRPr lang="en-US"/>
          </a:p>
        </p:txBody>
      </p:sp>
    </p:spTree>
    <p:extLst>
      <p:ext uri="{BB962C8B-B14F-4D97-AF65-F5344CB8AC3E}">
        <p14:creationId xmlns:p14="http://schemas.microsoft.com/office/powerpoint/2010/main" val="2483736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9. Because of our experiences in iPSC-derived models in neurosciences, we have been working with many rare disease foundations for preclinical research and individualized drug development. So in the 2</a:t>
            </a:r>
            <a:r>
              <a:rPr lang="en-US" sz="1800" kern="100" baseline="30000" dirty="0">
                <a:effectLst/>
                <a:latin typeface="Calibri" panose="020F0502020204030204" pitchFamily="34" charset="0"/>
                <a:ea typeface="DengXian" panose="02010600030101010101" pitchFamily="2" charset="-122"/>
                <a:cs typeface="Times New Roman" panose="02020603050405020304" pitchFamily="18" charset="0"/>
              </a:rPr>
              <a:t>nd</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part of my talk, I will introduce some of our work collaborated with N-of-1 community.  </a:t>
            </a:r>
          </a:p>
          <a:p>
            <a:endParaRPr lang="zh-CN" altLang="en-US" dirty="0"/>
          </a:p>
        </p:txBody>
      </p:sp>
      <p:sp>
        <p:nvSpPr>
          <p:cNvPr id="4" name="灯片编号占位符 3"/>
          <p:cNvSpPr>
            <a:spLocks noGrp="1"/>
          </p:cNvSpPr>
          <p:nvPr>
            <p:ph type="sldNum" sz="quarter" idx="10"/>
          </p:nvPr>
        </p:nvSpPr>
        <p:spPr/>
        <p:txBody>
          <a:bodyPr/>
          <a:lstStyle/>
          <a:p>
            <a:fld id="{7392B679-AE23-4750-8FB0-6513430B8953}" type="slidenum">
              <a:rPr lang="zh-CN" altLang="en-US" smtClean="0"/>
              <a:t>9</a:t>
            </a:fld>
            <a:endParaRPr lang="zh-CN" altLang="en-US"/>
          </a:p>
        </p:txBody>
      </p:sp>
    </p:spTree>
    <p:extLst>
      <p:ext uri="{BB962C8B-B14F-4D97-AF65-F5344CB8AC3E}">
        <p14:creationId xmlns:p14="http://schemas.microsoft.com/office/powerpoint/2010/main" val="34678301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11. We have established some standardized procedures for ASO screening using … </a:t>
            </a:r>
          </a:p>
        </p:txBody>
      </p:sp>
      <p:sp>
        <p:nvSpPr>
          <p:cNvPr id="4" name="Slide Number Placeholder 3"/>
          <p:cNvSpPr>
            <a:spLocks noGrp="1"/>
          </p:cNvSpPr>
          <p:nvPr>
            <p:ph type="sldNum" sz="quarter" idx="5"/>
          </p:nvPr>
        </p:nvSpPr>
        <p:spPr/>
        <p:txBody>
          <a:bodyPr/>
          <a:lstStyle/>
          <a:p>
            <a:fld id="{A061106A-0354-A044-B75C-5E85C73CE163}" type="slidenum">
              <a:rPr lang="en-US" smtClean="0"/>
              <a:t>11</a:t>
            </a:fld>
            <a:endParaRPr lang="en-US"/>
          </a:p>
        </p:txBody>
      </p:sp>
    </p:spTree>
    <p:extLst>
      <p:ext uri="{BB962C8B-B14F-4D97-AF65-F5344CB8AC3E}">
        <p14:creationId xmlns:p14="http://schemas.microsoft.com/office/powerpoint/2010/main" val="3280559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12.  This slide shows a proposed timeline for individualized ASO development. This timeline was… </a:t>
            </a:r>
          </a:p>
        </p:txBody>
      </p:sp>
      <p:sp>
        <p:nvSpPr>
          <p:cNvPr id="4" name="Slide Number Placeholder 3"/>
          <p:cNvSpPr>
            <a:spLocks noGrp="1"/>
          </p:cNvSpPr>
          <p:nvPr>
            <p:ph type="sldNum" sz="quarter" idx="5"/>
          </p:nvPr>
        </p:nvSpPr>
        <p:spPr/>
        <p:txBody>
          <a:bodyPr/>
          <a:lstStyle/>
          <a:p>
            <a:fld id="{A061106A-0354-A044-B75C-5E85C73CE163}" type="slidenum">
              <a:rPr lang="en-US" smtClean="0"/>
              <a:t>12</a:t>
            </a:fld>
            <a:endParaRPr lang="en-US"/>
          </a:p>
        </p:txBody>
      </p:sp>
    </p:spTree>
    <p:extLst>
      <p:ext uri="{BB962C8B-B14F-4D97-AF65-F5344CB8AC3E}">
        <p14:creationId xmlns:p14="http://schemas.microsoft.com/office/powerpoint/2010/main" val="3324256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13.  This is a summary of … We suggest our clients to</a:t>
            </a:r>
          </a:p>
        </p:txBody>
      </p:sp>
      <p:sp>
        <p:nvSpPr>
          <p:cNvPr id="4" name="Slide Number Placeholder 3"/>
          <p:cNvSpPr>
            <a:spLocks noGrp="1"/>
          </p:cNvSpPr>
          <p:nvPr>
            <p:ph type="sldNum" sz="quarter" idx="5"/>
          </p:nvPr>
        </p:nvSpPr>
        <p:spPr/>
        <p:txBody>
          <a:bodyPr/>
          <a:lstStyle/>
          <a:p>
            <a:fld id="{A061106A-0354-A044-B75C-5E85C73CE163}" type="slidenum">
              <a:rPr lang="en-US" smtClean="0"/>
              <a:t>13</a:t>
            </a:fld>
            <a:endParaRPr lang="en-US"/>
          </a:p>
        </p:txBody>
      </p:sp>
    </p:spTree>
    <p:extLst>
      <p:ext uri="{BB962C8B-B14F-4D97-AF65-F5344CB8AC3E}">
        <p14:creationId xmlns:p14="http://schemas.microsoft.com/office/powerpoint/2010/main" val="3732937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14.  After identifying the hits based on gene expression measurement, most of our clients move forward to animal tox at GLP-level. However, these tests are super expensive, putting a lot of financial burden to the foundations. Also, there is no clear correlation between the gene expression and the disease phenotype. Therefore, we are currently working with some research organizations trying to establish the in vitro functional assays. This slides shows a neuronal functional assay using MEA.  We generated the patient-derived cortical neurons which carry a rare genetic mutation in KCNQ2 gene, an ion channel … We seeded the neurons together with iPSC-astrocytes in the Axion MEA plate, and the electrophysiological activities were recorded after 30 days. You can see…</a:t>
            </a:r>
          </a:p>
        </p:txBody>
      </p:sp>
      <p:sp>
        <p:nvSpPr>
          <p:cNvPr id="4" name="Slide Number Placeholder 3"/>
          <p:cNvSpPr>
            <a:spLocks noGrp="1"/>
          </p:cNvSpPr>
          <p:nvPr>
            <p:ph type="sldNum" sz="quarter" idx="5"/>
          </p:nvPr>
        </p:nvSpPr>
        <p:spPr/>
        <p:txBody>
          <a:bodyPr/>
          <a:lstStyle/>
          <a:p>
            <a:fld id="{A061106A-0354-A044-B75C-5E85C73CE163}" type="slidenum">
              <a:rPr lang="en-US" smtClean="0"/>
              <a:t>14</a:t>
            </a:fld>
            <a:endParaRPr lang="en-US"/>
          </a:p>
        </p:txBody>
      </p:sp>
    </p:spTree>
    <p:extLst>
      <p:ext uri="{BB962C8B-B14F-4D97-AF65-F5344CB8AC3E}">
        <p14:creationId xmlns:p14="http://schemas.microsoft.com/office/powerpoint/2010/main" val="1498891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15edcc23c6f_1_480:notes"/>
          <p:cNvSpPr>
            <a:spLocks noGrp="1" noRot="1" noChangeAspect="1"/>
          </p:cNvSpPr>
          <p:nvPr>
            <p:ph type="sldImg" idx="2"/>
          </p:nvPr>
        </p:nvSpPr>
        <p:spPr>
          <a:xfrm>
            <a:off x="430213" y="708025"/>
            <a:ext cx="6294437" cy="3541713"/>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15edcc23c6f_1_480:notes"/>
          <p:cNvSpPr txBox="1">
            <a:spLocks noGrp="1"/>
          </p:cNvSpPr>
          <p:nvPr>
            <p:ph type="body" idx="1"/>
          </p:nvPr>
        </p:nvSpPr>
        <p:spPr>
          <a:xfrm>
            <a:off x="715617" y="4485807"/>
            <a:ext cx="5724939" cy="4249711"/>
          </a:xfrm>
          <a:prstGeom prst="rect">
            <a:avLst/>
          </a:prstGeom>
        </p:spPr>
        <p:txBody>
          <a:bodyPr spcFirstLastPara="1" wrap="square" lIns="94835" tIns="94835" rIns="94835" bIns="94835" anchor="t" anchorCtr="0">
            <a:noAutofit/>
          </a:bodyPr>
          <a:lstStyle/>
          <a:p>
            <a:pPr>
              <a:spcBef>
                <a:spcPts val="0"/>
              </a:spcBef>
              <a:spcAft>
                <a:spcPts val="0"/>
              </a:spcAft>
            </a:pPr>
            <a:r>
              <a:rPr lang="en"/>
              <a:t>What are the different topics?</a:t>
            </a:r>
            <a:endParaRPr/>
          </a:p>
          <a:p>
            <a:pPr>
              <a:spcBef>
                <a:spcPts val="0"/>
              </a:spcBef>
              <a:spcAft>
                <a:spcPts val="0"/>
              </a:spcAft>
            </a:pPr>
            <a:r>
              <a:rPr lang="en"/>
              <a:t>N1C as the central, collaborator hub</a:t>
            </a:r>
            <a:endParaRPr/>
          </a:p>
          <a:p>
            <a:pPr>
              <a:spcBef>
                <a:spcPts val="0"/>
              </a:spcBef>
              <a:spcAft>
                <a:spcPts val="0"/>
              </a:spcAft>
            </a:pPr>
            <a:r>
              <a:rPr lang="en"/>
              <a:t>What about patients as a group? </a:t>
            </a:r>
            <a:endParaRPr/>
          </a:p>
        </p:txBody>
      </p:sp>
    </p:spTree>
    <p:extLst>
      <p:ext uri="{BB962C8B-B14F-4D97-AF65-F5344CB8AC3E}">
        <p14:creationId xmlns:p14="http://schemas.microsoft.com/office/powerpoint/2010/main" val="30066516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21. In the last section, I want to talk about our work with SLC6A1 Connect. This is a collaboration among several organizations, including… </a:t>
            </a:r>
          </a:p>
        </p:txBody>
      </p:sp>
      <p:sp>
        <p:nvSpPr>
          <p:cNvPr id="4" name="灯片编号占位符 3"/>
          <p:cNvSpPr>
            <a:spLocks noGrp="1"/>
          </p:cNvSpPr>
          <p:nvPr>
            <p:ph type="sldNum" sz="quarter" idx="10"/>
          </p:nvPr>
        </p:nvSpPr>
        <p:spPr/>
        <p:txBody>
          <a:bodyPr/>
          <a:lstStyle/>
          <a:p>
            <a:fld id="{7392B679-AE23-4750-8FB0-6513430B8953}" type="slidenum">
              <a:rPr lang="zh-CN" altLang="en-US" smtClean="0"/>
              <a:t>21</a:t>
            </a:fld>
            <a:endParaRPr lang="zh-CN" altLang="en-US"/>
          </a:p>
        </p:txBody>
      </p:sp>
    </p:spTree>
    <p:extLst>
      <p:ext uri="{BB962C8B-B14F-4D97-AF65-F5344CB8AC3E}">
        <p14:creationId xmlns:p14="http://schemas.microsoft.com/office/powerpoint/2010/main" val="1064101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22.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Lishan</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and Yael from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Mahzi</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Thx developed three approaches to increase the …. </a:t>
            </a:r>
          </a:p>
        </p:txBody>
      </p:sp>
      <p:sp>
        <p:nvSpPr>
          <p:cNvPr id="4" name="Slide Number Placeholder 3"/>
          <p:cNvSpPr>
            <a:spLocks noGrp="1"/>
          </p:cNvSpPr>
          <p:nvPr>
            <p:ph type="sldNum" sz="quarter" idx="5"/>
          </p:nvPr>
        </p:nvSpPr>
        <p:spPr/>
        <p:txBody>
          <a:bodyPr/>
          <a:lstStyle/>
          <a:p>
            <a:fld id="{A061106A-0354-A044-B75C-5E85C73CE163}" type="slidenum">
              <a:rPr lang="en-US" smtClean="0"/>
              <a:t>22</a:t>
            </a:fld>
            <a:endParaRPr lang="en-US"/>
          </a:p>
        </p:txBody>
      </p:sp>
    </p:spTree>
    <p:extLst>
      <p:ext uri="{BB962C8B-B14F-4D97-AF65-F5344CB8AC3E}">
        <p14:creationId xmlns:p14="http://schemas.microsoft.com/office/powerpoint/2010/main" val="31622900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25.  Because the SLC6A1 gene is expressed in GABAergic neurons, we decided to screen several GABAergic neurons from several different vendors, including... Our own and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BrainXell</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were cultured in our lab. The cells pellets of … were provided by … Please note that due to the tight timeline for the pilot experiment, the cells from different vendors were maturated in different time points. </a:t>
            </a:r>
          </a:p>
        </p:txBody>
      </p:sp>
      <p:sp>
        <p:nvSpPr>
          <p:cNvPr id="4" name="Slide Number Placeholder 3"/>
          <p:cNvSpPr>
            <a:spLocks noGrp="1"/>
          </p:cNvSpPr>
          <p:nvPr>
            <p:ph type="sldNum" sz="quarter" idx="5"/>
          </p:nvPr>
        </p:nvSpPr>
        <p:spPr/>
        <p:txBody>
          <a:bodyPr/>
          <a:lstStyle/>
          <a:p>
            <a:fld id="{A061106A-0354-A044-B75C-5E85C73CE163}" type="slidenum">
              <a:rPr lang="en-US" smtClean="0"/>
              <a:t>25</a:t>
            </a:fld>
            <a:endParaRPr lang="en-US"/>
          </a:p>
        </p:txBody>
      </p:sp>
    </p:spTree>
    <p:extLst>
      <p:ext uri="{BB962C8B-B14F-4D97-AF65-F5344CB8AC3E}">
        <p14:creationId xmlns:p14="http://schemas.microsoft.com/office/powerpoint/2010/main" val="9957462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26. You can see, after recovery, GABAergic neurons develop branched networks within </a:t>
            </a:r>
            <a:r>
              <a:rPr lang="en-US" sz="1800" b="1" kern="100" dirty="0">
                <a:effectLst/>
                <a:latin typeface="Calibri" panose="020F0502020204030204" pitchFamily="34" charset="0"/>
                <a:ea typeface="DengXian" panose="02010600030101010101" pitchFamily="2" charset="-122"/>
                <a:cs typeface="Times New Roman" panose="02020603050405020304" pitchFamily="18" charset="0"/>
              </a:rPr>
              <a:t>24 hours </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and remain viable for an extended culture period. </a:t>
            </a:r>
          </a:p>
          <a:p>
            <a:endParaRPr lang="en-US" dirty="0"/>
          </a:p>
        </p:txBody>
      </p:sp>
      <p:sp>
        <p:nvSpPr>
          <p:cNvPr id="4" name="Slide Number Placeholder 3"/>
          <p:cNvSpPr>
            <a:spLocks noGrp="1"/>
          </p:cNvSpPr>
          <p:nvPr>
            <p:ph type="sldNum" sz="quarter" idx="5"/>
          </p:nvPr>
        </p:nvSpPr>
        <p:spPr/>
        <p:txBody>
          <a:bodyPr/>
          <a:lstStyle/>
          <a:p>
            <a:fld id="{A061106A-0354-A044-B75C-5E85C73CE163}" type="slidenum">
              <a:rPr lang="en-US" smtClean="0"/>
              <a:t>26</a:t>
            </a:fld>
            <a:endParaRPr lang="en-US"/>
          </a:p>
        </p:txBody>
      </p:sp>
    </p:spTree>
    <p:extLst>
      <p:ext uri="{BB962C8B-B14F-4D97-AF65-F5344CB8AC3E}">
        <p14:creationId xmlns:p14="http://schemas.microsoft.com/office/powerpoint/2010/main" val="173866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29. To validate the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funtionallity</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of these cells, we tested GABA release using ELISA assay. We compared … This figure shows that …</a:t>
            </a:r>
          </a:p>
        </p:txBody>
      </p:sp>
      <p:sp>
        <p:nvSpPr>
          <p:cNvPr id="4" name="Slide Number Placeholder 3"/>
          <p:cNvSpPr>
            <a:spLocks noGrp="1"/>
          </p:cNvSpPr>
          <p:nvPr>
            <p:ph type="sldNum" sz="quarter" idx="5"/>
          </p:nvPr>
        </p:nvSpPr>
        <p:spPr/>
        <p:txBody>
          <a:bodyPr/>
          <a:lstStyle/>
          <a:p>
            <a:fld id="{A061106A-0354-A044-B75C-5E85C73CE163}" type="slidenum">
              <a:rPr lang="en-US" smtClean="0"/>
              <a:t>29</a:t>
            </a:fld>
            <a:endParaRPr lang="en-US"/>
          </a:p>
        </p:txBody>
      </p:sp>
    </p:spTree>
    <p:extLst>
      <p:ext uri="{BB962C8B-B14F-4D97-AF65-F5344CB8AC3E}">
        <p14:creationId xmlns:p14="http://schemas.microsoft.com/office/powerpoint/2010/main" val="17760690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30. We did another functional assay by testing </a:t>
            </a:r>
            <a:r>
              <a:rPr lang="en-US" sz="1800" kern="100" dirty="0" err="1">
                <a:effectLst/>
                <a:latin typeface="Calibri" panose="020F0502020204030204" pitchFamily="34" charset="0"/>
                <a:ea typeface="DengXian" panose="02010600030101010101" pitchFamily="2" charset="-122"/>
                <a:cs typeface="Times New Roman" panose="02020603050405020304" pitchFamily="18" charset="0"/>
              </a:rPr>
              <a:t>ephys</a:t>
            </a: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using MEA. </a:t>
            </a:r>
          </a:p>
          <a:p>
            <a:endParaRPr lang="en-US" dirty="0"/>
          </a:p>
          <a:p>
            <a:r>
              <a:rPr lang="en-US" dirty="0"/>
              <a:t>Activity increases over time</a:t>
            </a:r>
          </a:p>
          <a:p>
            <a:r>
              <a:rPr lang="en-US" dirty="0"/>
              <a:t>No astrocytes added.</a:t>
            </a:r>
          </a:p>
          <a:p>
            <a:r>
              <a:rPr lang="en-US" dirty="0"/>
              <a:t>Neurons are firing repeatedly. (blue means rapid firing in the same electrode).</a:t>
            </a:r>
          </a:p>
        </p:txBody>
      </p:sp>
      <p:sp>
        <p:nvSpPr>
          <p:cNvPr id="4" name="Slide Number Placeholder 3"/>
          <p:cNvSpPr>
            <a:spLocks noGrp="1"/>
          </p:cNvSpPr>
          <p:nvPr>
            <p:ph type="sldNum" sz="quarter" idx="5"/>
          </p:nvPr>
        </p:nvSpPr>
        <p:spPr/>
        <p:txBody>
          <a:bodyPr/>
          <a:lstStyle/>
          <a:p>
            <a:fld id="{A061106A-0354-A044-B75C-5E85C73CE163}" type="slidenum">
              <a:rPr lang="en-US" smtClean="0"/>
              <a:t>30</a:t>
            </a:fld>
            <a:endParaRPr lang="en-US"/>
          </a:p>
        </p:txBody>
      </p:sp>
    </p:spTree>
    <p:extLst>
      <p:ext uri="{BB962C8B-B14F-4D97-AF65-F5344CB8AC3E}">
        <p14:creationId xmlns:p14="http://schemas.microsoft.com/office/powerpoint/2010/main" val="2939676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31. </a:t>
            </a:r>
            <a:r>
              <a:rPr lang="en-US" sz="1800" kern="100">
                <a:effectLst/>
                <a:latin typeface="Calibri" panose="020F0502020204030204" pitchFamily="34" charset="0"/>
                <a:ea typeface="DengXian" panose="02010600030101010101" pitchFamily="2" charset="-122"/>
                <a:cs typeface="Times New Roman" panose="02020603050405020304" pitchFamily="18" charset="0"/>
              </a:rPr>
              <a:t>Finally, we tested gene expression in these neurons. </a:t>
            </a:r>
          </a:p>
        </p:txBody>
      </p:sp>
      <p:sp>
        <p:nvSpPr>
          <p:cNvPr id="4" name="Slide Number Placeholder 3"/>
          <p:cNvSpPr>
            <a:spLocks noGrp="1"/>
          </p:cNvSpPr>
          <p:nvPr>
            <p:ph type="sldNum" sz="quarter" idx="5"/>
          </p:nvPr>
        </p:nvSpPr>
        <p:spPr/>
        <p:txBody>
          <a:bodyPr/>
          <a:lstStyle/>
          <a:p>
            <a:fld id="{A061106A-0354-A044-B75C-5E85C73CE163}" type="slidenum">
              <a:rPr lang="en-US" smtClean="0"/>
              <a:t>31</a:t>
            </a:fld>
            <a:endParaRPr lang="en-US"/>
          </a:p>
        </p:txBody>
      </p:sp>
    </p:spTree>
    <p:extLst>
      <p:ext uri="{BB962C8B-B14F-4D97-AF65-F5344CB8AC3E}">
        <p14:creationId xmlns:p14="http://schemas.microsoft.com/office/powerpoint/2010/main" val="2765918345"/>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jpeg"/><Relationship Id="rId7" Type="http://schemas.microsoft.com/office/2007/relationships/hdphoto" Target="../media/hdphoto2.wdp"/><Relationship Id="rId2" Type="http://schemas.openxmlformats.org/officeDocument/2006/relationships/image" Target="../media/image1.jpeg"/><Relationship Id="rId1" Type="http://schemas.openxmlformats.org/officeDocument/2006/relationships/slideMaster" Target="../slideMasters/slideMaster1.xml"/><Relationship Id="rId6" Type="http://schemas.openxmlformats.org/officeDocument/2006/relationships/image" Target="../media/image4.png"/><Relationship Id="rId11" Type="http://schemas.openxmlformats.org/officeDocument/2006/relationships/image" Target="../media/image8.svg"/><Relationship Id="rId5" Type="http://schemas.microsoft.com/office/2007/relationships/hdphoto" Target="../media/hdphoto1.wdp"/><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6.jpe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12.png"/><Relationship Id="rId13" Type="http://schemas.microsoft.com/office/2007/relationships/hdphoto" Target="../media/hdphoto2.wdp"/><Relationship Id="rId3" Type="http://schemas.openxmlformats.org/officeDocument/2006/relationships/image" Target="../media/image10.svg"/><Relationship Id="rId7" Type="http://schemas.openxmlformats.org/officeDocument/2006/relationships/image" Target="../media/image2.jpeg"/><Relationship Id="rId12" Type="http://schemas.openxmlformats.org/officeDocument/2006/relationships/image" Target="../media/image4.png"/><Relationship Id="rId17" Type="http://schemas.openxmlformats.org/officeDocument/2006/relationships/image" Target="../media/image8.svg"/><Relationship Id="rId2" Type="http://schemas.openxmlformats.org/officeDocument/2006/relationships/image" Target="../media/image9.png"/><Relationship Id="rId16"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jpeg"/><Relationship Id="rId11" Type="http://schemas.microsoft.com/office/2007/relationships/hdphoto" Target="../media/hdphoto1.wdp"/><Relationship Id="rId5" Type="http://schemas.microsoft.com/office/2007/relationships/hdphoto" Target="../media/hdphoto3.wdp"/><Relationship Id="rId15" Type="http://schemas.openxmlformats.org/officeDocument/2006/relationships/image" Target="../media/image6.jpeg"/><Relationship Id="rId10" Type="http://schemas.openxmlformats.org/officeDocument/2006/relationships/image" Target="../media/image3.png"/><Relationship Id="rId4" Type="http://schemas.openxmlformats.org/officeDocument/2006/relationships/image" Target="../media/image11.png"/><Relationship Id="rId9" Type="http://schemas.microsoft.com/office/2007/relationships/hdphoto" Target="../media/hdphoto4.wdp"/><Relationship Id="rId14"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5.wdp"/><Relationship Id="rId7" Type="http://schemas.openxmlformats.org/officeDocument/2006/relationships/image" Target="../media/image8.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15.svg"/><Relationship Id="rId4" Type="http://schemas.openxmlformats.org/officeDocument/2006/relationships/image" Target="../media/image1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30.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jpeg"/><Relationship Id="rId7" Type="http://schemas.microsoft.com/office/2007/relationships/hdphoto" Target="../media/hdphoto2.wdp"/><Relationship Id="rId2" Type="http://schemas.openxmlformats.org/officeDocument/2006/relationships/image" Target="../media/image1.jpeg"/><Relationship Id="rId1" Type="http://schemas.openxmlformats.org/officeDocument/2006/relationships/slideMaster" Target="../slideMasters/slideMaster2.xml"/><Relationship Id="rId6" Type="http://schemas.openxmlformats.org/officeDocument/2006/relationships/image" Target="../media/image4.png"/><Relationship Id="rId11" Type="http://schemas.openxmlformats.org/officeDocument/2006/relationships/image" Target="../media/image8.svg"/><Relationship Id="rId5" Type="http://schemas.microsoft.com/office/2007/relationships/hdphoto" Target="../media/hdphoto1.wdp"/><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6.jpeg"/></Relationships>
</file>

<file path=ppt/slideLayouts/_rels/slideLayout32.xml.rels><?xml version="1.0" encoding="UTF-8" standalone="yes"?>
<Relationships xmlns="http://schemas.openxmlformats.org/package/2006/relationships"><Relationship Id="rId8" Type="http://schemas.openxmlformats.org/officeDocument/2006/relationships/image" Target="../media/image12.png"/><Relationship Id="rId13" Type="http://schemas.microsoft.com/office/2007/relationships/hdphoto" Target="../media/hdphoto2.wdp"/><Relationship Id="rId3" Type="http://schemas.openxmlformats.org/officeDocument/2006/relationships/image" Target="../media/image10.svg"/><Relationship Id="rId7" Type="http://schemas.openxmlformats.org/officeDocument/2006/relationships/image" Target="../media/image2.jpeg"/><Relationship Id="rId12" Type="http://schemas.openxmlformats.org/officeDocument/2006/relationships/image" Target="../media/image4.png"/><Relationship Id="rId17" Type="http://schemas.openxmlformats.org/officeDocument/2006/relationships/image" Target="../media/image8.svg"/><Relationship Id="rId2" Type="http://schemas.openxmlformats.org/officeDocument/2006/relationships/image" Target="../media/image9.png"/><Relationship Id="rId16" Type="http://schemas.openxmlformats.org/officeDocument/2006/relationships/image" Target="../media/image7.png"/><Relationship Id="rId1" Type="http://schemas.openxmlformats.org/officeDocument/2006/relationships/slideMaster" Target="../slideMasters/slideMaster2.xml"/><Relationship Id="rId6" Type="http://schemas.openxmlformats.org/officeDocument/2006/relationships/image" Target="../media/image1.jpeg"/><Relationship Id="rId11" Type="http://schemas.microsoft.com/office/2007/relationships/hdphoto" Target="../media/hdphoto1.wdp"/><Relationship Id="rId5" Type="http://schemas.microsoft.com/office/2007/relationships/hdphoto" Target="../media/hdphoto3.wdp"/><Relationship Id="rId15" Type="http://schemas.openxmlformats.org/officeDocument/2006/relationships/image" Target="../media/image6.jpeg"/><Relationship Id="rId10" Type="http://schemas.openxmlformats.org/officeDocument/2006/relationships/image" Target="../media/image3.png"/><Relationship Id="rId4" Type="http://schemas.openxmlformats.org/officeDocument/2006/relationships/image" Target="../media/image11.png"/><Relationship Id="rId9" Type="http://schemas.microsoft.com/office/2007/relationships/hdphoto" Target="../media/hdphoto4.wdp"/><Relationship Id="rId1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microsoft.com/office/2007/relationships/hdphoto" Target="../media/hdphoto5.wdp"/><Relationship Id="rId7" Type="http://schemas.openxmlformats.org/officeDocument/2006/relationships/image" Target="../media/image8.svg"/><Relationship Id="rId2" Type="http://schemas.openxmlformats.org/officeDocument/2006/relationships/image" Target="../media/image13.pn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15.svg"/><Relationship Id="rId4" Type="http://schemas.openxmlformats.org/officeDocument/2006/relationships/image" Target="../media/image14.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3.png"/><Relationship Id="rId1" Type="http://schemas.openxmlformats.org/officeDocument/2006/relationships/slideMaster" Target="../slideMasters/slideMaster2.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5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iXCells_Title Slide1">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216CAF55-5CD3-FAC7-64BC-176456EF9B55}"/>
              </a:ext>
            </a:extLst>
          </p:cNvPr>
          <p:cNvGrpSpPr/>
          <p:nvPr userDrawn="1"/>
        </p:nvGrpSpPr>
        <p:grpSpPr>
          <a:xfrm rot="1685004">
            <a:off x="3827169" y="-66675"/>
            <a:ext cx="8216899" cy="5779945"/>
            <a:chOff x="2655594" y="-303182"/>
            <a:chExt cx="8742696" cy="6149802"/>
          </a:xfrm>
        </p:grpSpPr>
        <p:sp>
          <p:nvSpPr>
            <p:cNvPr id="17" name="Graphic 3">
              <a:extLst>
                <a:ext uri="{FF2B5EF4-FFF2-40B4-BE49-F238E27FC236}">
                  <a16:creationId xmlns:a16="http://schemas.microsoft.com/office/drawing/2014/main" id="{1438B1A6-2EF1-B35B-8CBF-04D7E2B590BB}"/>
                </a:ext>
              </a:extLst>
            </p:cNvPr>
            <p:cNvSpPr/>
            <p:nvPr/>
          </p:nvSpPr>
          <p:spPr>
            <a:xfrm rot="8974158">
              <a:off x="3139534" y="-303182"/>
              <a:ext cx="8258756" cy="6149802"/>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grpSp>
          <p:nvGrpSpPr>
            <p:cNvPr id="18" name="Group 17">
              <a:extLst>
                <a:ext uri="{FF2B5EF4-FFF2-40B4-BE49-F238E27FC236}">
                  <a16:creationId xmlns:a16="http://schemas.microsoft.com/office/drawing/2014/main" id="{BE0F8CB9-EA9D-3169-724B-DA01F6B71FF4}"/>
                </a:ext>
              </a:extLst>
            </p:cNvPr>
            <p:cNvGrpSpPr/>
            <p:nvPr userDrawn="1"/>
          </p:nvGrpSpPr>
          <p:grpSpPr>
            <a:xfrm>
              <a:off x="2655594" y="-48406"/>
              <a:ext cx="7957659" cy="5854963"/>
              <a:chOff x="4165351" y="-666241"/>
              <a:chExt cx="7902890" cy="5814662"/>
            </a:xfrm>
          </p:grpSpPr>
          <p:pic>
            <p:nvPicPr>
              <p:cNvPr id="24" name="Picture 23" descr="A picture containing red, white, fabric, bedclothes&#10;&#10;Description automatically generated">
                <a:extLst>
                  <a:ext uri="{FF2B5EF4-FFF2-40B4-BE49-F238E27FC236}">
                    <a16:creationId xmlns:a16="http://schemas.microsoft.com/office/drawing/2014/main" id="{479DFB8B-4BC3-DF6A-1869-315E1924FEC0}"/>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30048" t="21327" r="16323" b="7439"/>
              <a:stretch/>
            </p:blipFill>
            <p:spPr>
              <a:xfrm>
                <a:off x="7188825" y="158612"/>
                <a:ext cx="1671345" cy="1664975"/>
              </a:xfrm>
              <a:prstGeom prst="ellipse">
                <a:avLst/>
              </a:prstGeom>
              <a:ln>
                <a:noFill/>
              </a:ln>
              <a:effectLst>
                <a:softEdge rad="112500"/>
              </a:effectLst>
            </p:spPr>
          </p:pic>
          <p:pic>
            <p:nvPicPr>
              <p:cNvPr id="28" name="Picture 27" descr="A picture containing bubble, colorful, light&#10;&#10;Description automatically generated">
                <a:extLst>
                  <a:ext uri="{FF2B5EF4-FFF2-40B4-BE49-F238E27FC236}">
                    <a16:creationId xmlns:a16="http://schemas.microsoft.com/office/drawing/2014/main" id="{7551038B-4CA4-3D85-97C0-E2E5AF74E80F}"/>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l="37854" t="3306" r="7919" b="23884"/>
              <a:stretch/>
            </p:blipFill>
            <p:spPr>
              <a:xfrm>
                <a:off x="6183956" y="2267009"/>
                <a:ext cx="1747107" cy="1748412"/>
              </a:xfrm>
              <a:prstGeom prst="ellipse">
                <a:avLst/>
              </a:prstGeom>
              <a:ln>
                <a:noFill/>
              </a:ln>
              <a:effectLst>
                <a:softEdge rad="112500"/>
              </a:effectLst>
            </p:spPr>
          </p:pic>
          <p:pic>
            <p:nvPicPr>
              <p:cNvPr id="32" name="Picture 31" descr="A picture containing colorful&#10;&#10;Description automatically generated">
                <a:extLst>
                  <a:ext uri="{FF2B5EF4-FFF2-40B4-BE49-F238E27FC236}">
                    <a16:creationId xmlns:a16="http://schemas.microsoft.com/office/drawing/2014/main" id="{C29C5733-D584-22F0-FE44-72CD2B57F144}"/>
                  </a:ext>
                </a:extLst>
              </p:cNvPr>
              <p:cNvPicPr>
                <a:picLocks noChangeAspect="1"/>
              </p:cNvPicPr>
              <p:nvPr userDrawn="1"/>
            </p:nvPicPr>
            <p:blipFill rotWithShape="1">
              <a:blip r:embed="rId4" cstate="print">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l="48081" t="28839" r="-210" b="1070"/>
              <a:stretch/>
            </p:blipFill>
            <p:spPr>
              <a:xfrm>
                <a:off x="4165351" y="1103559"/>
                <a:ext cx="1642387" cy="1646022"/>
              </a:xfrm>
              <a:prstGeom prst="ellipse">
                <a:avLst/>
              </a:prstGeom>
              <a:ln>
                <a:noFill/>
              </a:ln>
              <a:effectLst>
                <a:softEdge rad="112500"/>
              </a:effectLst>
            </p:spPr>
          </p:pic>
          <p:pic>
            <p:nvPicPr>
              <p:cNvPr id="34" name="Picture 33">
                <a:extLst>
                  <a:ext uri="{FF2B5EF4-FFF2-40B4-BE49-F238E27FC236}">
                    <a16:creationId xmlns:a16="http://schemas.microsoft.com/office/drawing/2014/main" id="{1BCAD0FA-4052-3509-D76B-5558EFC9F061}"/>
                  </a:ext>
                </a:extLst>
              </p:cNvPr>
              <p:cNvPicPr>
                <a:picLocks noChangeAspect="1"/>
              </p:cNvPicPr>
              <p:nvPr userDrawn="1"/>
            </p:nvPicPr>
            <p:blipFill rotWithShape="1">
              <a:blip r:embed="rId6" cstate="print">
                <a:extLst>
                  <a:ext uri="{BEBA8EAE-BF5A-486C-A8C5-ECC9F3942E4B}">
                    <a14:imgProps xmlns:a14="http://schemas.microsoft.com/office/drawing/2010/main">
                      <a14:imgLayer r:embed="rId7">
                        <a14:imgEffect>
                          <a14:brightnessContrast contrast="20000"/>
                        </a14:imgEffect>
                      </a14:imgLayer>
                    </a14:imgProps>
                  </a:ext>
                  <a:ext uri="{28A0092B-C50C-407E-A947-70E740481C1C}">
                    <a14:useLocalDpi xmlns:a14="http://schemas.microsoft.com/office/drawing/2010/main" val="0"/>
                  </a:ext>
                </a:extLst>
              </a:blip>
              <a:srcRect l="8427" t="14787" r="43180" b="20701"/>
              <a:stretch/>
            </p:blipFill>
            <p:spPr>
              <a:xfrm>
                <a:off x="9227345" y="1370718"/>
                <a:ext cx="1642386" cy="1642146"/>
              </a:xfrm>
              <a:prstGeom prst="ellipse">
                <a:avLst/>
              </a:prstGeom>
              <a:ln>
                <a:noFill/>
              </a:ln>
              <a:effectLst>
                <a:softEdge rad="112500"/>
              </a:effectLst>
            </p:spPr>
          </p:pic>
          <p:pic>
            <p:nvPicPr>
              <p:cNvPr id="35" name="Picture Placeholder 24" descr="A picture containing grass, outdoor, flower, plant&#10;&#10;Description automatically generated">
                <a:extLst>
                  <a:ext uri="{FF2B5EF4-FFF2-40B4-BE49-F238E27FC236}">
                    <a16:creationId xmlns:a16="http://schemas.microsoft.com/office/drawing/2014/main" id="{D1CC2EEB-F0C3-972D-CDD4-EAC19C8A5DEF}"/>
                  </a:ext>
                </a:extLst>
              </p:cNvPr>
              <p:cNvPicPr>
                <a:picLocks noChangeAspect="1"/>
              </p:cNvPicPr>
              <p:nvPr userDrawn="1"/>
            </p:nvPicPr>
            <p:blipFill rotWithShape="1">
              <a:blip r:embed="rId8" cstate="print">
                <a:extLst>
                  <a:ext uri="{28A0092B-C50C-407E-A947-70E740481C1C}">
                    <a14:useLocalDpi xmlns:a14="http://schemas.microsoft.com/office/drawing/2010/main" val="0"/>
                  </a:ext>
                </a:extLst>
              </a:blip>
              <a:srcRect l="36507" t="23034" r="10465" b="23827"/>
              <a:stretch/>
            </p:blipFill>
            <p:spPr>
              <a:xfrm>
                <a:off x="10425857" y="-666241"/>
                <a:ext cx="1642384" cy="1645815"/>
              </a:xfrm>
              <a:prstGeom prst="ellipse">
                <a:avLst/>
              </a:prstGeom>
              <a:ln>
                <a:noFill/>
              </a:ln>
              <a:effectLst>
                <a:softEdge rad="112500"/>
              </a:effectLst>
            </p:spPr>
          </p:pic>
          <p:pic>
            <p:nvPicPr>
              <p:cNvPr id="6" name="Picture 5" descr="A picture containing laser, scene&#10;&#10;Description automatically generated">
                <a:extLst>
                  <a:ext uri="{FF2B5EF4-FFF2-40B4-BE49-F238E27FC236}">
                    <a16:creationId xmlns:a16="http://schemas.microsoft.com/office/drawing/2014/main" id="{1A3789C2-8F8B-FA19-094F-7C56E299F853}"/>
                  </a:ext>
                </a:extLst>
              </p:cNvPr>
              <p:cNvPicPr>
                <a:picLocks noChangeAspect="1"/>
              </p:cNvPicPr>
              <p:nvPr userDrawn="1"/>
            </p:nvPicPr>
            <p:blipFill rotWithShape="1">
              <a:blip r:embed="rId9" cstate="print">
                <a:extLst>
                  <a:ext uri="{28A0092B-C50C-407E-A947-70E740481C1C}">
                    <a14:useLocalDpi xmlns:a14="http://schemas.microsoft.com/office/drawing/2010/main" val="0"/>
                  </a:ext>
                </a:extLst>
              </a:blip>
              <a:srcRect l="22841" r="2593"/>
              <a:stretch/>
            </p:blipFill>
            <p:spPr>
              <a:xfrm>
                <a:off x="8343573" y="3570679"/>
                <a:ext cx="1578344" cy="1577742"/>
              </a:xfrm>
              <a:prstGeom prst="ellipse">
                <a:avLst/>
              </a:prstGeom>
              <a:ln>
                <a:noFill/>
              </a:ln>
              <a:effectLst>
                <a:softEdge rad="112500"/>
              </a:effectLst>
            </p:spPr>
          </p:pic>
        </p:grpSp>
      </p:grpSp>
      <p:sp>
        <p:nvSpPr>
          <p:cNvPr id="5" name="Rectangle 4">
            <a:extLst>
              <a:ext uri="{FF2B5EF4-FFF2-40B4-BE49-F238E27FC236}">
                <a16:creationId xmlns:a16="http://schemas.microsoft.com/office/drawing/2014/main" id="{4EA04850-9A7A-5C40-735B-E574556248E5}"/>
              </a:ext>
            </a:extLst>
          </p:cNvPr>
          <p:cNvSpPr/>
          <p:nvPr userDrawn="1"/>
        </p:nvSpPr>
        <p:spPr>
          <a:xfrm flipV="1">
            <a:off x="-1" y="6030882"/>
            <a:ext cx="12192000" cy="83417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D6428C4-266B-6E2A-8CB8-562B7782330F}"/>
              </a:ext>
            </a:extLst>
          </p:cNvPr>
          <p:cNvSpPr txBox="1"/>
          <p:nvPr userDrawn="1"/>
        </p:nvSpPr>
        <p:spPr>
          <a:xfrm>
            <a:off x="6211548" y="6192561"/>
            <a:ext cx="5852160" cy="523220"/>
          </a:xfrm>
          <a:prstGeom prst="rect">
            <a:avLst/>
          </a:prstGeom>
          <a:noFill/>
        </p:spPr>
        <p:txBody>
          <a:bodyPr wrap="square">
            <a:spAutoFit/>
          </a:bodyPr>
          <a:lstStyle/>
          <a:p>
            <a:pPr algn="r"/>
            <a:r>
              <a:rPr lang="en-US" sz="1400" b="1">
                <a:solidFill>
                  <a:schemeClr val="tx2"/>
                </a:solidFill>
                <a:effectLst/>
                <a:latin typeface="Montserrat" panose="00000500000000000000" pitchFamily="50" charset="0"/>
              </a:rPr>
              <a:t>ACCELERATING DRUG DISCOVERY THROUGH </a:t>
            </a:r>
          </a:p>
          <a:p>
            <a:pPr algn="r"/>
            <a:r>
              <a:rPr lang="en-US" sz="1400" b="1">
                <a:solidFill>
                  <a:schemeClr val="accent1"/>
                </a:solidFill>
                <a:effectLst/>
                <a:latin typeface="Montserrat" panose="00000500000000000000" pitchFamily="50" charset="0"/>
              </a:rPr>
              <a:t>DISEASE-RELEVANT CELL MODELS</a:t>
            </a:r>
          </a:p>
        </p:txBody>
      </p:sp>
      <p:pic>
        <p:nvPicPr>
          <p:cNvPr id="13" name="Graphic 12">
            <a:extLst>
              <a:ext uri="{FF2B5EF4-FFF2-40B4-BE49-F238E27FC236}">
                <a16:creationId xmlns:a16="http://schemas.microsoft.com/office/drawing/2014/main" id="{1C896E30-72C7-D5CE-8C0E-29DC19752EBE}"/>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412447" y="6171954"/>
            <a:ext cx="2223105" cy="556427"/>
          </a:xfrm>
          <a:prstGeom prst="rect">
            <a:avLst/>
          </a:prstGeom>
        </p:spPr>
      </p:pic>
      <p:sp>
        <p:nvSpPr>
          <p:cNvPr id="4" name="Title, Organization Name">
            <a:extLst>
              <a:ext uri="{FF2B5EF4-FFF2-40B4-BE49-F238E27FC236}">
                <a16:creationId xmlns:a16="http://schemas.microsoft.com/office/drawing/2014/main" id="{38BBC5DB-8FBD-4C90-F905-DE9A60A6727F}"/>
              </a:ext>
            </a:extLst>
          </p:cNvPr>
          <p:cNvSpPr>
            <a:spLocks noGrp="1"/>
          </p:cNvSpPr>
          <p:nvPr>
            <p:ph type="body" sz="quarter" idx="12" hasCustomPrompt="1"/>
          </p:nvPr>
        </p:nvSpPr>
        <p:spPr>
          <a:xfrm>
            <a:off x="355257" y="5175682"/>
            <a:ext cx="5210656" cy="400110"/>
          </a:xfrm>
          <a:prstGeom prst="rect">
            <a:avLst/>
          </a:prstGeom>
        </p:spPr>
        <p:txBody>
          <a:bodyPr>
            <a:spAutoFit/>
          </a:bodyPr>
          <a:lstStyle>
            <a:lvl1pPr marL="0" indent="0" algn="l" defTabSz="914400" rtl="0" eaLnBrk="1" latinLnBrk="0" hangingPunct="1">
              <a:lnSpc>
                <a:spcPct val="100000"/>
              </a:lnSpc>
              <a:spcBef>
                <a:spcPts val="0"/>
              </a:spcBef>
              <a:buFont typeface="Arial" panose="020B0604020202020204" pitchFamily="34" charset="0"/>
              <a:buNone/>
              <a:defRPr lang="en-US" sz="2000" kern="1200" dirty="0" smtClean="0">
                <a:solidFill>
                  <a:schemeClr val="tx2"/>
                </a:solidFill>
                <a:latin typeface="Montserrat" panose="00000500000000000000" pitchFamily="50" charset="0"/>
                <a:ea typeface="+mn-ea"/>
                <a:cs typeface="Arial" panose="020B0604020202020204" pitchFamily="34" charset="0"/>
              </a:defRPr>
            </a:lvl1pPr>
            <a:lvl2pPr>
              <a:defRPr lang="en-US" sz="2000" smtClean="0"/>
            </a:lvl2pPr>
            <a:lvl3pPr>
              <a:defRPr lang="en-US" sz="1800" smtClean="0"/>
            </a:lvl3pPr>
            <a:lvl4pPr>
              <a:defRPr lang="en-US" sz="1600" smtClean="0"/>
            </a:lvl4pPr>
            <a:lvl5pPr>
              <a:defRPr lang="en-US" sz="1600"/>
            </a:lvl5pPr>
          </a:lstStyle>
          <a:p>
            <a:pPr marL="171450" lvl="0" indent="-171450">
              <a:lnSpc>
                <a:spcPct val="100000"/>
              </a:lnSpc>
            </a:pPr>
            <a:r>
              <a:rPr lang="en-US"/>
              <a:t>Title, Organization Name</a:t>
            </a:r>
          </a:p>
        </p:txBody>
      </p:sp>
      <p:sp>
        <p:nvSpPr>
          <p:cNvPr id="7" name="Speaker Name">
            <a:extLst>
              <a:ext uri="{FF2B5EF4-FFF2-40B4-BE49-F238E27FC236}">
                <a16:creationId xmlns:a16="http://schemas.microsoft.com/office/drawing/2014/main" id="{13A7EC68-7CF1-48F8-E92A-640F961CAB53}"/>
              </a:ext>
            </a:extLst>
          </p:cNvPr>
          <p:cNvSpPr>
            <a:spLocks noGrp="1"/>
          </p:cNvSpPr>
          <p:nvPr>
            <p:ph type="body" sz="quarter" idx="11" hasCustomPrompt="1"/>
          </p:nvPr>
        </p:nvSpPr>
        <p:spPr>
          <a:xfrm>
            <a:off x="355257" y="4806350"/>
            <a:ext cx="5210656" cy="400110"/>
          </a:xfrm>
          <a:prstGeom prst="rect">
            <a:avLst/>
          </a:prstGeom>
        </p:spPr>
        <p:txBody>
          <a:bodyPr>
            <a:spAutoFit/>
          </a:bodyPr>
          <a:lstStyle>
            <a:lvl1pPr marL="0" indent="0">
              <a:buFontTx/>
              <a:buNone/>
              <a:defRPr lang="en-US" sz="2000" b="1" smtClean="0">
                <a:solidFill>
                  <a:schemeClr val="accent1"/>
                </a:solidFill>
                <a:latin typeface="Montserrat SemiBold" panose="00000700000000000000" pitchFamily="50" charset="0"/>
              </a:defRPr>
            </a:lvl1pPr>
            <a:lvl2pPr>
              <a:defRPr lang="en-US" sz="2000" smtClean="0"/>
            </a:lvl2pPr>
            <a:lvl3pPr>
              <a:defRPr lang="en-US" sz="1800" smtClean="0"/>
            </a:lvl3pPr>
            <a:lvl4pPr>
              <a:defRPr lang="en-US" sz="1600" smtClean="0"/>
            </a:lvl4pPr>
            <a:lvl5pPr>
              <a:defRPr lang="en-US" sz="1600"/>
            </a:lvl5pPr>
          </a:lstStyle>
          <a:p>
            <a:pPr marL="228600" lvl="0" indent="-228600">
              <a:lnSpc>
                <a:spcPct val="100000"/>
              </a:lnSpc>
            </a:pPr>
            <a:r>
              <a:rPr lang="en-US"/>
              <a:t>Speaker Name Goes Here</a:t>
            </a:r>
          </a:p>
        </p:txBody>
      </p:sp>
      <p:sp>
        <p:nvSpPr>
          <p:cNvPr id="10" name="Presentation Title">
            <a:extLst>
              <a:ext uri="{FF2B5EF4-FFF2-40B4-BE49-F238E27FC236}">
                <a16:creationId xmlns:a16="http://schemas.microsoft.com/office/drawing/2014/main" id="{70DBF62E-ACF7-5568-C14C-25A9F4FDF249}"/>
              </a:ext>
            </a:extLst>
          </p:cNvPr>
          <p:cNvSpPr>
            <a:spLocks noGrp="1"/>
          </p:cNvSpPr>
          <p:nvPr>
            <p:ph type="title"/>
          </p:nvPr>
        </p:nvSpPr>
        <p:spPr>
          <a:xfrm>
            <a:off x="355256" y="1607872"/>
            <a:ext cx="7149725" cy="2720710"/>
          </a:xfrm>
          <a:prstGeom prst="rect">
            <a:avLst/>
          </a:prstGeom>
        </p:spPr>
        <p:txBody>
          <a:bodyPr anchor="ctr">
            <a:noAutofit/>
          </a:bodyPr>
          <a:lstStyle>
            <a:lvl1pPr>
              <a:defRPr lang="en-US" sz="6000" dirty="0">
                <a:solidFill>
                  <a:schemeClr val="accent1"/>
                </a:solidFill>
                <a:latin typeface="Montserrat SemiBold" panose="00000700000000000000" pitchFamily="50" charset="0"/>
              </a:defRPr>
            </a:lvl1pPr>
          </a:lstStyle>
          <a:p>
            <a:pPr marL="0" lvl="0"/>
            <a:r>
              <a:rPr lang="en-US"/>
              <a:t>Click to edit Master title style</a:t>
            </a:r>
          </a:p>
        </p:txBody>
      </p:sp>
    </p:spTree>
    <p:extLst>
      <p:ext uri="{BB962C8B-B14F-4D97-AF65-F5344CB8AC3E}">
        <p14:creationId xmlns:p14="http://schemas.microsoft.com/office/powerpoint/2010/main" val="103691075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XCells_Title Slide 2">
    <p:spTree>
      <p:nvGrpSpPr>
        <p:cNvPr id="1" name=""/>
        <p:cNvGrpSpPr/>
        <p:nvPr/>
      </p:nvGrpSpPr>
      <p:grpSpPr>
        <a:xfrm>
          <a:off x="0" y="0"/>
          <a:ext cx="0" cy="0"/>
          <a:chOff x="0" y="0"/>
          <a:chExt cx="0" cy="0"/>
        </a:xfrm>
      </p:grpSpPr>
      <p:sp>
        <p:nvSpPr>
          <p:cNvPr id="9" name="Rectangle 8"/>
          <p:cNvSpPr/>
          <p:nvPr userDrawn="1"/>
        </p:nvSpPr>
        <p:spPr>
          <a:xfrm>
            <a:off x="0" y="0"/>
            <a:ext cx="12192000" cy="68580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 name="Graphic 3">
            <a:extLst>
              <a:ext uri="{FF2B5EF4-FFF2-40B4-BE49-F238E27FC236}">
                <a16:creationId xmlns:a16="http://schemas.microsoft.com/office/drawing/2014/main" id="{1438B1A6-2EF1-B35B-8CBF-04D7E2B590B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974158">
            <a:off x="6247299" y="-24616"/>
            <a:ext cx="7069157" cy="7069157"/>
          </a:xfrm>
          <a:prstGeom prst="rect">
            <a:avLst/>
          </a:prstGeom>
        </p:spPr>
      </p:pic>
      <p:sp>
        <p:nvSpPr>
          <p:cNvPr id="2" name="Title 1"/>
          <p:cNvSpPr>
            <a:spLocks noGrp="1"/>
          </p:cNvSpPr>
          <p:nvPr>
            <p:ph type="ctrTitle"/>
          </p:nvPr>
        </p:nvSpPr>
        <p:spPr>
          <a:xfrm>
            <a:off x="355257" y="482099"/>
            <a:ext cx="11417643" cy="1097280"/>
          </a:xfrm>
          <a:prstGeom prst="rect">
            <a:avLst/>
          </a:prstGeom>
        </p:spPr>
        <p:txBody>
          <a:bodyPr anchor="t">
            <a:noAutofit/>
          </a:bodyPr>
          <a:lstStyle>
            <a:lvl1pPr algn="l" defTabSz="914400" rtl="0" eaLnBrk="1" latinLnBrk="0" hangingPunct="1">
              <a:lnSpc>
                <a:spcPct val="90000"/>
              </a:lnSpc>
              <a:spcBef>
                <a:spcPct val="0"/>
              </a:spcBef>
              <a:buNone/>
              <a:defRPr lang="en-US" sz="3200" kern="1200" spc="-50" baseline="0" dirty="0">
                <a:solidFill>
                  <a:schemeClr val="tx1">
                    <a:lumMod val="75000"/>
                    <a:lumOff val="25000"/>
                  </a:schemeClr>
                </a:solidFill>
                <a:latin typeface="Arial" panose="020B0604020202020204" pitchFamily="34" charset="0"/>
                <a:ea typeface="+mj-ea"/>
                <a:cs typeface="Arial" panose="020B0604020202020204" pitchFamily="34" charset="0"/>
              </a:defRPr>
            </a:lvl1pPr>
          </a:lstStyle>
          <a:p>
            <a:r>
              <a:rPr lang="en-US"/>
              <a:t>Click to edit Master title style</a:t>
            </a:r>
          </a:p>
        </p:txBody>
      </p:sp>
      <p:sp>
        <p:nvSpPr>
          <p:cNvPr id="10" name="Rectangle 9"/>
          <p:cNvSpPr/>
          <p:nvPr userDrawn="1"/>
        </p:nvSpPr>
        <p:spPr>
          <a:xfrm>
            <a:off x="0" y="5699873"/>
            <a:ext cx="12195724" cy="107355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800">
              <a:solidFill>
                <a:schemeClr val="tx2"/>
              </a:solidFill>
              <a:effectLst/>
              <a:latin typeface="Montserrat" panose="00000500000000000000" pitchFamily="50" charset="0"/>
            </a:endParaRPr>
          </a:p>
        </p:txBody>
      </p:sp>
      <p:sp>
        <p:nvSpPr>
          <p:cNvPr id="11" name="Rectangle 10"/>
          <p:cNvSpPr/>
          <p:nvPr userDrawn="1"/>
        </p:nvSpPr>
        <p:spPr>
          <a:xfrm flipV="1">
            <a:off x="2867" y="5664622"/>
            <a:ext cx="12192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2" name="Rectangle 21"/>
          <p:cNvSpPr/>
          <p:nvPr userDrawn="1"/>
        </p:nvSpPr>
        <p:spPr>
          <a:xfrm>
            <a:off x="3724" y="98214"/>
            <a:ext cx="12192000" cy="136864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3" name="Rectangle 22"/>
          <p:cNvSpPr/>
          <p:nvPr userDrawn="1"/>
        </p:nvSpPr>
        <p:spPr>
          <a:xfrm flipV="1">
            <a:off x="0" y="1383390"/>
            <a:ext cx="12198591" cy="10026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4" name="Picture 13" descr="A picture containing colorful, bright&#10;&#10;Description automatically generated">
            <a:extLst>
              <a:ext uri="{FF2B5EF4-FFF2-40B4-BE49-F238E27FC236}">
                <a16:creationId xmlns:a16="http://schemas.microsoft.com/office/drawing/2014/main" id="{88B5ADBA-6A5F-E839-7F80-3319B10B1E54}"/>
              </a:ext>
            </a:extLst>
          </p:cNvPr>
          <p:cNvPicPr>
            <a:picLocks noChangeAspect="1"/>
          </p:cNvPicPr>
          <p:nvPr userDrawn="1"/>
        </p:nvPicPr>
        <p:blipFill rotWithShape="1">
          <a:blip r:embed="rId4" cstate="print">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l="29448" t="1651" r="9338" b="16363"/>
          <a:stretch/>
        </p:blipFill>
        <p:spPr>
          <a:xfrm>
            <a:off x="151984" y="56026"/>
            <a:ext cx="1373895" cy="1371600"/>
          </a:xfrm>
          <a:prstGeom prst="ellipse">
            <a:avLst/>
          </a:prstGeom>
          <a:ln>
            <a:noFill/>
          </a:ln>
          <a:effectLst>
            <a:softEdge rad="112500"/>
          </a:effectLst>
        </p:spPr>
      </p:pic>
      <p:pic>
        <p:nvPicPr>
          <p:cNvPr id="24" name="Picture 23" descr="A picture containing red, white, fabric, bedclothes&#10;&#10;Description automatically generated">
            <a:extLst>
              <a:ext uri="{FF2B5EF4-FFF2-40B4-BE49-F238E27FC236}">
                <a16:creationId xmlns:a16="http://schemas.microsoft.com/office/drawing/2014/main" id="{479DFB8B-4BC3-DF6A-1869-315E1924FEC0}"/>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30048" t="21327" r="16323" b="7439"/>
          <a:stretch/>
        </p:blipFill>
        <p:spPr>
          <a:xfrm>
            <a:off x="6169297" y="56026"/>
            <a:ext cx="1376848" cy="1371600"/>
          </a:xfrm>
          <a:prstGeom prst="ellipse">
            <a:avLst/>
          </a:prstGeom>
          <a:ln>
            <a:noFill/>
          </a:ln>
          <a:effectLst>
            <a:softEdge rad="112500"/>
          </a:effectLst>
        </p:spPr>
      </p:pic>
      <p:pic>
        <p:nvPicPr>
          <p:cNvPr id="28" name="Picture 27" descr="A picture containing bubble, colorful, light&#10;&#10;Description automatically generated">
            <a:extLst>
              <a:ext uri="{FF2B5EF4-FFF2-40B4-BE49-F238E27FC236}">
                <a16:creationId xmlns:a16="http://schemas.microsoft.com/office/drawing/2014/main" id="{7551038B-4CA4-3D85-97C0-E2E5AF74E80F}"/>
              </a:ext>
            </a:extLst>
          </p:cNvPr>
          <p:cNvPicPr>
            <a:picLocks noChangeAspect="1"/>
          </p:cNvPicPr>
          <p:nvPr userDrawn="1"/>
        </p:nvPicPr>
        <p:blipFill rotWithShape="1">
          <a:blip r:embed="rId7" cstate="print">
            <a:extLst>
              <a:ext uri="{28A0092B-C50C-407E-A947-70E740481C1C}">
                <a14:useLocalDpi xmlns:a14="http://schemas.microsoft.com/office/drawing/2010/main" val="0"/>
              </a:ext>
            </a:extLst>
          </a:blip>
          <a:srcRect l="37854" t="3306" r="7919" b="23884"/>
          <a:stretch/>
        </p:blipFill>
        <p:spPr>
          <a:xfrm>
            <a:off x="7678450" y="56026"/>
            <a:ext cx="1370577" cy="1371600"/>
          </a:xfrm>
          <a:prstGeom prst="ellipse">
            <a:avLst/>
          </a:prstGeom>
          <a:ln>
            <a:noFill/>
          </a:ln>
          <a:effectLst>
            <a:softEdge rad="112500"/>
          </a:effectLst>
        </p:spPr>
      </p:pic>
      <p:pic>
        <p:nvPicPr>
          <p:cNvPr id="30" name="Picture 29" descr="A picture containing outdoor object&#10;&#10;Description automatically generated">
            <a:extLst>
              <a:ext uri="{FF2B5EF4-FFF2-40B4-BE49-F238E27FC236}">
                <a16:creationId xmlns:a16="http://schemas.microsoft.com/office/drawing/2014/main" id="{10FC1F3D-63E7-1F21-BD29-7645D579F5EB}"/>
              </a:ext>
            </a:extLst>
          </p:cNvPr>
          <p:cNvPicPr>
            <a:picLocks noChangeAspect="1"/>
          </p:cNvPicPr>
          <p:nvPr userDrawn="1"/>
        </p:nvPicPr>
        <p:blipFill rotWithShape="1">
          <a:blip r:embed="rId8" cstate="print">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val="0"/>
              </a:ext>
            </a:extLst>
          </a:blip>
          <a:srcRect l="-1120" t="120" r="26493" b="-120"/>
          <a:stretch/>
        </p:blipFill>
        <p:spPr>
          <a:xfrm>
            <a:off x="1658184" y="56026"/>
            <a:ext cx="1373504" cy="1371600"/>
          </a:xfrm>
          <a:prstGeom prst="ellipse">
            <a:avLst/>
          </a:prstGeom>
          <a:ln>
            <a:noFill/>
          </a:ln>
          <a:effectLst>
            <a:softEdge rad="112500"/>
          </a:effectLst>
        </p:spPr>
      </p:pic>
      <p:pic>
        <p:nvPicPr>
          <p:cNvPr id="32" name="Picture 31" descr="A picture containing colorful&#10;&#10;Description automatically generated">
            <a:extLst>
              <a:ext uri="{FF2B5EF4-FFF2-40B4-BE49-F238E27FC236}">
                <a16:creationId xmlns:a16="http://schemas.microsoft.com/office/drawing/2014/main" id="{C29C5733-D584-22F0-FE44-72CD2B57F144}"/>
              </a:ext>
            </a:extLst>
          </p:cNvPr>
          <p:cNvPicPr>
            <a:picLocks noChangeAspect="1"/>
          </p:cNvPicPr>
          <p:nvPr userDrawn="1"/>
        </p:nvPicPr>
        <p:blipFill rotWithShape="1">
          <a:blip r:embed="rId10" cstate="print">
            <a:extLst>
              <a:ext uri="{BEBA8EAE-BF5A-486C-A8C5-ECC9F3942E4B}">
                <a14:imgProps xmlns:a14="http://schemas.microsoft.com/office/drawing/2010/main">
                  <a14:imgLayer r:embed="rId11">
                    <a14:imgEffect>
                      <a14:brightnessContrast bright="20000"/>
                    </a14:imgEffect>
                  </a14:imgLayer>
                </a14:imgProps>
              </a:ext>
              <a:ext uri="{28A0092B-C50C-407E-A947-70E740481C1C}">
                <a14:useLocalDpi xmlns:a14="http://schemas.microsoft.com/office/drawing/2010/main" val="0"/>
              </a:ext>
            </a:extLst>
          </a:blip>
          <a:srcRect l="48081" t="28839" r="-210" b="1070"/>
          <a:stretch/>
        </p:blipFill>
        <p:spPr>
          <a:xfrm>
            <a:off x="3163993" y="56026"/>
            <a:ext cx="1368571" cy="1371600"/>
          </a:xfrm>
          <a:prstGeom prst="ellipse">
            <a:avLst/>
          </a:prstGeom>
          <a:ln>
            <a:noFill/>
          </a:ln>
          <a:effectLst>
            <a:softEdge rad="112500"/>
          </a:effectLst>
        </p:spPr>
      </p:pic>
      <p:pic>
        <p:nvPicPr>
          <p:cNvPr id="34" name="Picture 33">
            <a:extLst>
              <a:ext uri="{FF2B5EF4-FFF2-40B4-BE49-F238E27FC236}">
                <a16:creationId xmlns:a16="http://schemas.microsoft.com/office/drawing/2014/main" id="{1BCAD0FA-4052-3509-D76B-5558EFC9F061}"/>
              </a:ext>
            </a:extLst>
          </p:cNvPr>
          <p:cNvPicPr>
            <a:picLocks noChangeAspect="1"/>
          </p:cNvPicPr>
          <p:nvPr userDrawn="1"/>
        </p:nvPicPr>
        <p:blipFill rotWithShape="1">
          <a:blip r:embed="rId12" cstate="print">
            <a:extLst>
              <a:ext uri="{BEBA8EAE-BF5A-486C-A8C5-ECC9F3942E4B}">
                <a14:imgProps xmlns:a14="http://schemas.microsoft.com/office/drawing/2010/main">
                  <a14:imgLayer r:embed="rId13">
                    <a14:imgEffect>
                      <a14:brightnessContrast contrast="20000"/>
                    </a14:imgEffect>
                  </a14:imgLayer>
                </a14:imgProps>
              </a:ext>
              <a:ext uri="{28A0092B-C50C-407E-A947-70E740481C1C}">
                <a14:useLocalDpi xmlns:a14="http://schemas.microsoft.com/office/drawing/2010/main" val="0"/>
              </a:ext>
            </a:extLst>
          </a:blip>
          <a:srcRect l="8427" t="14787" r="43180" b="20701"/>
          <a:stretch/>
        </p:blipFill>
        <p:spPr>
          <a:xfrm>
            <a:off x="9181332" y="56026"/>
            <a:ext cx="1371801" cy="1371600"/>
          </a:xfrm>
          <a:prstGeom prst="ellipse">
            <a:avLst/>
          </a:prstGeom>
          <a:ln>
            <a:noFill/>
          </a:ln>
          <a:effectLst>
            <a:softEdge rad="112500"/>
          </a:effectLst>
        </p:spPr>
      </p:pic>
      <p:pic>
        <p:nvPicPr>
          <p:cNvPr id="35" name="Picture Placeholder 24" descr="A picture containing grass, outdoor, flower, plant&#10;&#10;Description automatically generated">
            <a:extLst>
              <a:ext uri="{FF2B5EF4-FFF2-40B4-BE49-F238E27FC236}">
                <a16:creationId xmlns:a16="http://schemas.microsoft.com/office/drawing/2014/main" id="{D1CC2EEB-F0C3-972D-CDD4-EAC19C8A5DEF}"/>
              </a:ext>
            </a:extLst>
          </p:cNvPr>
          <p:cNvPicPr>
            <a:picLocks noChangeAspect="1"/>
          </p:cNvPicPr>
          <p:nvPr userDrawn="1"/>
        </p:nvPicPr>
        <p:blipFill rotWithShape="1">
          <a:blip r:embed="rId14" cstate="print">
            <a:extLst>
              <a:ext uri="{28A0092B-C50C-407E-A947-70E740481C1C}">
                <a14:useLocalDpi xmlns:a14="http://schemas.microsoft.com/office/drawing/2010/main" val="0"/>
              </a:ext>
            </a:extLst>
          </a:blip>
          <a:srcRect l="36507" t="23034" r="10465" b="23827"/>
          <a:stretch/>
        </p:blipFill>
        <p:spPr>
          <a:xfrm>
            <a:off x="10685440" y="56026"/>
            <a:ext cx="1368743" cy="1371600"/>
          </a:xfrm>
          <a:prstGeom prst="ellipse">
            <a:avLst/>
          </a:prstGeom>
          <a:ln>
            <a:noFill/>
          </a:ln>
          <a:effectLst>
            <a:softEdge rad="112500"/>
          </a:effectLst>
        </p:spPr>
      </p:pic>
      <p:pic>
        <p:nvPicPr>
          <p:cNvPr id="6" name="Picture 5" descr="A picture containing laser, scene&#10;&#10;Description automatically generated">
            <a:extLst>
              <a:ext uri="{FF2B5EF4-FFF2-40B4-BE49-F238E27FC236}">
                <a16:creationId xmlns:a16="http://schemas.microsoft.com/office/drawing/2014/main" id="{1A3789C2-8F8B-FA19-094F-7C56E299F853}"/>
              </a:ext>
            </a:extLst>
          </p:cNvPr>
          <p:cNvPicPr>
            <a:picLocks noChangeAspect="1"/>
          </p:cNvPicPr>
          <p:nvPr userDrawn="1"/>
        </p:nvPicPr>
        <p:blipFill rotWithShape="1">
          <a:blip r:embed="rId15" cstate="print">
            <a:extLst>
              <a:ext uri="{28A0092B-C50C-407E-A947-70E740481C1C}">
                <a14:useLocalDpi xmlns:a14="http://schemas.microsoft.com/office/drawing/2010/main" val="0"/>
              </a:ext>
            </a:extLst>
          </a:blip>
          <a:srcRect l="22841" r="2593"/>
          <a:stretch/>
        </p:blipFill>
        <p:spPr>
          <a:xfrm>
            <a:off x="4664869" y="56026"/>
            <a:ext cx="1372123" cy="1371600"/>
          </a:xfrm>
          <a:prstGeom prst="ellipse">
            <a:avLst/>
          </a:prstGeom>
          <a:ln>
            <a:noFill/>
          </a:ln>
          <a:effectLst>
            <a:softEdge rad="112500"/>
          </a:effectLst>
        </p:spPr>
      </p:pic>
      <p:sp>
        <p:nvSpPr>
          <p:cNvPr id="8" name="TextBox 7">
            <a:extLst>
              <a:ext uri="{FF2B5EF4-FFF2-40B4-BE49-F238E27FC236}">
                <a16:creationId xmlns:a16="http://schemas.microsoft.com/office/drawing/2014/main" id="{C23DECC4-60C7-270F-2D2E-6DE4B2B48C99}"/>
              </a:ext>
            </a:extLst>
          </p:cNvPr>
          <p:cNvSpPr txBox="1"/>
          <p:nvPr userDrawn="1"/>
        </p:nvSpPr>
        <p:spPr>
          <a:xfrm>
            <a:off x="6202023" y="6030883"/>
            <a:ext cx="5852160" cy="523220"/>
          </a:xfrm>
          <a:prstGeom prst="rect">
            <a:avLst/>
          </a:prstGeom>
          <a:noFill/>
        </p:spPr>
        <p:txBody>
          <a:bodyPr wrap="square">
            <a:spAutoFit/>
          </a:bodyPr>
          <a:lstStyle/>
          <a:p>
            <a:pPr algn="r"/>
            <a:r>
              <a:rPr lang="en-US" sz="1400" b="1">
                <a:solidFill>
                  <a:schemeClr val="tx2"/>
                </a:solidFill>
                <a:effectLst/>
                <a:latin typeface="Montserrat" panose="00000500000000000000" pitchFamily="50" charset="0"/>
              </a:rPr>
              <a:t>ACCELERATING DRUG DISCOVERY THROUGH </a:t>
            </a:r>
          </a:p>
          <a:p>
            <a:pPr algn="r"/>
            <a:r>
              <a:rPr lang="en-US" sz="1400" b="1">
                <a:solidFill>
                  <a:schemeClr val="accent1"/>
                </a:solidFill>
                <a:effectLst/>
                <a:latin typeface="Montserrat" panose="00000500000000000000" pitchFamily="50" charset="0"/>
              </a:rPr>
              <a:t>DISEASE-RELEVANT CELL MODELS</a:t>
            </a:r>
          </a:p>
        </p:txBody>
      </p:sp>
      <p:pic>
        <p:nvPicPr>
          <p:cNvPr id="7" name="Graphic 6">
            <a:extLst>
              <a:ext uri="{FF2B5EF4-FFF2-40B4-BE49-F238E27FC236}">
                <a16:creationId xmlns:a16="http://schemas.microsoft.com/office/drawing/2014/main" id="{A59A0536-E2F3-D2AC-9F8D-27C7CB9B7B9E}"/>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151984" y="5992395"/>
            <a:ext cx="2444229" cy="611773"/>
          </a:xfrm>
          <a:prstGeom prst="rect">
            <a:avLst/>
          </a:prstGeom>
        </p:spPr>
      </p:pic>
    </p:spTree>
    <p:extLst>
      <p:ext uri="{BB962C8B-B14F-4D97-AF65-F5344CB8AC3E}">
        <p14:creationId xmlns:p14="http://schemas.microsoft.com/office/powerpoint/2010/main" val="2714854029"/>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XCells -  Agenda">
    <p:spTree>
      <p:nvGrpSpPr>
        <p:cNvPr id="1" name=""/>
        <p:cNvGrpSpPr/>
        <p:nvPr/>
      </p:nvGrpSpPr>
      <p:grpSpPr>
        <a:xfrm>
          <a:off x="0" y="0"/>
          <a:ext cx="0" cy="0"/>
          <a:chOff x="0" y="0"/>
          <a:chExt cx="0" cy="0"/>
        </a:xfrm>
      </p:grpSpPr>
      <p:sp>
        <p:nvSpPr>
          <p:cNvPr id="2" name="Graphic 3">
            <a:extLst>
              <a:ext uri="{FF2B5EF4-FFF2-40B4-BE49-F238E27FC236}">
                <a16:creationId xmlns:a16="http://schemas.microsoft.com/office/drawing/2014/main" id="{BA80EE9E-7A98-5896-E579-553C5BB30FB3}"/>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9" name="Sections">
            <a:extLst>
              <a:ext uri="{FF2B5EF4-FFF2-40B4-BE49-F238E27FC236}">
                <a16:creationId xmlns:a16="http://schemas.microsoft.com/office/drawing/2014/main" id="{C873693C-9B3B-4A91-B883-2ED42AEC491D}"/>
              </a:ext>
            </a:extLst>
          </p:cNvPr>
          <p:cNvSpPr txBox="1"/>
          <p:nvPr userDrawn="1"/>
        </p:nvSpPr>
        <p:spPr>
          <a:xfrm>
            <a:off x="584200" y="1766828"/>
            <a:ext cx="1082348" cy="230832"/>
          </a:xfrm>
          <a:prstGeom prst="rect">
            <a:avLst/>
          </a:prstGeom>
          <a:noFill/>
        </p:spPr>
        <p:txBody>
          <a:bodyPr vert="horz" wrap="none" lIns="91440" tIns="45720" rIns="91440" bIns="45720" rtlCol="0" anchor="ctr">
            <a:spAutoFit/>
          </a:bodyPr>
          <a:lstStyle>
            <a:defPPr>
              <a:defRPr lang="en-US"/>
            </a:defPPr>
            <a:lvl1pPr>
              <a:defRPr lang="en-US" sz="900" spc="300" smtClean="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SECTIONS</a:t>
            </a:r>
          </a:p>
        </p:txBody>
      </p:sp>
      <p:sp>
        <p:nvSpPr>
          <p:cNvPr id="26" name="Text Box - 4">
            <a:extLst>
              <a:ext uri="{FF2B5EF4-FFF2-40B4-BE49-F238E27FC236}">
                <a16:creationId xmlns:a16="http://schemas.microsoft.com/office/drawing/2014/main" id="{CCBF3143-B5A3-4BE4-892B-97F206285075}"/>
              </a:ext>
            </a:extLst>
          </p:cNvPr>
          <p:cNvSpPr>
            <a:spLocks noGrp="1"/>
          </p:cNvSpPr>
          <p:nvPr>
            <p:ph type="body" sz="quarter" idx="15" hasCustomPrompt="1"/>
          </p:nvPr>
        </p:nvSpPr>
        <p:spPr>
          <a:xfrm>
            <a:off x="584200" y="4727647"/>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25" name="Text Box - 3">
            <a:extLst>
              <a:ext uri="{FF2B5EF4-FFF2-40B4-BE49-F238E27FC236}">
                <a16:creationId xmlns:a16="http://schemas.microsoft.com/office/drawing/2014/main" id="{7482E526-57F7-4B2F-B740-D9CECBF12D4A}"/>
              </a:ext>
            </a:extLst>
          </p:cNvPr>
          <p:cNvSpPr>
            <a:spLocks noGrp="1"/>
          </p:cNvSpPr>
          <p:nvPr>
            <p:ph type="body" sz="quarter" idx="14" hasCustomPrompt="1"/>
          </p:nvPr>
        </p:nvSpPr>
        <p:spPr>
          <a:xfrm>
            <a:off x="584200" y="3905844"/>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24" name="Text Box - 2">
            <a:extLst>
              <a:ext uri="{FF2B5EF4-FFF2-40B4-BE49-F238E27FC236}">
                <a16:creationId xmlns:a16="http://schemas.microsoft.com/office/drawing/2014/main" id="{8ACD978D-197C-40A4-B4EB-106FD73AC7A0}"/>
              </a:ext>
            </a:extLst>
          </p:cNvPr>
          <p:cNvSpPr>
            <a:spLocks noGrp="1"/>
          </p:cNvSpPr>
          <p:nvPr>
            <p:ph type="body" sz="quarter" idx="13" hasCustomPrompt="1"/>
          </p:nvPr>
        </p:nvSpPr>
        <p:spPr>
          <a:xfrm>
            <a:off x="584200" y="3084042"/>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23" name="Text Box - 1">
            <a:extLst>
              <a:ext uri="{FF2B5EF4-FFF2-40B4-BE49-F238E27FC236}">
                <a16:creationId xmlns:a16="http://schemas.microsoft.com/office/drawing/2014/main" id="{059FEC43-4974-43A9-A5B7-6CB1269547F8}"/>
              </a:ext>
            </a:extLst>
          </p:cNvPr>
          <p:cNvSpPr>
            <a:spLocks noGrp="1"/>
          </p:cNvSpPr>
          <p:nvPr>
            <p:ph type="body" sz="quarter" idx="12" hasCustomPrompt="1"/>
          </p:nvPr>
        </p:nvSpPr>
        <p:spPr>
          <a:xfrm>
            <a:off x="584200" y="2262240"/>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4" name="Rectangle 3">
            <a:extLst>
              <a:ext uri="{FF2B5EF4-FFF2-40B4-BE49-F238E27FC236}">
                <a16:creationId xmlns:a16="http://schemas.microsoft.com/office/drawing/2014/main" id="{EA775171-AF93-A275-F373-E6E2A77D5161}"/>
              </a:ext>
            </a:extLst>
          </p:cNvPr>
          <p:cNvSpPr/>
          <p:nvPr userDrawn="1"/>
        </p:nvSpPr>
        <p:spPr>
          <a:xfrm flipV="1">
            <a:off x="-1" y="6233443"/>
            <a:ext cx="12192000" cy="63161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EDC0DF8-D8E3-C8D9-1CD1-BCC5703DA876}"/>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8C9C18D6-28C4-1144-C31F-B151254E33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3" name="Rectangle 2">
            <a:extLst>
              <a:ext uri="{FF2B5EF4-FFF2-40B4-BE49-F238E27FC236}">
                <a16:creationId xmlns:a16="http://schemas.microsoft.com/office/drawing/2014/main" id="{4B6020BB-1A7A-5E65-24E5-FA316AEFBF17}"/>
              </a:ext>
            </a:extLst>
          </p:cNvPr>
          <p:cNvSpPr/>
          <p:nvPr userDrawn="1"/>
        </p:nvSpPr>
        <p:spPr>
          <a:xfrm>
            <a:off x="287783" y="270959"/>
            <a:ext cx="6891100" cy="461665"/>
          </a:xfrm>
          <a:prstGeom prst="rect">
            <a:avLst/>
          </a:prstGeom>
        </p:spPr>
        <p:txBody>
          <a:bodyPr wrap="square">
            <a:spAutoFit/>
          </a:bodyPr>
          <a:lstStyle/>
          <a:p>
            <a:r>
              <a:rPr lang="en-US" sz="2400" b="1">
                <a:solidFill>
                  <a:schemeClr val="tx2"/>
                </a:solidFill>
                <a:latin typeface="Montserrat" panose="00000500000000000000" pitchFamily="50" charset="0"/>
              </a:rPr>
              <a:t>AGENDA</a:t>
            </a:r>
            <a:endParaRPr lang="en-US" sz="2400" b="1">
              <a:solidFill>
                <a:schemeClr val="accent1"/>
              </a:solidFill>
              <a:latin typeface="Montserrat" panose="00000500000000000000" pitchFamily="50" charset="0"/>
            </a:endParaRPr>
          </a:p>
        </p:txBody>
      </p:sp>
    </p:spTree>
    <p:extLst>
      <p:ext uri="{BB962C8B-B14F-4D97-AF65-F5344CB8AC3E}">
        <p14:creationId xmlns:p14="http://schemas.microsoft.com/office/powerpoint/2010/main" val="4083311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 iXCells -  Section 1 Slide">
    <p:spTree>
      <p:nvGrpSpPr>
        <p:cNvPr id="1" name=""/>
        <p:cNvGrpSpPr/>
        <p:nvPr/>
      </p:nvGrpSpPr>
      <p:grpSpPr>
        <a:xfrm>
          <a:off x="0" y="0"/>
          <a:ext cx="0" cy="0"/>
          <a:chOff x="0" y="0"/>
          <a:chExt cx="0" cy="0"/>
        </a:xfrm>
      </p:grpSpPr>
      <p:pic>
        <p:nvPicPr>
          <p:cNvPr id="12" name="Picture Placeholder 3" descr="A picture containing person, indoor&#10;&#10;Description automatically generated">
            <a:extLst>
              <a:ext uri="{FF2B5EF4-FFF2-40B4-BE49-F238E27FC236}">
                <a16:creationId xmlns:a16="http://schemas.microsoft.com/office/drawing/2014/main" id="{E45434B6-4BFB-C8B8-E111-60772D46FD0A}"/>
              </a:ext>
            </a:extLst>
          </p:cNvPr>
          <p:cNvPicPr>
            <a:picLocks noChangeAspect="1"/>
          </p:cNvPicPr>
          <p:nvPr userDrawn="1"/>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7870" b="7870"/>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9A13BBBB-8E95-0F2A-FC0F-65CB133BEA3E}"/>
              </a:ext>
            </a:extLst>
          </p:cNvPr>
          <p:cNvSpPr/>
          <p:nvPr userDrawn="1"/>
        </p:nvSpPr>
        <p:spPr>
          <a:xfrm rot="10800000">
            <a:off x="2" y="0"/>
            <a:ext cx="12191998" cy="6858000"/>
          </a:xfrm>
          <a:prstGeom prst="rect">
            <a:avLst/>
          </a:prstGeom>
          <a:gradFill>
            <a:gsLst>
              <a:gs pos="42000">
                <a:schemeClr val="accent1">
                  <a:alpha val="88000"/>
                </a:schemeClr>
              </a:gs>
              <a:gs pos="100000">
                <a:schemeClr val="tx2">
                  <a:alpha val="29000"/>
                </a:schemeClr>
              </a:gs>
              <a:gs pos="70000">
                <a:schemeClr val="tx2">
                  <a:alpha val="44000"/>
                </a:schemeClr>
              </a:gs>
              <a:gs pos="100000">
                <a:schemeClr val="tx2"/>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D4062B13-17E2-B337-E674-9E64E21C41B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1098431">
            <a:off x="-1142478" y="92408"/>
            <a:ext cx="7493257" cy="7493257"/>
          </a:xfrm>
          <a:prstGeom prst="rect">
            <a:avLst/>
          </a:prstGeom>
        </p:spPr>
      </p:pic>
      <p:sp>
        <p:nvSpPr>
          <p:cNvPr id="11" name="Text Placeholder 11">
            <a:extLst>
              <a:ext uri="{FF2B5EF4-FFF2-40B4-BE49-F238E27FC236}">
                <a16:creationId xmlns:a16="http://schemas.microsoft.com/office/drawing/2014/main" id="{762910F6-81F8-4D3F-A35D-C93684E9F9A4}"/>
              </a:ext>
            </a:extLst>
          </p:cNvPr>
          <p:cNvSpPr>
            <a:spLocks noGrp="1"/>
          </p:cNvSpPr>
          <p:nvPr>
            <p:ph type="body" sz="quarter" idx="16" hasCustomPrompt="1"/>
          </p:nvPr>
        </p:nvSpPr>
        <p:spPr>
          <a:xfrm>
            <a:off x="6172200" y="0"/>
            <a:ext cx="6019799" cy="6856132"/>
          </a:xfrm>
        </p:spPr>
        <p:txBody>
          <a:bodyPr wrap="square" anchor="ctr">
            <a:noAutofit/>
          </a:bodyPr>
          <a:lstStyle>
            <a:lvl1pPr marL="0" indent="0" algn="ctr">
              <a:lnSpc>
                <a:spcPct val="100000"/>
              </a:lnSpc>
              <a:spcBef>
                <a:spcPts val="0"/>
              </a:spcBef>
              <a:spcAft>
                <a:spcPts val="0"/>
              </a:spcAft>
              <a:buFont typeface="Arial" panose="020B0604020202020204" pitchFamily="34" charset="0"/>
              <a:buNone/>
              <a:defRPr sz="54000" spc="0">
                <a:solidFill>
                  <a:schemeClr val="bg1"/>
                </a:solidFill>
              </a:defRPr>
            </a:lvl1pPr>
          </a:lstStyle>
          <a:p>
            <a:pPr lvl="0"/>
            <a:r>
              <a:rPr lang="en-US"/>
              <a:t>1</a:t>
            </a:r>
          </a:p>
        </p:txBody>
      </p:sp>
      <p:sp>
        <p:nvSpPr>
          <p:cNvPr id="3" name="Rectangle 2">
            <a:extLst>
              <a:ext uri="{FF2B5EF4-FFF2-40B4-BE49-F238E27FC236}">
                <a16:creationId xmlns:a16="http://schemas.microsoft.com/office/drawing/2014/main" id="{30F01381-5074-6C7C-6172-1B20D3EF2459}"/>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a:extLst>
              <a:ext uri="{FF2B5EF4-FFF2-40B4-BE49-F238E27FC236}">
                <a16:creationId xmlns:a16="http://schemas.microsoft.com/office/drawing/2014/main" id="{B76A793E-25B6-51D2-A12F-2B4B8428E20A}"/>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9400377" y="178948"/>
            <a:ext cx="2372523" cy="593826"/>
          </a:xfrm>
          <a:prstGeom prst="rect">
            <a:avLst/>
          </a:prstGeom>
        </p:spPr>
      </p:pic>
      <p:sp>
        <p:nvSpPr>
          <p:cNvPr id="6" name="Rectangle 5">
            <a:extLst>
              <a:ext uri="{FF2B5EF4-FFF2-40B4-BE49-F238E27FC236}">
                <a16:creationId xmlns:a16="http://schemas.microsoft.com/office/drawing/2014/main" id="{D2F0882D-141E-15F2-648D-0B283B94B543}"/>
              </a:ext>
            </a:extLst>
          </p:cNvPr>
          <p:cNvSpPr/>
          <p:nvPr userDrawn="1"/>
        </p:nvSpPr>
        <p:spPr>
          <a:xfrm flipV="1">
            <a:off x="-1" y="6233443"/>
            <a:ext cx="12192000" cy="63161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4317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ase Layout">
    <p:spTree>
      <p:nvGrpSpPr>
        <p:cNvPr id="1" name=""/>
        <p:cNvGrpSpPr/>
        <p:nvPr/>
      </p:nvGrpSpPr>
      <p:grpSpPr>
        <a:xfrm>
          <a:off x="0" y="0"/>
          <a:ext cx="0" cy="0"/>
          <a:chOff x="0" y="0"/>
          <a:chExt cx="0" cy="0"/>
        </a:xfrm>
      </p:grpSpPr>
      <p:sp>
        <p:nvSpPr>
          <p:cNvPr id="6" name="Graphic 3">
            <a:extLst>
              <a:ext uri="{FF2B5EF4-FFF2-40B4-BE49-F238E27FC236}">
                <a16:creationId xmlns:a16="http://schemas.microsoft.com/office/drawing/2014/main" id="{A8B6DFE4-F7E2-5BC6-FFE7-713CDA39125D}"/>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4" name="Rectangle 3">
            <a:extLst>
              <a:ext uri="{FF2B5EF4-FFF2-40B4-BE49-F238E27FC236}">
                <a16:creationId xmlns:a16="http://schemas.microsoft.com/office/drawing/2014/main" id="{EB43C193-7891-A06A-7F50-E6B6FD24E764}"/>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8D5DA40B-9EBA-7322-232C-4BFAE64696B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2" name="Slide Title">
            <a:extLst>
              <a:ext uri="{FF2B5EF4-FFF2-40B4-BE49-F238E27FC236}">
                <a16:creationId xmlns:a16="http://schemas.microsoft.com/office/drawing/2014/main" id="{DADA5381-F3AF-4E86-934D-4457EFB34E05}"/>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091586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ase Company Overview">
    <p:spTree>
      <p:nvGrpSpPr>
        <p:cNvPr id="1" name=""/>
        <p:cNvGrpSpPr/>
        <p:nvPr/>
      </p:nvGrpSpPr>
      <p:grpSpPr>
        <a:xfrm>
          <a:off x="0" y="0"/>
          <a:ext cx="0" cy="0"/>
          <a:chOff x="0" y="0"/>
          <a:chExt cx="0" cy="0"/>
        </a:xfrm>
      </p:grpSpPr>
      <p:sp>
        <p:nvSpPr>
          <p:cNvPr id="6" name="Graphic 3">
            <a:extLst>
              <a:ext uri="{FF2B5EF4-FFF2-40B4-BE49-F238E27FC236}">
                <a16:creationId xmlns:a16="http://schemas.microsoft.com/office/drawing/2014/main" id="{A8B6DFE4-F7E2-5BC6-FFE7-713CDA39125D}"/>
              </a:ext>
            </a:extLst>
          </p:cNvPr>
          <p:cNvSpPr/>
          <p:nvPr userDrawn="1"/>
        </p:nvSpPr>
        <p:spPr>
          <a:xfrm rot="8974158">
            <a:off x="5410398" y="61751"/>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4" name="Rectangle 3">
            <a:extLst>
              <a:ext uri="{FF2B5EF4-FFF2-40B4-BE49-F238E27FC236}">
                <a16:creationId xmlns:a16="http://schemas.microsoft.com/office/drawing/2014/main" id="{EB43C193-7891-A06A-7F50-E6B6FD24E764}"/>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8D5DA40B-9EBA-7322-232C-4BFAE64696B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2" name="Slide Title">
            <a:extLst>
              <a:ext uri="{FF2B5EF4-FFF2-40B4-BE49-F238E27FC236}">
                <a16:creationId xmlns:a16="http://schemas.microsoft.com/office/drawing/2014/main" id="{DADA5381-F3AF-4E86-934D-4457EFB34E05}"/>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
        <p:nvSpPr>
          <p:cNvPr id="7" name="Picture Placeholder 2">
            <a:extLst>
              <a:ext uri="{FF2B5EF4-FFF2-40B4-BE49-F238E27FC236}">
                <a16:creationId xmlns:a16="http://schemas.microsoft.com/office/drawing/2014/main" id="{F23AF843-6B38-B141-7203-EBC5ABED396E}"/>
              </a:ext>
            </a:extLst>
          </p:cNvPr>
          <p:cNvSpPr>
            <a:spLocks noGrp="1"/>
          </p:cNvSpPr>
          <p:nvPr>
            <p:ph type="pic" sz="quarter" idx="11" hasCustomPrompt="1"/>
          </p:nvPr>
        </p:nvSpPr>
        <p:spPr>
          <a:xfrm>
            <a:off x="9213198" y="1216190"/>
            <a:ext cx="2559701" cy="2559701"/>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8" name="Picture Placeholder 2">
            <a:extLst>
              <a:ext uri="{FF2B5EF4-FFF2-40B4-BE49-F238E27FC236}">
                <a16:creationId xmlns:a16="http://schemas.microsoft.com/office/drawing/2014/main" id="{2EB68019-5568-7398-3478-75798911F809}"/>
              </a:ext>
            </a:extLst>
          </p:cNvPr>
          <p:cNvSpPr>
            <a:spLocks noGrp="1"/>
          </p:cNvSpPr>
          <p:nvPr>
            <p:ph type="pic" sz="quarter" idx="12" hasCustomPrompt="1"/>
          </p:nvPr>
        </p:nvSpPr>
        <p:spPr>
          <a:xfrm>
            <a:off x="8679938" y="4038903"/>
            <a:ext cx="1813110" cy="1813109"/>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9" name="Picture Placeholder 2">
            <a:extLst>
              <a:ext uri="{FF2B5EF4-FFF2-40B4-BE49-F238E27FC236}">
                <a16:creationId xmlns:a16="http://schemas.microsoft.com/office/drawing/2014/main" id="{506306D9-211C-54F1-DAAF-A9F81EC0C168}"/>
              </a:ext>
            </a:extLst>
          </p:cNvPr>
          <p:cNvSpPr>
            <a:spLocks noGrp="1"/>
          </p:cNvSpPr>
          <p:nvPr>
            <p:ph type="pic" sz="quarter" idx="13" hasCustomPrompt="1"/>
          </p:nvPr>
        </p:nvSpPr>
        <p:spPr>
          <a:xfrm>
            <a:off x="6853746" y="2096097"/>
            <a:ext cx="1813110" cy="1813108"/>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765345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 Single Text Column">
    <p:spTree>
      <p:nvGrpSpPr>
        <p:cNvPr id="1" name=""/>
        <p:cNvGrpSpPr/>
        <p:nvPr/>
      </p:nvGrpSpPr>
      <p:grpSpPr>
        <a:xfrm>
          <a:off x="0" y="0"/>
          <a:ext cx="0" cy="0"/>
          <a:chOff x="0" y="0"/>
          <a:chExt cx="0" cy="0"/>
        </a:xfrm>
      </p:grpSpPr>
      <p:sp>
        <p:nvSpPr>
          <p:cNvPr id="9" name="Graphic 3">
            <a:extLst>
              <a:ext uri="{FF2B5EF4-FFF2-40B4-BE49-F238E27FC236}">
                <a16:creationId xmlns:a16="http://schemas.microsoft.com/office/drawing/2014/main" id="{ACA8FE79-71F2-A771-24F0-C33530134089}"/>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 name="Body Text - 1">
            <a:extLst>
              <a:ext uri="{FF2B5EF4-FFF2-40B4-BE49-F238E27FC236}">
                <a16:creationId xmlns:a16="http://schemas.microsoft.com/office/drawing/2014/main" id="{64FFB022-71B6-48A1-8B3A-279DE9A567C5}"/>
              </a:ext>
            </a:extLst>
          </p:cNvPr>
          <p:cNvSpPr>
            <a:spLocks noGrp="1"/>
          </p:cNvSpPr>
          <p:nvPr>
            <p:ph type="body" sz="quarter" idx="20"/>
          </p:nvPr>
        </p:nvSpPr>
        <p:spPr>
          <a:xfrm>
            <a:off x="355257" y="2878993"/>
            <a:ext cx="11417643"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7" name="Header Text - 1">
            <a:extLst>
              <a:ext uri="{FF2B5EF4-FFF2-40B4-BE49-F238E27FC236}">
                <a16:creationId xmlns:a16="http://schemas.microsoft.com/office/drawing/2014/main" id="{DD9DB5E4-65BE-4AF0-93C3-1F2A366597A0}"/>
              </a:ext>
            </a:extLst>
          </p:cNvPr>
          <p:cNvSpPr>
            <a:spLocks noGrp="1"/>
          </p:cNvSpPr>
          <p:nvPr>
            <p:ph type="body" sz="quarter" idx="21"/>
          </p:nvPr>
        </p:nvSpPr>
        <p:spPr>
          <a:xfrm>
            <a:off x="355257" y="1828800"/>
            <a:ext cx="11417643" cy="818372"/>
          </a:xfrm>
          <a:prstGeom prst="rect">
            <a:avLst/>
          </a:prstGeom>
        </p:spPr>
        <p:txBody>
          <a:bodyPr anchor="t">
            <a:noAutofit/>
          </a:bodyPr>
          <a:lstStyle>
            <a:lvl1pPr marL="0" indent="0">
              <a:buFont typeface="Arial" panose="020B0604020202020204" pitchFamily="34" charset="0"/>
              <a:buNone/>
              <a:defRPr lang="en-US" sz="2400" spc="-50" baseline="0" dirty="0" smtClean="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16D0082B-E07F-C8B7-BB22-A20DC2A7660D}"/>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2DCF15B0-A3CC-653D-9C1D-284B8B5EC40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8" name="Slide Title">
            <a:extLst>
              <a:ext uri="{FF2B5EF4-FFF2-40B4-BE49-F238E27FC236}">
                <a16:creationId xmlns:a16="http://schemas.microsoft.com/office/drawing/2014/main" id="{BAB9D2EA-101C-86F6-CCCF-09E08E8E440F}"/>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70098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7BF94EC5-ED77-FDF1-E925-3640C38D2B15}"/>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4" name="Body Text - 2">
            <a:extLst>
              <a:ext uri="{FF2B5EF4-FFF2-40B4-BE49-F238E27FC236}">
                <a16:creationId xmlns:a16="http://schemas.microsoft.com/office/drawing/2014/main" id="{403C1728-2484-4250-8E24-3331EA6F11DD}"/>
              </a:ext>
            </a:extLst>
          </p:cNvPr>
          <p:cNvSpPr>
            <a:spLocks noGrp="1"/>
          </p:cNvSpPr>
          <p:nvPr>
            <p:ph type="body" sz="quarter" idx="21"/>
          </p:nvPr>
        </p:nvSpPr>
        <p:spPr>
          <a:xfrm>
            <a:off x="6184559" y="2878993"/>
            <a:ext cx="51565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2" name="Header Text - 2">
            <a:extLst>
              <a:ext uri="{FF2B5EF4-FFF2-40B4-BE49-F238E27FC236}">
                <a16:creationId xmlns:a16="http://schemas.microsoft.com/office/drawing/2014/main" id="{862A4FD9-C282-49B4-BF32-F8AE686677CF}"/>
              </a:ext>
            </a:extLst>
          </p:cNvPr>
          <p:cNvSpPr>
            <a:spLocks noGrp="1"/>
          </p:cNvSpPr>
          <p:nvPr>
            <p:ph type="body" sz="quarter" idx="15"/>
          </p:nvPr>
        </p:nvSpPr>
        <p:spPr>
          <a:xfrm>
            <a:off x="6184559" y="1828800"/>
            <a:ext cx="51565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1" name="Body Text - 1">
            <a:extLst>
              <a:ext uri="{FF2B5EF4-FFF2-40B4-BE49-F238E27FC236}">
                <a16:creationId xmlns:a16="http://schemas.microsoft.com/office/drawing/2014/main" id="{057B92AF-B46E-4C2E-A6CF-D2A112E10D45}"/>
              </a:ext>
            </a:extLst>
          </p:cNvPr>
          <p:cNvSpPr>
            <a:spLocks noGrp="1"/>
          </p:cNvSpPr>
          <p:nvPr>
            <p:ph type="body" sz="quarter" idx="20"/>
          </p:nvPr>
        </p:nvSpPr>
        <p:spPr>
          <a:xfrm>
            <a:off x="355257" y="2878993"/>
            <a:ext cx="51565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0" name="Header Text - 1">
            <a:extLst>
              <a:ext uri="{FF2B5EF4-FFF2-40B4-BE49-F238E27FC236}">
                <a16:creationId xmlns:a16="http://schemas.microsoft.com/office/drawing/2014/main" id="{7839502F-0658-4423-8AAD-73BEB77474A4}"/>
              </a:ext>
            </a:extLst>
          </p:cNvPr>
          <p:cNvSpPr>
            <a:spLocks noGrp="1"/>
          </p:cNvSpPr>
          <p:nvPr>
            <p:ph type="body" sz="quarter" idx="13"/>
          </p:nvPr>
        </p:nvSpPr>
        <p:spPr>
          <a:xfrm>
            <a:off x="355257" y="1828800"/>
            <a:ext cx="51565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8011E72E-E995-2AB6-5A29-86EE804CD135}"/>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76CD59F2-E7E2-0E5C-19F0-C0AB11B1F4A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BCFBC347-BB86-819C-F5FD-91DA66BF4333}"/>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909148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FF3B46AF-531C-3577-4FB1-FED5FEFC1908}"/>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6" name="Body Text - 3">
            <a:extLst>
              <a:ext uri="{FF2B5EF4-FFF2-40B4-BE49-F238E27FC236}">
                <a16:creationId xmlns:a16="http://schemas.microsoft.com/office/drawing/2014/main" id="{D035A8B8-B94E-4C3A-8AA7-76F0608FFB2F}"/>
              </a:ext>
            </a:extLst>
          </p:cNvPr>
          <p:cNvSpPr>
            <a:spLocks noGrp="1"/>
          </p:cNvSpPr>
          <p:nvPr>
            <p:ph type="body" sz="quarter" idx="22"/>
          </p:nvPr>
        </p:nvSpPr>
        <p:spPr>
          <a:xfrm>
            <a:off x="8115300" y="2878993"/>
            <a:ext cx="36452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2" name="Header Text - 3">
            <a:extLst>
              <a:ext uri="{FF2B5EF4-FFF2-40B4-BE49-F238E27FC236}">
                <a16:creationId xmlns:a16="http://schemas.microsoft.com/office/drawing/2014/main" id="{862A4FD9-C282-49B4-BF32-F8AE686677CF}"/>
              </a:ext>
            </a:extLst>
          </p:cNvPr>
          <p:cNvSpPr>
            <a:spLocks noGrp="1"/>
          </p:cNvSpPr>
          <p:nvPr>
            <p:ph type="body" sz="quarter" idx="15"/>
          </p:nvPr>
        </p:nvSpPr>
        <p:spPr>
          <a:xfrm>
            <a:off x="8115300" y="1828800"/>
            <a:ext cx="36452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4" name="Body Text - 2">
            <a:extLst>
              <a:ext uri="{FF2B5EF4-FFF2-40B4-BE49-F238E27FC236}">
                <a16:creationId xmlns:a16="http://schemas.microsoft.com/office/drawing/2014/main" id="{77F27A61-8329-4EE7-9947-E9657A0C6658}"/>
              </a:ext>
            </a:extLst>
          </p:cNvPr>
          <p:cNvSpPr>
            <a:spLocks noGrp="1"/>
          </p:cNvSpPr>
          <p:nvPr>
            <p:ph type="body" sz="quarter" idx="21"/>
          </p:nvPr>
        </p:nvSpPr>
        <p:spPr>
          <a:xfrm>
            <a:off x="4241459" y="2878993"/>
            <a:ext cx="36452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1" name="Header Text - 2">
            <a:extLst>
              <a:ext uri="{FF2B5EF4-FFF2-40B4-BE49-F238E27FC236}">
                <a16:creationId xmlns:a16="http://schemas.microsoft.com/office/drawing/2014/main" id="{6C624063-4AC1-43CF-BA77-C067239B3D62}"/>
              </a:ext>
            </a:extLst>
          </p:cNvPr>
          <p:cNvSpPr>
            <a:spLocks noGrp="1"/>
          </p:cNvSpPr>
          <p:nvPr>
            <p:ph type="body" sz="quarter" idx="14"/>
          </p:nvPr>
        </p:nvSpPr>
        <p:spPr>
          <a:xfrm>
            <a:off x="4241459" y="1828800"/>
            <a:ext cx="36452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5" name="Body Text - 1">
            <a:extLst>
              <a:ext uri="{FF2B5EF4-FFF2-40B4-BE49-F238E27FC236}">
                <a16:creationId xmlns:a16="http://schemas.microsoft.com/office/drawing/2014/main" id="{E2294D5C-D62E-4206-A0E3-B21B8940CC30}"/>
              </a:ext>
            </a:extLst>
          </p:cNvPr>
          <p:cNvSpPr>
            <a:spLocks noGrp="1"/>
          </p:cNvSpPr>
          <p:nvPr>
            <p:ph type="body" sz="quarter" idx="20"/>
          </p:nvPr>
        </p:nvSpPr>
        <p:spPr>
          <a:xfrm>
            <a:off x="355257" y="2878993"/>
            <a:ext cx="36452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0" name="Header Text - 1">
            <a:extLst>
              <a:ext uri="{FF2B5EF4-FFF2-40B4-BE49-F238E27FC236}">
                <a16:creationId xmlns:a16="http://schemas.microsoft.com/office/drawing/2014/main" id="{7839502F-0658-4423-8AAD-73BEB77474A4}"/>
              </a:ext>
            </a:extLst>
          </p:cNvPr>
          <p:cNvSpPr>
            <a:spLocks noGrp="1"/>
          </p:cNvSpPr>
          <p:nvPr>
            <p:ph type="body" sz="quarter" idx="13"/>
          </p:nvPr>
        </p:nvSpPr>
        <p:spPr>
          <a:xfrm>
            <a:off x="355257" y="1828800"/>
            <a:ext cx="3645241" cy="818372"/>
          </a:xfrm>
          <a:prstGeom prst="rect">
            <a:avLst/>
          </a:prstGeom>
        </p:spPr>
        <p:txBody>
          <a:bodyPr anchor="t">
            <a:noAutofit/>
          </a:bodyPr>
          <a:lstStyle>
            <a:lvl1pPr marL="0" indent="0">
              <a:buNone/>
              <a:defRPr lang="en-US" sz="2400" spc="-50" baseline="0" dirty="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ADF8C83F-8BDB-75D4-8D3F-113B0DB717BA}"/>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329F5F0F-8C55-9B7B-DE41-1CDD1229C5D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16C9B45D-04A3-0A37-8D27-64A7926045B7}"/>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08437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ingle Bullet Text">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BB679DB4-F5CE-D861-AA8D-00688D4E7382}"/>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 name="Body Text - 1">
            <a:extLst>
              <a:ext uri="{FF2B5EF4-FFF2-40B4-BE49-F238E27FC236}">
                <a16:creationId xmlns:a16="http://schemas.microsoft.com/office/drawing/2014/main" id="{DA06B5A6-7772-4CF3-A872-50BDC5A61F82}"/>
              </a:ext>
            </a:extLst>
          </p:cNvPr>
          <p:cNvSpPr>
            <a:spLocks noGrp="1"/>
          </p:cNvSpPr>
          <p:nvPr>
            <p:ph type="body" sz="quarter" idx="22"/>
          </p:nvPr>
        </p:nvSpPr>
        <p:spPr>
          <a:xfrm>
            <a:off x="355256" y="1828800"/>
            <a:ext cx="11417643" cy="419492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8EBA44A-676A-B6D7-988D-89333692C70F}"/>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1A4B1642-643A-1BE4-E230-E9DD9A03A25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DD128960-0431-A0E8-A380-7A1BF89C77BC}"/>
              </a:ext>
            </a:extLst>
          </p:cNvPr>
          <p:cNvSpPr>
            <a:spLocks noGrp="1"/>
          </p:cNvSpPr>
          <p:nvPr>
            <p:ph type="title" hasCustomPrompt="1"/>
          </p:nvPr>
        </p:nvSpPr>
        <p:spPr>
          <a:xfrm>
            <a:off x="355256" y="261557"/>
            <a:ext cx="11417643" cy="480470"/>
          </a:xfrm>
          <a:prstGeom prst="rect">
            <a:avLst/>
          </a:prstGeom>
        </p:spPr>
        <p:txBody>
          <a:bodyPr/>
          <a:lstStyle/>
          <a:p>
            <a:r>
              <a:rPr lang="en-US" dirty="0"/>
              <a:t>CLICK TO EDIT MASTER TITLE STYLE</a:t>
            </a:r>
          </a:p>
        </p:txBody>
      </p:sp>
    </p:spTree>
    <p:extLst>
      <p:ext uri="{BB962C8B-B14F-4D97-AF65-F5344CB8AC3E}">
        <p14:creationId xmlns:p14="http://schemas.microsoft.com/office/powerpoint/2010/main" val="2703967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Single Bullet Text">
    <p:bg>
      <p:bgRef idx="1001">
        <a:schemeClr val="bg1"/>
      </p:bgRef>
    </p:bg>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BB679DB4-F5CE-D861-AA8D-00688D4E7382}"/>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4" name="Rectangle 3">
            <a:extLst>
              <a:ext uri="{FF2B5EF4-FFF2-40B4-BE49-F238E27FC236}">
                <a16:creationId xmlns:a16="http://schemas.microsoft.com/office/drawing/2014/main" id="{48EBA44A-676A-B6D7-988D-89333692C70F}"/>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1A4B1642-643A-1BE4-E230-E9DD9A03A25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DD128960-0431-A0E8-A380-7A1BF89C77BC}"/>
              </a:ext>
            </a:extLst>
          </p:cNvPr>
          <p:cNvSpPr>
            <a:spLocks noGrp="1"/>
          </p:cNvSpPr>
          <p:nvPr>
            <p:ph type="title" hasCustomPrompt="1"/>
          </p:nvPr>
        </p:nvSpPr>
        <p:spPr>
          <a:xfrm>
            <a:off x="355256" y="261557"/>
            <a:ext cx="11417643" cy="480470"/>
          </a:xfrm>
          <a:prstGeom prst="rect">
            <a:avLst/>
          </a:prstGeom>
        </p:spPr>
        <p:txBody>
          <a:bodyPr/>
          <a:lstStyle/>
          <a:p>
            <a:r>
              <a:rPr lang="en-US" dirty="0"/>
              <a:t>CLICK TO EDIT MASTER TITLE STYLE</a:t>
            </a:r>
          </a:p>
        </p:txBody>
      </p:sp>
    </p:spTree>
    <p:extLst>
      <p:ext uri="{BB962C8B-B14F-4D97-AF65-F5344CB8AC3E}">
        <p14:creationId xmlns:p14="http://schemas.microsoft.com/office/powerpoint/2010/main" val="841630769"/>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 Two Textbox">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5CCD3875-AF42-8DA4-DAD5-1844CB2BA20B}"/>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8" name="Body Text - 2">
            <a:extLst>
              <a:ext uri="{FF2B5EF4-FFF2-40B4-BE49-F238E27FC236}">
                <a16:creationId xmlns:a16="http://schemas.microsoft.com/office/drawing/2014/main" id="{060A0EEE-3A5A-4D4F-8FC3-A100BA098F1A}"/>
              </a:ext>
            </a:extLst>
          </p:cNvPr>
          <p:cNvSpPr>
            <a:spLocks noGrp="1"/>
          </p:cNvSpPr>
          <p:nvPr>
            <p:ph type="body" sz="quarter" idx="21"/>
          </p:nvPr>
        </p:nvSpPr>
        <p:spPr>
          <a:xfrm>
            <a:off x="6184559" y="1835931"/>
            <a:ext cx="5588343" cy="4107669"/>
          </a:xfrm>
          <a:prstGeom prst="rect">
            <a:avLst/>
          </a:prstGeom>
        </p:spPr>
        <p:txBody>
          <a:bodyPr vert="horz" lIns="91440" tIns="45720" rIns="91440" bIns="45720" rtlCol="0">
            <a:normAutofit/>
          </a:bodyPr>
          <a:lstStyle>
            <a:lvl1pPr>
              <a:defRPr lang="en-US"/>
            </a:lvl1pPr>
            <a:lvl2pPr>
              <a:defRPr lang="en-US"/>
            </a:lvl2pPr>
            <a:lvl3pPr>
              <a:defRPr lang="en-US"/>
            </a:lvl3pPr>
          </a:lstStyle>
          <a:p>
            <a:pPr lvl="0"/>
            <a:r>
              <a:rPr lang="en-US"/>
              <a:t>Click to edit Master text styles</a:t>
            </a:r>
          </a:p>
          <a:p>
            <a:pPr lvl="1"/>
            <a:r>
              <a:rPr lang="en-US"/>
              <a:t>Second level</a:t>
            </a:r>
          </a:p>
          <a:p>
            <a:pPr lvl="2"/>
            <a:r>
              <a:rPr lang="en-US"/>
              <a:t>Third level</a:t>
            </a:r>
          </a:p>
        </p:txBody>
      </p:sp>
      <p:sp>
        <p:nvSpPr>
          <p:cNvPr id="9" name="Body Text - 1">
            <a:extLst>
              <a:ext uri="{FF2B5EF4-FFF2-40B4-BE49-F238E27FC236}">
                <a16:creationId xmlns:a16="http://schemas.microsoft.com/office/drawing/2014/main" id="{8C031A2B-7FC6-4346-B87D-416249EF305B}"/>
              </a:ext>
            </a:extLst>
          </p:cNvPr>
          <p:cNvSpPr>
            <a:spLocks noGrp="1"/>
          </p:cNvSpPr>
          <p:nvPr>
            <p:ph type="body" sz="quarter" idx="20"/>
          </p:nvPr>
        </p:nvSpPr>
        <p:spPr>
          <a:xfrm>
            <a:off x="355257" y="1835931"/>
            <a:ext cx="5588343" cy="4107669"/>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4" name="Rectangle 3">
            <a:extLst>
              <a:ext uri="{FF2B5EF4-FFF2-40B4-BE49-F238E27FC236}">
                <a16:creationId xmlns:a16="http://schemas.microsoft.com/office/drawing/2014/main" id="{68F27CC4-5D6D-963B-701D-4553AC776098}"/>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E0ECC1E5-87A0-895C-6E4A-0D1CC3A743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790BF975-0FF6-EAA7-ACA6-AF1AC83B19A0}"/>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461277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age Two Column">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1EB3F134-5F99-C7BF-5D15-AAB2C0D429B3}"/>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1" name="Body Text - 2">
            <a:extLst>
              <a:ext uri="{FF2B5EF4-FFF2-40B4-BE49-F238E27FC236}">
                <a16:creationId xmlns:a16="http://schemas.microsoft.com/office/drawing/2014/main" id="{0573834B-2367-4D47-9E2A-6AA59FF9747C}"/>
              </a:ext>
            </a:extLst>
          </p:cNvPr>
          <p:cNvSpPr>
            <a:spLocks noGrp="1"/>
          </p:cNvSpPr>
          <p:nvPr>
            <p:ph type="body" sz="quarter" idx="21"/>
          </p:nvPr>
        </p:nvSpPr>
        <p:spPr>
          <a:xfrm>
            <a:off x="8475050" y="2877371"/>
            <a:ext cx="3289474" cy="1838305"/>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7" name="Header Text - 2">
            <a:extLst>
              <a:ext uri="{FF2B5EF4-FFF2-40B4-BE49-F238E27FC236}">
                <a16:creationId xmlns:a16="http://schemas.microsoft.com/office/drawing/2014/main" id="{C1F083AF-5865-4B3D-BD85-C5FB8AFB460E}"/>
              </a:ext>
            </a:extLst>
          </p:cNvPr>
          <p:cNvSpPr>
            <a:spLocks noGrp="1"/>
          </p:cNvSpPr>
          <p:nvPr>
            <p:ph type="body" sz="quarter" idx="13"/>
          </p:nvPr>
        </p:nvSpPr>
        <p:spPr>
          <a:xfrm>
            <a:off x="8475050" y="1828799"/>
            <a:ext cx="328947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2" name="Body Text - 1">
            <a:extLst>
              <a:ext uri="{FF2B5EF4-FFF2-40B4-BE49-F238E27FC236}">
                <a16:creationId xmlns:a16="http://schemas.microsoft.com/office/drawing/2014/main" id="{EC0FBD26-6CF0-4164-A37C-0CAF3E97FC9D}"/>
              </a:ext>
            </a:extLst>
          </p:cNvPr>
          <p:cNvSpPr>
            <a:spLocks noGrp="1"/>
          </p:cNvSpPr>
          <p:nvPr>
            <p:ph type="body" sz="quarter" idx="22"/>
          </p:nvPr>
        </p:nvSpPr>
        <p:spPr>
          <a:xfrm>
            <a:off x="4597227" y="2877371"/>
            <a:ext cx="3289474" cy="1838305"/>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20" name="Header Text - 1">
            <a:extLst>
              <a:ext uri="{FF2B5EF4-FFF2-40B4-BE49-F238E27FC236}">
                <a16:creationId xmlns:a16="http://schemas.microsoft.com/office/drawing/2014/main" id="{704ED619-4780-433B-8D47-16FE571D4A40}"/>
              </a:ext>
            </a:extLst>
          </p:cNvPr>
          <p:cNvSpPr>
            <a:spLocks noGrp="1"/>
          </p:cNvSpPr>
          <p:nvPr>
            <p:ph type="body" sz="quarter" idx="17"/>
          </p:nvPr>
        </p:nvSpPr>
        <p:spPr>
          <a:xfrm>
            <a:off x="4597227" y="1828799"/>
            <a:ext cx="3289474" cy="818372"/>
          </a:xfrm>
          <a:prstGeom prst="rect">
            <a:avLst/>
          </a:prstGeom>
        </p:spPr>
        <p:txBody>
          <a:bodyPr anchor="t">
            <a:noAutofit/>
          </a:bodyPr>
          <a:lstStyle>
            <a:lvl1pPr marL="0" indent="0">
              <a:buNone/>
              <a:defRPr lang="en-US" sz="2400" spc="-50" baseline="0" dirty="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0"/>
            <a:ext cx="3555658" cy="2886876"/>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4" name="Rectangle 3">
            <a:extLst>
              <a:ext uri="{FF2B5EF4-FFF2-40B4-BE49-F238E27FC236}">
                <a16:creationId xmlns:a16="http://schemas.microsoft.com/office/drawing/2014/main" id="{1DC36C54-8F26-F113-0FDE-B3AAFA1CC6D4}"/>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67FD1A79-1998-02E3-D89C-7313C5B2FA9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95586A9E-0DE5-F5C9-D239-96F86665758B}"/>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68387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Image Two Column">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1EB3F134-5F99-C7BF-5D15-AAB2C0D429B3}"/>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1" name="Body Text - 2">
            <a:extLst>
              <a:ext uri="{FF2B5EF4-FFF2-40B4-BE49-F238E27FC236}">
                <a16:creationId xmlns:a16="http://schemas.microsoft.com/office/drawing/2014/main" id="{0573834B-2367-4D47-9E2A-6AA59FF9747C}"/>
              </a:ext>
            </a:extLst>
          </p:cNvPr>
          <p:cNvSpPr>
            <a:spLocks noGrp="1"/>
          </p:cNvSpPr>
          <p:nvPr>
            <p:ph type="body" sz="quarter" idx="21"/>
          </p:nvPr>
        </p:nvSpPr>
        <p:spPr>
          <a:xfrm>
            <a:off x="8475050" y="2877371"/>
            <a:ext cx="3289474" cy="1838305"/>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7" name="Header Text - 2">
            <a:extLst>
              <a:ext uri="{FF2B5EF4-FFF2-40B4-BE49-F238E27FC236}">
                <a16:creationId xmlns:a16="http://schemas.microsoft.com/office/drawing/2014/main" id="{C1F083AF-5865-4B3D-BD85-C5FB8AFB460E}"/>
              </a:ext>
            </a:extLst>
          </p:cNvPr>
          <p:cNvSpPr>
            <a:spLocks noGrp="1"/>
          </p:cNvSpPr>
          <p:nvPr>
            <p:ph type="body" sz="quarter" idx="13"/>
          </p:nvPr>
        </p:nvSpPr>
        <p:spPr>
          <a:xfrm>
            <a:off x="8475050" y="1828799"/>
            <a:ext cx="328947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2" name="Body Text - 1">
            <a:extLst>
              <a:ext uri="{FF2B5EF4-FFF2-40B4-BE49-F238E27FC236}">
                <a16:creationId xmlns:a16="http://schemas.microsoft.com/office/drawing/2014/main" id="{EC0FBD26-6CF0-4164-A37C-0CAF3E97FC9D}"/>
              </a:ext>
            </a:extLst>
          </p:cNvPr>
          <p:cNvSpPr>
            <a:spLocks noGrp="1"/>
          </p:cNvSpPr>
          <p:nvPr>
            <p:ph type="body" sz="quarter" idx="22"/>
          </p:nvPr>
        </p:nvSpPr>
        <p:spPr>
          <a:xfrm>
            <a:off x="4597227" y="2877371"/>
            <a:ext cx="3289474" cy="1838305"/>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20" name="Header Text - 1">
            <a:extLst>
              <a:ext uri="{FF2B5EF4-FFF2-40B4-BE49-F238E27FC236}">
                <a16:creationId xmlns:a16="http://schemas.microsoft.com/office/drawing/2014/main" id="{704ED619-4780-433B-8D47-16FE571D4A40}"/>
              </a:ext>
            </a:extLst>
          </p:cNvPr>
          <p:cNvSpPr>
            <a:spLocks noGrp="1"/>
          </p:cNvSpPr>
          <p:nvPr>
            <p:ph type="body" sz="quarter" idx="17"/>
          </p:nvPr>
        </p:nvSpPr>
        <p:spPr>
          <a:xfrm>
            <a:off x="4597227" y="1828799"/>
            <a:ext cx="3289474" cy="818372"/>
          </a:xfrm>
          <a:prstGeom prst="rect">
            <a:avLst/>
          </a:prstGeom>
        </p:spPr>
        <p:txBody>
          <a:bodyPr anchor="t">
            <a:noAutofit/>
          </a:bodyPr>
          <a:lstStyle>
            <a:lvl1pPr marL="0" indent="0">
              <a:buNone/>
              <a:defRPr lang="en-US" sz="2400" spc="-50" baseline="0" dirty="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1DC36C54-8F26-F113-0FDE-B3AAFA1CC6D4}"/>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67FD1A79-1998-02E3-D89C-7313C5B2FA9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95586A9E-0DE5-F5C9-D239-96F86665758B}"/>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
        <p:nvSpPr>
          <p:cNvPr id="2" name="Picture Placeholder 5">
            <a:extLst>
              <a:ext uri="{FF2B5EF4-FFF2-40B4-BE49-F238E27FC236}">
                <a16:creationId xmlns:a16="http://schemas.microsoft.com/office/drawing/2014/main" id="{5DF71547-2269-D3DB-419F-89DF8A2BE22A}"/>
              </a:ext>
            </a:extLst>
          </p:cNvPr>
          <p:cNvSpPr>
            <a:spLocks noGrp="1"/>
          </p:cNvSpPr>
          <p:nvPr>
            <p:ph type="pic" sz="quarter" idx="10"/>
          </p:nvPr>
        </p:nvSpPr>
        <p:spPr>
          <a:xfrm>
            <a:off x="427476" y="1440611"/>
            <a:ext cx="3663827" cy="3568368"/>
          </a:xfrm>
          <a:custGeom>
            <a:avLst/>
            <a:gdLst>
              <a:gd name="connsiteX0" fmla="*/ 2773680 w 5547360"/>
              <a:gd name="connsiteY0" fmla="*/ 0 h 5402826"/>
              <a:gd name="connsiteX1" fmla="*/ 5547360 w 5547360"/>
              <a:gd name="connsiteY1" fmla="*/ 2701413 h 5402826"/>
              <a:gd name="connsiteX2" fmla="*/ 2773680 w 5547360"/>
              <a:gd name="connsiteY2" fmla="*/ 5402826 h 5402826"/>
              <a:gd name="connsiteX3" fmla="*/ 0 w 5547360"/>
              <a:gd name="connsiteY3" fmla="*/ 2701413 h 5402826"/>
              <a:gd name="connsiteX4" fmla="*/ 2773680 w 5547360"/>
              <a:gd name="connsiteY4" fmla="*/ 0 h 54028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47360" h="5402826">
                <a:moveTo>
                  <a:pt x="2773680" y="0"/>
                </a:moveTo>
                <a:cubicBezTo>
                  <a:pt x="4305541" y="0"/>
                  <a:pt x="5547360" y="1209464"/>
                  <a:pt x="5547360" y="2701413"/>
                </a:cubicBezTo>
                <a:cubicBezTo>
                  <a:pt x="5547360" y="4193362"/>
                  <a:pt x="4305541" y="5402826"/>
                  <a:pt x="2773680" y="5402826"/>
                </a:cubicBezTo>
                <a:cubicBezTo>
                  <a:pt x="1241819" y="5402826"/>
                  <a:pt x="0" y="4193362"/>
                  <a:pt x="0" y="2701413"/>
                </a:cubicBezTo>
                <a:cubicBezTo>
                  <a:pt x="0" y="1209464"/>
                  <a:pt x="1241819" y="0"/>
                  <a:pt x="2773680" y="0"/>
                </a:cubicBezTo>
                <a:close/>
              </a:path>
            </a:pathLst>
          </a:custGeom>
          <a:pattFill prst="pct5">
            <a:fgClr>
              <a:schemeClr val="tx1">
                <a:lumMod val="85000"/>
                <a:lumOff val="15000"/>
              </a:schemeClr>
            </a:fgClr>
            <a:bgClr>
              <a:schemeClr val="bg1"/>
            </a:bgClr>
          </a:pattFill>
        </p:spPr>
        <p:txBody>
          <a:bodyPr wrap="square">
            <a:noAutofit/>
          </a:bodyPr>
          <a:lstStyle/>
          <a:p>
            <a:endParaRPr lang="en-US"/>
          </a:p>
        </p:txBody>
      </p:sp>
    </p:spTree>
    <p:extLst>
      <p:ext uri="{BB962C8B-B14F-4D97-AF65-F5344CB8AC3E}">
        <p14:creationId xmlns:p14="http://schemas.microsoft.com/office/powerpoint/2010/main" val="1105110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lumn Image">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27EE67DA-0FA9-DD44-A5C1-7EE1C570822F}"/>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9" name="Body Text - 2">
            <a:extLst>
              <a:ext uri="{FF2B5EF4-FFF2-40B4-BE49-F238E27FC236}">
                <a16:creationId xmlns:a16="http://schemas.microsoft.com/office/drawing/2014/main" id="{6AF2D5D2-0F2D-42A5-B18A-3EEFED6AE846}"/>
              </a:ext>
            </a:extLst>
          </p:cNvPr>
          <p:cNvSpPr>
            <a:spLocks noGrp="1"/>
          </p:cNvSpPr>
          <p:nvPr>
            <p:ph type="body" sz="quarter" idx="16"/>
          </p:nvPr>
        </p:nvSpPr>
        <p:spPr>
          <a:xfrm>
            <a:off x="10072386" y="2878993"/>
            <a:ext cx="1480836" cy="1836684"/>
          </a:xfrm>
          <a:prstGeom prst="rect">
            <a:avLst/>
          </a:prstGeom>
        </p:spPr>
        <p:txBody>
          <a:bodyPr vert="horz" lIns="91440" tIns="45720" rIns="91440" bIns="45720" rtlCol="0">
            <a:normAutofit/>
          </a:bodyPr>
          <a:lstStyle>
            <a:lvl1pPr>
              <a:defRPr lang="en-US" dirty="0"/>
            </a:lvl1pPr>
          </a:lstStyle>
          <a:p>
            <a:pPr lvl="0"/>
            <a:r>
              <a:rPr lang="en-US"/>
              <a:t>Click to edit Master text styles</a:t>
            </a:r>
          </a:p>
        </p:txBody>
      </p:sp>
      <p:sp>
        <p:nvSpPr>
          <p:cNvPr id="17" name="Header Text - 2">
            <a:extLst>
              <a:ext uri="{FF2B5EF4-FFF2-40B4-BE49-F238E27FC236}">
                <a16:creationId xmlns:a16="http://schemas.microsoft.com/office/drawing/2014/main" id="{C1F083AF-5865-4B3D-BD85-C5FB8AFB460E}"/>
              </a:ext>
            </a:extLst>
          </p:cNvPr>
          <p:cNvSpPr>
            <a:spLocks noGrp="1"/>
          </p:cNvSpPr>
          <p:nvPr>
            <p:ph type="body" sz="quarter" idx="13"/>
          </p:nvPr>
        </p:nvSpPr>
        <p:spPr>
          <a:xfrm>
            <a:off x="10072386" y="1828800"/>
            <a:ext cx="1480836"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3" name="Picture - 2">
            <a:extLst>
              <a:ext uri="{FF2B5EF4-FFF2-40B4-BE49-F238E27FC236}">
                <a16:creationId xmlns:a16="http://schemas.microsoft.com/office/drawing/2014/main" id="{CE3DD4DE-6AFE-46F5-987C-1BF28A393C59}"/>
              </a:ext>
            </a:extLst>
          </p:cNvPr>
          <p:cNvSpPr>
            <a:spLocks noGrp="1"/>
          </p:cNvSpPr>
          <p:nvPr>
            <p:ph type="pic" sz="quarter" idx="20" hasCustomPrompt="1"/>
          </p:nvPr>
        </p:nvSpPr>
        <p:spPr>
          <a:xfrm>
            <a:off x="6274142" y="1828801"/>
            <a:ext cx="3555658" cy="2886876"/>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21" name="Body Text - 1">
            <a:extLst>
              <a:ext uri="{FF2B5EF4-FFF2-40B4-BE49-F238E27FC236}">
                <a16:creationId xmlns:a16="http://schemas.microsoft.com/office/drawing/2014/main" id="{BCC65857-4811-4B2D-BAAF-9A48914D7BE4}"/>
              </a:ext>
            </a:extLst>
          </p:cNvPr>
          <p:cNvSpPr>
            <a:spLocks noGrp="1"/>
          </p:cNvSpPr>
          <p:nvPr>
            <p:ph type="body" sz="quarter" idx="18"/>
          </p:nvPr>
        </p:nvSpPr>
        <p:spPr>
          <a:xfrm>
            <a:off x="4229101" y="2878993"/>
            <a:ext cx="1480836" cy="1836684"/>
          </a:xfrm>
          <a:prstGeom prst="rect">
            <a:avLst/>
          </a:prstGeom>
        </p:spPr>
        <p:txBody>
          <a:bodyPr vert="horz" lIns="91440" tIns="45720" rIns="91440" bIns="45720" rtlCol="0">
            <a:normAutofit/>
          </a:bodyPr>
          <a:lstStyle>
            <a:lvl1pPr>
              <a:defRPr lang="en-US" dirty="0"/>
            </a:lvl1pPr>
          </a:lstStyle>
          <a:p>
            <a:pPr lvl="0"/>
            <a:r>
              <a:rPr lang="en-US"/>
              <a:t>Click to edit Master text styles</a:t>
            </a:r>
          </a:p>
        </p:txBody>
      </p:sp>
      <p:sp>
        <p:nvSpPr>
          <p:cNvPr id="20" name="Header Text - 1">
            <a:extLst>
              <a:ext uri="{FF2B5EF4-FFF2-40B4-BE49-F238E27FC236}">
                <a16:creationId xmlns:a16="http://schemas.microsoft.com/office/drawing/2014/main" id="{704ED619-4780-433B-8D47-16FE571D4A40}"/>
              </a:ext>
            </a:extLst>
          </p:cNvPr>
          <p:cNvSpPr>
            <a:spLocks noGrp="1"/>
          </p:cNvSpPr>
          <p:nvPr>
            <p:ph type="body" sz="quarter" idx="17"/>
          </p:nvPr>
        </p:nvSpPr>
        <p:spPr>
          <a:xfrm>
            <a:off x="4229101" y="1828800"/>
            <a:ext cx="1480836"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1"/>
            <a:ext cx="3555658" cy="2886876"/>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4" name="Rectangle 3">
            <a:extLst>
              <a:ext uri="{FF2B5EF4-FFF2-40B4-BE49-F238E27FC236}">
                <a16:creationId xmlns:a16="http://schemas.microsoft.com/office/drawing/2014/main" id="{0EDD9DBB-096E-E205-C742-F5F5EDBE2698}"/>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86484268-7572-61A6-6A71-D601FB5D12D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C14E8E10-7081-7D01-E3FB-2ADF77D77120}"/>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641871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Column Image">
    <p:spTree>
      <p:nvGrpSpPr>
        <p:cNvPr id="1" name=""/>
        <p:cNvGrpSpPr/>
        <p:nvPr/>
      </p:nvGrpSpPr>
      <p:grpSpPr>
        <a:xfrm>
          <a:off x="0" y="0"/>
          <a:ext cx="0" cy="0"/>
          <a:chOff x="0" y="0"/>
          <a:chExt cx="0" cy="0"/>
        </a:xfrm>
      </p:grpSpPr>
      <p:sp>
        <p:nvSpPr>
          <p:cNvPr id="9" name="Graphic 3">
            <a:extLst>
              <a:ext uri="{FF2B5EF4-FFF2-40B4-BE49-F238E27FC236}">
                <a16:creationId xmlns:a16="http://schemas.microsoft.com/office/drawing/2014/main" id="{5FF72BFB-2EAE-02A2-8A84-C45A941FB5BC}"/>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29" name="Body Text - 3">
            <a:extLst>
              <a:ext uri="{FF2B5EF4-FFF2-40B4-BE49-F238E27FC236}">
                <a16:creationId xmlns:a16="http://schemas.microsoft.com/office/drawing/2014/main" id="{245861D1-6713-4F4F-913D-69AB371A9045}"/>
              </a:ext>
            </a:extLst>
          </p:cNvPr>
          <p:cNvSpPr>
            <a:spLocks noGrp="1"/>
          </p:cNvSpPr>
          <p:nvPr>
            <p:ph type="body" sz="quarter" idx="25"/>
          </p:nvPr>
        </p:nvSpPr>
        <p:spPr>
          <a:xfrm>
            <a:off x="8119488" y="4537078"/>
            <a:ext cx="3420624" cy="1406522"/>
          </a:xfrm>
          <a:prstGeom prst="rect">
            <a:avLst/>
          </a:prstGeom>
        </p:spPr>
        <p:txBody>
          <a:bodyPr vert="horz" lIns="91440" tIns="45720" rIns="91440" bIns="45720" rtlCol="0">
            <a:normAutofit/>
          </a:bodyPr>
          <a:lstStyle>
            <a:lvl1pPr>
              <a:defRPr lang="en-US"/>
            </a:lvl1pPr>
          </a:lstStyle>
          <a:p>
            <a:pPr lvl="0"/>
            <a:r>
              <a:rPr lang="en-US"/>
              <a:t>Click to edit Master text styles</a:t>
            </a:r>
          </a:p>
        </p:txBody>
      </p:sp>
      <p:sp>
        <p:nvSpPr>
          <p:cNvPr id="28" name="Header Text - 3">
            <a:extLst>
              <a:ext uri="{FF2B5EF4-FFF2-40B4-BE49-F238E27FC236}">
                <a16:creationId xmlns:a16="http://schemas.microsoft.com/office/drawing/2014/main" id="{D2B8296D-53FE-4304-8A68-BF7D52C5A321}"/>
              </a:ext>
            </a:extLst>
          </p:cNvPr>
          <p:cNvSpPr>
            <a:spLocks noGrp="1"/>
          </p:cNvSpPr>
          <p:nvPr>
            <p:ph type="body" sz="quarter" idx="24"/>
          </p:nvPr>
        </p:nvSpPr>
        <p:spPr>
          <a:xfrm>
            <a:off x="8119488" y="3590882"/>
            <a:ext cx="34206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5" name="Picture - 3">
            <a:extLst>
              <a:ext uri="{FF2B5EF4-FFF2-40B4-BE49-F238E27FC236}">
                <a16:creationId xmlns:a16="http://schemas.microsoft.com/office/drawing/2014/main" id="{9A63C8D2-2A16-414C-97DA-1FFE05C3D405}"/>
              </a:ext>
            </a:extLst>
          </p:cNvPr>
          <p:cNvSpPr>
            <a:spLocks noGrp="1"/>
          </p:cNvSpPr>
          <p:nvPr>
            <p:ph type="pic" sz="quarter" idx="21" hasCustomPrompt="1"/>
          </p:nvPr>
        </p:nvSpPr>
        <p:spPr>
          <a:xfrm>
            <a:off x="8115300" y="1828800"/>
            <a:ext cx="34206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27" name="Body Text - 2">
            <a:extLst>
              <a:ext uri="{FF2B5EF4-FFF2-40B4-BE49-F238E27FC236}">
                <a16:creationId xmlns:a16="http://schemas.microsoft.com/office/drawing/2014/main" id="{B78BDF6A-F398-404C-B1EC-A2BB5ECA43DA}"/>
              </a:ext>
            </a:extLst>
          </p:cNvPr>
          <p:cNvSpPr>
            <a:spLocks noGrp="1"/>
          </p:cNvSpPr>
          <p:nvPr>
            <p:ph type="body" sz="quarter" idx="23"/>
          </p:nvPr>
        </p:nvSpPr>
        <p:spPr>
          <a:xfrm>
            <a:off x="4233288" y="4537078"/>
            <a:ext cx="3420624" cy="1406522"/>
          </a:xfrm>
          <a:prstGeom prst="rect">
            <a:avLst/>
          </a:prstGeom>
        </p:spPr>
        <p:txBody>
          <a:bodyPr vert="horz" lIns="91440" tIns="45720" rIns="91440" bIns="45720" rtlCol="0">
            <a:normAutofit/>
          </a:bodyPr>
          <a:lstStyle>
            <a:lvl1pPr>
              <a:defRPr lang="en-US"/>
            </a:lvl1pPr>
          </a:lstStyle>
          <a:p>
            <a:pPr lvl="0"/>
            <a:r>
              <a:rPr lang="en-US"/>
              <a:t>Click to edit Master text styles</a:t>
            </a:r>
          </a:p>
        </p:txBody>
      </p:sp>
      <p:sp>
        <p:nvSpPr>
          <p:cNvPr id="26" name="Header Text - 2">
            <a:extLst>
              <a:ext uri="{FF2B5EF4-FFF2-40B4-BE49-F238E27FC236}">
                <a16:creationId xmlns:a16="http://schemas.microsoft.com/office/drawing/2014/main" id="{A82331D8-BB60-4528-85CB-33BA6CF5082C}"/>
              </a:ext>
            </a:extLst>
          </p:cNvPr>
          <p:cNvSpPr>
            <a:spLocks noGrp="1"/>
          </p:cNvSpPr>
          <p:nvPr>
            <p:ph type="body" sz="quarter" idx="22"/>
          </p:nvPr>
        </p:nvSpPr>
        <p:spPr>
          <a:xfrm>
            <a:off x="4233288" y="3590882"/>
            <a:ext cx="34206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4" name="Picture - 2">
            <a:extLst>
              <a:ext uri="{FF2B5EF4-FFF2-40B4-BE49-F238E27FC236}">
                <a16:creationId xmlns:a16="http://schemas.microsoft.com/office/drawing/2014/main" id="{3AE31A7A-C7F8-484E-8C2C-4FB32C57DDED}"/>
              </a:ext>
            </a:extLst>
          </p:cNvPr>
          <p:cNvSpPr>
            <a:spLocks noGrp="1"/>
          </p:cNvSpPr>
          <p:nvPr>
            <p:ph type="pic" sz="quarter" idx="20" hasCustomPrompt="1"/>
          </p:nvPr>
        </p:nvSpPr>
        <p:spPr>
          <a:xfrm>
            <a:off x="4233288" y="1828800"/>
            <a:ext cx="34206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18" name="Body Text - 1">
            <a:extLst>
              <a:ext uri="{FF2B5EF4-FFF2-40B4-BE49-F238E27FC236}">
                <a16:creationId xmlns:a16="http://schemas.microsoft.com/office/drawing/2014/main" id="{44BFA90D-163A-4690-B30D-9139B66F5089}"/>
              </a:ext>
            </a:extLst>
          </p:cNvPr>
          <p:cNvSpPr>
            <a:spLocks noGrp="1"/>
          </p:cNvSpPr>
          <p:nvPr>
            <p:ph type="body" sz="quarter" idx="18"/>
          </p:nvPr>
        </p:nvSpPr>
        <p:spPr>
          <a:xfrm>
            <a:off x="427476" y="4537078"/>
            <a:ext cx="3420624" cy="1406522"/>
          </a:xfrm>
          <a:prstGeom prst="rect">
            <a:avLst/>
          </a:prstGeom>
        </p:spPr>
        <p:txBody>
          <a:bodyPr vert="horz" lIns="91440" tIns="45720" rIns="91440" bIns="45720" rtlCol="0">
            <a:normAutofit/>
          </a:bodyPr>
          <a:lstStyle>
            <a:lvl1pPr>
              <a:defRPr lang="en-US" dirty="0"/>
            </a:lvl1pPr>
          </a:lstStyle>
          <a:p>
            <a:pPr lvl="0"/>
            <a:r>
              <a:rPr lang="en-US"/>
              <a:t>Click to edit Master text styles</a:t>
            </a:r>
          </a:p>
        </p:txBody>
      </p:sp>
      <p:sp>
        <p:nvSpPr>
          <p:cNvPr id="16" name="Header Text - 1">
            <a:extLst>
              <a:ext uri="{FF2B5EF4-FFF2-40B4-BE49-F238E27FC236}">
                <a16:creationId xmlns:a16="http://schemas.microsoft.com/office/drawing/2014/main" id="{219FB133-8AF9-4FAA-97C9-DDD5757E3E3C}"/>
              </a:ext>
            </a:extLst>
          </p:cNvPr>
          <p:cNvSpPr>
            <a:spLocks noGrp="1"/>
          </p:cNvSpPr>
          <p:nvPr>
            <p:ph type="body" sz="quarter" idx="17"/>
          </p:nvPr>
        </p:nvSpPr>
        <p:spPr>
          <a:xfrm>
            <a:off x="427476" y="3590882"/>
            <a:ext cx="3420624" cy="818372"/>
          </a:xfrm>
          <a:prstGeom prst="rect">
            <a:avLst/>
          </a:prstGeom>
        </p:spPr>
        <p:txBody>
          <a:bodyPr anchor="t">
            <a:noAutofit/>
          </a:bodyPr>
          <a:lstStyle>
            <a:lvl1pPr marL="0" indent="0">
              <a:buNone/>
              <a:defRPr lang="en-US" sz="2400" spc="-50" baseline="0" dirty="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0"/>
            <a:ext cx="34206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5" name="TextBox 4">
            <a:extLst>
              <a:ext uri="{FF2B5EF4-FFF2-40B4-BE49-F238E27FC236}">
                <a16:creationId xmlns:a16="http://schemas.microsoft.com/office/drawing/2014/main" id="{2B28AEF3-B924-FFC0-7A83-684C1EB7ED7F}"/>
              </a:ext>
            </a:extLst>
          </p:cNvPr>
          <p:cNvSpPr txBox="1"/>
          <p:nvPr userDrawn="1"/>
        </p:nvSpPr>
        <p:spPr>
          <a:xfrm>
            <a:off x="1498600" y="6464300"/>
            <a:ext cx="0" cy="0"/>
          </a:xfrm>
          <a:prstGeom prst="rect">
            <a:avLst/>
          </a:prstGeom>
          <a:noFill/>
        </p:spPr>
        <p:txBody>
          <a:bodyPr wrap="none" rtlCol="0">
            <a:noAutofit/>
          </a:bodyPr>
          <a:lstStyle/>
          <a:p>
            <a:pPr algn="l"/>
            <a:endParaRPr lang="en-US" err="1"/>
          </a:p>
        </p:txBody>
      </p:sp>
      <p:sp>
        <p:nvSpPr>
          <p:cNvPr id="6" name="TextBox 5">
            <a:extLst>
              <a:ext uri="{FF2B5EF4-FFF2-40B4-BE49-F238E27FC236}">
                <a16:creationId xmlns:a16="http://schemas.microsoft.com/office/drawing/2014/main" id="{A8DDA300-87ED-B48A-0663-E0EA452E810D}"/>
              </a:ext>
            </a:extLst>
          </p:cNvPr>
          <p:cNvSpPr txBox="1"/>
          <p:nvPr userDrawn="1"/>
        </p:nvSpPr>
        <p:spPr>
          <a:xfrm>
            <a:off x="1574800" y="6642100"/>
            <a:ext cx="0" cy="0"/>
          </a:xfrm>
          <a:prstGeom prst="rect">
            <a:avLst/>
          </a:prstGeom>
          <a:noFill/>
        </p:spPr>
        <p:txBody>
          <a:bodyPr wrap="none" rtlCol="0">
            <a:noAutofit/>
          </a:bodyPr>
          <a:lstStyle/>
          <a:p>
            <a:pPr algn="l"/>
            <a:endParaRPr lang="en-US" err="1"/>
          </a:p>
        </p:txBody>
      </p:sp>
      <p:sp>
        <p:nvSpPr>
          <p:cNvPr id="4" name="Rectangle 3">
            <a:extLst>
              <a:ext uri="{FF2B5EF4-FFF2-40B4-BE49-F238E27FC236}">
                <a16:creationId xmlns:a16="http://schemas.microsoft.com/office/drawing/2014/main" id="{59E58F4C-8D22-C1ED-BA73-C7A96FC1F3D5}"/>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52F2D3B9-93FC-175E-5F1B-AFFB617C26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8" name="Slide Title">
            <a:extLst>
              <a:ext uri="{FF2B5EF4-FFF2-40B4-BE49-F238E27FC236}">
                <a16:creationId xmlns:a16="http://schemas.microsoft.com/office/drawing/2014/main" id="{FB631243-6D0D-9367-9830-6D9FAF5153B9}"/>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4099409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our Images">
    <p:spTree>
      <p:nvGrpSpPr>
        <p:cNvPr id="1" name=""/>
        <p:cNvGrpSpPr/>
        <p:nvPr/>
      </p:nvGrpSpPr>
      <p:grpSpPr>
        <a:xfrm>
          <a:off x="0" y="0"/>
          <a:ext cx="0" cy="0"/>
          <a:chOff x="0" y="0"/>
          <a:chExt cx="0" cy="0"/>
        </a:xfrm>
      </p:grpSpPr>
      <p:sp>
        <p:nvSpPr>
          <p:cNvPr id="37" name="Body Text - 4">
            <a:extLst>
              <a:ext uri="{FF2B5EF4-FFF2-40B4-BE49-F238E27FC236}">
                <a16:creationId xmlns:a16="http://schemas.microsoft.com/office/drawing/2014/main" id="{60CCAF24-6769-47F5-AED6-24C1CB787ADE}"/>
              </a:ext>
            </a:extLst>
          </p:cNvPr>
          <p:cNvSpPr>
            <a:spLocks noGrp="1"/>
          </p:cNvSpPr>
          <p:nvPr>
            <p:ph type="body" sz="quarter" idx="27"/>
          </p:nvPr>
        </p:nvSpPr>
        <p:spPr>
          <a:xfrm>
            <a:off x="8302969" y="4730816"/>
            <a:ext cx="3107982" cy="559523"/>
          </a:xfrm>
          <a:prstGeom prst="rect">
            <a:avLst/>
          </a:prstGeom>
          <a:noFill/>
        </p:spPr>
        <p:txBody>
          <a:bodyPr wrap="square" rtlCol="0">
            <a:normAutofit/>
          </a:bodyPr>
          <a:lstStyle>
            <a:lvl1pPr marL="0" indent="0">
              <a:buFont typeface="Arial" panose="020B0604020202020204" pitchFamily="34" charset="0"/>
              <a:buNone/>
              <a:defRPr lang="en-US" sz="1600" smtClean="0"/>
            </a:lvl1pPr>
          </a:lstStyle>
          <a:p>
            <a:pPr marL="228600" lvl="0" indent="-228600">
              <a:spcAft>
                <a:spcPts val="1200"/>
              </a:spcAft>
              <a:buClr>
                <a:schemeClr val="accent1"/>
              </a:buClr>
            </a:pPr>
            <a:r>
              <a:rPr lang="en-US"/>
              <a:t>Click to edit Master text styles</a:t>
            </a:r>
          </a:p>
        </p:txBody>
      </p:sp>
      <p:sp>
        <p:nvSpPr>
          <p:cNvPr id="38" name="Header Text - 4">
            <a:extLst>
              <a:ext uri="{FF2B5EF4-FFF2-40B4-BE49-F238E27FC236}">
                <a16:creationId xmlns:a16="http://schemas.microsoft.com/office/drawing/2014/main" id="{C24BBD94-6E59-4144-BE95-A4D8CA0C2B0E}"/>
              </a:ext>
            </a:extLst>
          </p:cNvPr>
          <p:cNvSpPr>
            <a:spLocks noGrp="1"/>
          </p:cNvSpPr>
          <p:nvPr>
            <p:ph type="body" sz="quarter" idx="28"/>
          </p:nvPr>
        </p:nvSpPr>
        <p:spPr>
          <a:xfrm>
            <a:off x="8302969" y="3907196"/>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34" name="Picture - 4">
            <a:extLst>
              <a:ext uri="{FF2B5EF4-FFF2-40B4-BE49-F238E27FC236}">
                <a16:creationId xmlns:a16="http://schemas.microsoft.com/office/drawing/2014/main" id="{89941881-2864-45B7-97FC-8B61100EC489}"/>
              </a:ext>
            </a:extLst>
          </p:cNvPr>
          <p:cNvSpPr>
            <a:spLocks noGrp="1"/>
          </p:cNvSpPr>
          <p:nvPr>
            <p:ph type="pic" sz="quarter" idx="24" hasCustomPrompt="1"/>
          </p:nvPr>
        </p:nvSpPr>
        <p:spPr>
          <a:xfrm>
            <a:off x="6256776" y="3768303"/>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35" name="Body Text - 3">
            <a:extLst>
              <a:ext uri="{FF2B5EF4-FFF2-40B4-BE49-F238E27FC236}">
                <a16:creationId xmlns:a16="http://schemas.microsoft.com/office/drawing/2014/main" id="{E8F912D8-F5F9-4A93-84F4-9BD8E17BE864}"/>
              </a:ext>
            </a:extLst>
          </p:cNvPr>
          <p:cNvSpPr>
            <a:spLocks noGrp="1"/>
          </p:cNvSpPr>
          <p:nvPr>
            <p:ph type="body" sz="quarter" idx="25"/>
          </p:nvPr>
        </p:nvSpPr>
        <p:spPr>
          <a:xfrm>
            <a:off x="2473669" y="4730816"/>
            <a:ext cx="3107982" cy="559523"/>
          </a:xfrm>
          <a:prstGeom prst="rect">
            <a:avLst/>
          </a:prstGeom>
          <a:noFill/>
        </p:spPr>
        <p:txBody>
          <a:bodyPr wrap="square" rtlCol="0">
            <a:normAutofit/>
          </a:bodyPr>
          <a:lstStyle>
            <a:lvl1pPr marL="0" indent="0">
              <a:buFont typeface="Arial" panose="020B0604020202020204" pitchFamily="34" charset="0"/>
              <a:buNone/>
              <a:defRPr lang="en-US" sz="1600" smtClean="0"/>
            </a:lvl1pPr>
          </a:lstStyle>
          <a:p>
            <a:pPr marL="228600" lvl="0" indent="-228600">
              <a:spcAft>
                <a:spcPts val="1200"/>
              </a:spcAft>
              <a:buClr>
                <a:schemeClr val="accent1"/>
              </a:buClr>
            </a:pPr>
            <a:r>
              <a:rPr lang="en-US"/>
              <a:t>Click to edit Master text styles</a:t>
            </a:r>
          </a:p>
        </p:txBody>
      </p:sp>
      <p:sp>
        <p:nvSpPr>
          <p:cNvPr id="36" name="Header Text - 3">
            <a:extLst>
              <a:ext uri="{FF2B5EF4-FFF2-40B4-BE49-F238E27FC236}">
                <a16:creationId xmlns:a16="http://schemas.microsoft.com/office/drawing/2014/main" id="{4894FEC1-FC85-4EFA-89DC-A48B0542349C}"/>
              </a:ext>
            </a:extLst>
          </p:cNvPr>
          <p:cNvSpPr>
            <a:spLocks noGrp="1"/>
          </p:cNvSpPr>
          <p:nvPr>
            <p:ph type="body" sz="quarter" idx="26"/>
          </p:nvPr>
        </p:nvSpPr>
        <p:spPr>
          <a:xfrm>
            <a:off x="2473669" y="3907196"/>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33" name="Picture - 3">
            <a:extLst>
              <a:ext uri="{FF2B5EF4-FFF2-40B4-BE49-F238E27FC236}">
                <a16:creationId xmlns:a16="http://schemas.microsoft.com/office/drawing/2014/main" id="{18410C62-CEC3-4305-8DED-34B8ABF15C7F}"/>
              </a:ext>
            </a:extLst>
          </p:cNvPr>
          <p:cNvSpPr>
            <a:spLocks noGrp="1"/>
          </p:cNvSpPr>
          <p:nvPr>
            <p:ph type="pic" sz="quarter" idx="23" hasCustomPrompt="1"/>
          </p:nvPr>
        </p:nvSpPr>
        <p:spPr>
          <a:xfrm>
            <a:off x="427476" y="3768303"/>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30" name="Body Text - 2">
            <a:extLst>
              <a:ext uri="{FF2B5EF4-FFF2-40B4-BE49-F238E27FC236}">
                <a16:creationId xmlns:a16="http://schemas.microsoft.com/office/drawing/2014/main" id="{385A6381-D4C6-42BC-BFD6-C646557A1A06}"/>
              </a:ext>
            </a:extLst>
          </p:cNvPr>
          <p:cNvSpPr>
            <a:spLocks noGrp="1"/>
          </p:cNvSpPr>
          <p:nvPr>
            <p:ph type="body" sz="quarter" idx="21"/>
          </p:nvPr>
        </p:nvSpPr>
        <p:spPr>
          <a:xfrm>
            <a:off x="8302969" y="2791313"/>
            <a:ext cx="3107982" cy="559523"/>
          </a:xfrm>
          <a:prstGeom prst="rect">
            <a:avLst/>
          </a:prstGeom>
          <a:noFill/>
        </p:spPr>
        <p:txBody>
          <a:bodyPr wrap="square" rtlCol="0">
            <a:normAutofit/>
          </a:bodyPr>
          <a:lstStyle>
            <a:lvl1pPr marL="0" indent="0">
              <a:buFont typeface="Arial" panose="020B0604020202020204" pitchFamily="34" charset="0"/>
              <a:buNone/>
              <a:defRPr lang="en-US" sz="1600" smtClean="0"/>
            </a:lvl1pPr>
          </a:lstStyle>
          <a:p>
            <a:pPr marL="228600" lvl="0" indent="-228600">
              <a:spcAft>
                <a:spcPts val="1200"/>
              </a:spcAft>
              <a:buClr>
                <a:schemeClr val="accent1"/>
              </a:buClr>
            </a:pPr>
            <a:r>
              <a:rPr lang="en-US"/>
              <a:t>Click to edit Master text styles</a:t>
            </a:r>
          </a:p>
        </p:txBody>
      </p:sp>
      <p:sp>
        <p:nvSpPr>
          <p:cNvPr id="31" name="Header Text - 2">
            <a:extLst>
              <a:ext uri="{FF2B5EF4-FFF2-40B4-BE49-F238E27FC236}">
                <a16:creationId xmlns:a16="http://schemas.microsoft.com/office/drawing/2014/main" id="{F3C24697-0BEC-4784-ABA7-81A85E680A3D}"/>
              </a:ext>
            </a:extLst>
          </p:cNvPr>
          <p:cNvSpPr>
            <a:spLocks noGrp="1"/>
          </p:cNvSpPr>
          <p:nvPr>
            <p:ph type="body" sz="quarter" idx="22"/>
          </p:nvPr>
        </p:nvSpPr>
        <p:spPr>
          <a:xfrm>
            <a:off x="8302969" y="1967693"/>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1" name="Picture - 2">
            <a:extLst>
              <a:ext uri="{FF2B5EF4-FFF2-40B4-BE49-F238E27FC236}">
                <a16:creationId xmlns:a16="http://schemas.microsoft.com/office/drawing/2014/main" id="{4595BE40-29B0-42B1-9839-7B2A97DF1D5F}"/>
              </a:ext>
            </a:extLst>
          </p:cNvPr>
          <p:cNvSpPr>
            <a:spLocks noGrp="1"/>
          </p:cNvSpPr>
          <p:nvPr>
            <p:ph type="pic" sz="quarter" idx="20" hasCustomPrompt="1"/>
          </p:nvPr>
        </p:nvSpPr>
        <p:spPr>
          <a:xfrm>
            <a:off x="6256776" y="1828800"/>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23" name="Body Text - 1">
            <a:extLst>
              <a:ext uri="{FF2B5EF4-FFF2-40B4-BE49-F238E27FC236}">
                <a16:creationId xmlns:a16="http://schemas.microsoft.com/office/drawing/2014/main" id="{25A9561E-1A8D-4FCF-8E30-97B5BA1D1787}"/>
              </a:ext>
            </a:extLst>
          </p:cNvPr>
          <p:cNvSpPr>
            <a:spLocks noGrp="1"/>
          </p:cNvSpPr>
          <p:nvPr>
            <p:ph type="body" sz="quarter" idx="18"/>
          </p:nvPr>
        </p:nvSpPr>
        <p:spPr>
          <a:xfrm>
            <a:off x="2473669" y="2791313"/>
            <a:ext cx="3107982" cy="559523"/>
          </a:xfrm>
          <a:prstGeom prst="rect">
            <a:avLst/>
          </a:prstGeom>
          <a:noFill/>
        </p:spPr>
        <p:txBody>
          <a:bodyPr wrap="square" rtlCol="0">
            <a:normAutofit/>
          </a:bodyPr>
          <a:lstStyle>
            <a:lvl1pPr marL="0" indent="0">
              <a:buFont typeface="Arial" panose="020B0604020202020204" pitchFamily="34" charset="0"/>
              <a:buNone/>
              <a:defRPr lang="en-US" sz="1600" dirty="0" smtClean="0"/>
            </a:lvl1pPr>
          </a:lstStyle>
          <a:p>
            <a:pPr marL="228600" lvl="0" indent="-228600">
              <a:spcAft>
                <a:spcPts val="1200"/>
              </a:spcAft>
              <a:buClr>
                <a:schemeClr val="accent1"/>
              </a:buClr>
            </a:pPr>
            <a:r>
              <a:rPr lang="en-US"/>
              <a:t>Click to edit Master text styles</a:t>
            </a:r>
          </a:p>
        </p:txBody>
      </p:sp>
      <p:sp>
        <p:nvSpPr>
          <p:cNvPr id="25" name="Header Text - 1">
            <a:extLst>
              <a:ext uri="{FF2B5EF4-FFF2-40B4-BE49-F238E27FC236}">
                <a16:creationId xmlns:a16="http://schemas.microsoft.com/office/drawing/2014/main" id="{08A73CF9-FAD1-47A9-BC4E-D2F7912DD7E1}"/>
              </a:ext>
            </a:extLst>
          </p:cNvPr>
          <p:cNvSpPr>
            <a:spLocks noGrp="1"/>
          </p:cNvSpPr>
          <p:nvPr>
            <p:ph type="body" sz="quarter" idx="17"/>
          </p:nvPr>
        </p:nvSpPr>
        <p:spPr>
          <a:xfrm>
            <a:off x="2473669" y="1967693"/>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0"/>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4" name="Rectangle 3">
            <a:extLst>
              <a:ext uri="{FF2B5EF4-FFF2-40B4-BE49-F238E27FC236}">
                <a16:creationId xmlns:a16="http://schemas.microsoft.com/office/drawing/2014/main" id="{CD3C648C-0395-44EB-400E-B0A023FF422B}"/>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5E528BB3-3A80-1CED-DE10-AEAF1DAA6B7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41F78C35-C02A-5D91-7FD2-1386AACA609F}"/>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1497645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Four Images Round - Meet the team">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3C648C-0395-44EB-400E-B0A023FF422B}"/>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5E528BB3-3A80-1CED-DE10-AEAF1DAA6B7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41F78C35-C02A-5D91-7FD2-1386AACA609F}"/>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
        <p:nvSpPr>
          <p:cNvPr id="2" name="Picture Placeholder 2">
            <a:extLst>
              <a:ext uri="{FF2B5EF4-FFF2-40B4-BE49-F238E27FC236}">
                <a16:creationId xmlns:a16="http://schemas.microsoft.com/office/drawing/2014/main" id="{8B754EB3-2A24-0555-A040-22F72A8B305D}"/>
              </a:ext>
            </a:extLst>
          </p:cNvPr>
          <p:cNvSpPr>
            <a:spLocks noGrp="1"/>
          </p:cNvSpPr>
          <p:nvPr>
            <p:ph type="pic" sz="quarter" idx="11" hasCustomPrompt="1"/>
          </p:nvPr>
        </p:nvSpPr>
        <p:spPr>
          <a:xfrm>
            <a:off x="1456811" y="2254656"/>
            <a:ext cx="2160001" cy="2160001"/>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3" name="Picture Placeholder 2">
            <a:extLst>
              <a:ext uri="{FF2B5EF4-FFF2-40B4-BE49-F238E27FC236}">
                <a16:creationId xmlns:a16="http://schemas.microsoft.com/office/drawing/2014/main" id="{CA32BB88-F9A6-CA55-3BC4-BF28560B6FA7}"/>
              </a:ext>
            </a:extLst>
          </p:cNvPr>
          <p:cNvSpPr>
            <a:spLocks noGrp="1"/>
          </p:cNvSpPr>
          <p:nvPr>
            <p:ph type="pic" sz="quarter" idx="12" hasCustomPrompt="1"/>
          </p:nvPr>
        </p:nvSpPr>
        <p:spPr>
          <a:xfrm>
            <a:off x="3834769" y="2254655"/>
            <a:ext cx="2160001" cy="2160001"/>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7" name="Picture Placeholder 2">
            <a:extLst>
              <a:ext uri="{FF2B5EF4-FFF2-40B4-BE49-F238E27FC236}">
                <a16:creationId xmlns:a16="http://schemas.microsoft.com/office/drawing/2014/main" id="{C4B224C5-E3F8-70F6-3C8A-344CF54E07DD}"/>
              </a:ext>
            </a:extLst>
          </p:cNvPr>
          <p:cNvSpPr>
            <a:spLocks noGrp="1"/>
          </p:cNvSpPr>
          <p:nvPr>
            <p:ph type="pic" sz="quarter" idx="13" hasCustomPrompt="1"/>
          </p:nvPr>
        </p:nvSpPr>
        <p:spPr>
          <a:xfrm>
            <a:off x="6212730" y="2254655"/>
            <a:ext cx="2160001" cy="2160001"/>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8" name="Picture Placeholder 2">
            <a:extLst>
              <a:ext uri="{FF2B5EF4-FFF2-40B4-BE49-F238E27FC236}">
                <a16:creationId xmlns:a16="http://schemas.microsoft.com/office/drawing/2014/main" id="{15A26A60-7247-70E7-3D15-38FFCD9B45F3}"/>
              </a:ext>
            </a:extLst>
          </p:cNvPr>
          <p:cNvSpPr>
            <a:spLocks noGrp="1"/>
          </p:cNvSpPr>
          <p:nvPr>
            <p:ph type="pic" sz="quarter" idx="14" hasCustomPrompt="1"/>
          </p:nvPr>
        </p:nvSpPr>
        <p:spPr>
          <a:xfrm>
            <a:off x="8590688" y="2254654"/>
            <a:ext cx="2160001" cy="2160001"/>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24727660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Highlight List">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A1CDC4C3-94E7-8B37-6F08-DC5A0E9079D1}"/>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2" name="List Text - 4">
            <a:extLst>
              <a:ext uri="{FF2B5EF4-FFF2-40B4-BE49-F238E27FC236}">
                <a16:creationId xmlns:a16="http://schemas.microsoft.com/office/drawing/2014/main" id="{C073C7DD-651D-44A8-B6CD-3B900118F834}"/>
              </a:ext>
            </a:extLst>
          </p:cNvPr>
          <p:cNvSpPr>
            <a:spLocks noGrp="1"/>
          </p:cNvSpPr>
          <p:nvPr>
            <p:ph type="body" sz="quarter" idx="24"/>
          </p:nvPr>
        </p:nvSpPr>
        <p:spPr>
          <a:xfrm>
            <a:off x="9105900" y="4491683"/>
            <a:ext cx="2667000" cy="791517"/>
          </a:xfrm>
          <a:prstGeom prst="rect">
            <a:avLst/>
          </a:prstGeom>
          <a:noFill/>
        </p:spPr>
        <p:txBody>
          <a:bodyPr wrap="square" rtlCol="0">
            <a:normAutofit/>
          </a:bodyPr>
          <a:lstStyle>
            <a:lvl1pPr marL="0" indent="0">
              <a:buNone/>
              <a:defRPr lang="en-US" sz="1600" dirty="0"/>
            </a:lvl1pPr>
          </a:lstStyle>
          <a:p>
            <a:pPr marL="228600" lvl="0" indent="-228600">
              <a:spcAft>
                <a:spcPts val="1200"/>
              </a:spcAft>
              <a:buClr>
                <a:schemeClr val="accent1"/>
              </a:buClr>
            </a:pPr>
            <a:r>
              <a:rPr lang="en-US"/>
              <a:t>Click to edit Master text styles</a:t>
            </a:r>
          </a:p>
        </p:txBody>
      </p:sp>
      <p:sp>
        <p:nvSpPr>
          <p:cNvPr id="61" name="List Number - 4">
            <a:extLst>
              <a:ext uri="{FF2B5EF4-FFF2-40B4-BE49-F238E27FC236}">
                <a16:creationId xmlns:a16="http://schemas.microsoft.com/office/drawing/2014/main" id="{2E2E1918-0108-484F-B04A-0F8ABB6CCB02}"/>
              </a:ext>
            </a:extLst>
          </p:cNvPr>
          <p:cNvSpPr>
            <a:spLocks noGrp="1"/>
          </p:cNvSpPr>
          <p:nvPr>
            <p:ph type="body" sz="quarter" idx="23" hasCustomPrompt="1"/>
          </p:nvPr>
        </p:nvSpPr>
        <p:spPr>
          <a:xfrm>
            <a:off x="7591425" y="4491684"/>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60" name="List Text - 3">
            <a:extLst>
              <a:ext uri="{FF2B5EF4-FFF2-40B4-BE49-F238E27FC236}">
                <a16:creationId xmlns:a16="http://schemas.microsoft.com/office/drawing/2014/main" id="{5793CBD7-3485-4150-851F-562B285B8126}"/>
              </a:ext>
            </a:extLst>
          </p:cNvPr>
          <p:cNvSpPr>
            <a:spLocks noGrp="1"/>
          </p:cNvSpPr>
          <p:nvPr>
            <p:ph type="body" sz="quarter" idx="22"/>
          </p:nvPr>
        </p:nvSpPr>
        <p:spPr>
          <a:xfrm>
            <a:off x="9105900" y="3604055"/>
            <a:ext cx="2667000" cy="791517"/>
          </a:xfrm>
          <a:prstGeom prst="rect">
            <a:avLst/>
          </a:prstGeom>
          <a:noFill/>
        </p:spPr>
        <p:txBody>
          <a:bodyPr wrap="square" rtlCol="0">
            <a:normAutofit/>
          </a:bodyPr>
          <a:lstStyle>
            <a:lvl1pPr marL="0" indent="0">
              <a:buNone/>
              <a:defRPr lang="en-US" sz="1600"/>
            </a:lvl1pPr>
          </a:lstStyle>
          <a:p>
            <a:pPr marL="228600" lvl="0" indent="-228600">
              <a:spcAft>
                <a:spcPts val="1200"/>
              </a:spcAft>
              <a:buClr>
                <a:schemeClr val="accent1"/>
              </a:buClr>
            </a:pPr>
            <a:r>
              <a:rPr lang="en-US"/>
              <a:t>Click to edit Master text styles</a:t>
            </a:r>
          </a:p>
        </p:txBody>
      </p:sp>
      <p:sp>
        <p:nvSpPr>
          <p:cNvPr id="59" name="List Number - 3">
            <a:extLst>
              <a:ext uri="{FF2B5EF4-FFF2-40B4-BE49-F238E27FC236}">
                <a16:creationId xmlns:a16="http://schemas.microsoft.com/office/drawing/2014/main" id="{B88859A1-06CE-4426-AFA8-853C61B5DBEA}"/>
              </a:ext>
            </a:extLst>
          </p:cNvPr>
          <p:cNvSpPr>
            <a:spLocks noGrp="1"/>
          </p:cNvSpPr>
          <p:nvPr>
            <p:ph type="body" sz="quarter" idx="21" hasCustomPrompt="1"/>
          </p:nvPr>
        </p:nvSpPr>
        <p:spPr>
          <a:xfrm>
            <a:off x="7591425" y="3604056"/>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58" name="List Text - 2">
            <a:extLst>
              <a:ext uri="{FF2B5EF4-FFF2-40B4-BE49-F238E27FC236}">
                <a16:creationId xmlns:a16="http://schemas.microsoft.com/office/drawing/2014/main" id="{74DAAD88-DDA4-4749-B835-660DE096DEFC}"/>
              </a:ext>
            </a:extLst>
          </p:cNvPr>
          <p:cNvSpPr>
            <a:spLocks noGrp="1"/>
          </p:cNvSpPr>
          <p:nvPr>
            <p:ph type="body" sz="quarter" idx="20"/>
          </p:nvPr>
        </p:nvSpPr>
        <p:spPr>
          <a:xfrm>
            <a:off x="9105900" y="2716427"/>
            <a:ext cx="2667000" cy="791517"/>
          </a:xfrm>
          <a:prstGeom prst="rect">
            <a:avLst/>
          </a:prstGeom>
          <a:noFill/>
        </p:spPr>
        <p:txBody>
          <a:bodyPr wrap="square" rtlCol="0">
            <a:normAutofit/>
          </a:bodyPr>
          <a:lstStyle>
            <a:lvl1pPr marL="0" indent="0">
              <a:buNone/>
              <a:defRPr lang="en-US" sz="1600"/>
            </a:lvl1pPr>
          </a:lstStyle>
          <a:p>
            <a:pPr marL="228600" lvl="0" indent="-228600">
              <a:spcAft>
                <a:spcPts val="1200"/>
              </a:spcAft>
              <a:buClr>
                <a:schemeClr val="accent1"/>
              </a:buClr>
            </a:pPr>
            <a:r>
              <a:rPr lang="en-US"/>
              <a:t>Click to edit Master text styles</a:t>
            </a:r>
          </a:p>
        </p:txBody>
      </p:sp>
      <p:sp>
        <p:nvSpPr>
          <p:cNvPr id="57" name="List Number - 2">
            <a:extLst>
              <a:ext uri="{FF2B5EF4-FFF2-40B4-BE49-F238E27FC236}">
                <a16:creationId xmlns:a16="http://schemas.microsoft.com/office/drawing/2014/main" id="{5FA2FC73-8ACE-4EFF-9ABE-98760FD1ACD3}"/>
              </a:ext>
            </a:extLst>
          </p:cNvPr>
          <p:cNvSpPr>
            <a:spLocks noGrp="1"/>
          </p:cNvSpPr>
          <p:nvPr>
            <p:ph type="body" sz="quarter" idx="19" hasCustomPrompt="1"/>
          </p:nvPr>
        </p:nvSpPr>
        <p:spPr>
          <a:xfrm>
            <a:off x="7591425" y="2716428"/>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56" name="List Text - 1">
            <a:extLst>
              <a:ext uri="{FF2B5EF4-FFF2-40B4-BE49-F238E27FC236}">
                <a16:creationId xmlns:a16="http://schemas.microsoft.com/office/drawing/2014/main" id="{50C530BA-90E0-4975-BD32-840AD67E90B8}"/>
              </a:ext>
            </a:extLst>
          </p:cNvPr>
          <p:cNvSpPr>
            <a:spLocks noGrp="1"/>
          </p:cNvSpPr>
          <p:nvPr>
            <p:ph type="body" sz="quarter" idx="18"/>
          </p:nvPr>
        </p:nvSpPr>
        <p:spPr>
          <a:xfrm>
            <a:off x="9105900" y="1828799"/>
            <a:ext cx="2667000" cy="791517"/>
          </a:xfrm>
          <a:prstGeom prst="rect">
            <a:avLst/>
          </a:prstGeom>
          <a:noFill/>
        </p:spPr>
        <p:txBody>
          <a:bodyPr wrap="square" rtlCol="0">
            <a:normAutofit/>
          </a:bodyPr>
          <a:lstStyle>
            <a:lvl1pPr marL="0" indent="0">
              <a:buNone/>
              <a:defRPr lang="en-US" sz="1600"/>
            </a:lvl1pPr>
          </a:lstStyle>
          <a:p>
            <a:pPr marL="228600" lvl="0" indent="-228600">
              <a:spcAft>
                <a:spcPts val="1200"/>
              </a:spcAft>
              <a:buClr>
                <a:schemeClr val="accent1"/>
              </a:buClr>
            </a:pPr>
            <a:r>
              <a:rPr lang="en-US"/>
              <a:t>Click to edit Master text styles</a:t>
            </a:r>
          </a:p>
        </p:txBody>
      </p:sp>
      <p:sp>
        <p:nvSpPr>
          <p:cNvPr id="55" name="List Number - 1">
            <a:extLst>
              <a:ext uri="{FF2B5EF4-FFF2-40B4-BE49-F238E27FC236}">
                <a16:creationId xmlns:a16="http://schemas.microsoft.com/office/drawing/2014/main" id="{34118F29-69F5-4797-9535-CFD4E9A75560}"/>
              </a:ext>
            </a:extLst>
          </p:cNvPr>
          <p:cNvSpPr>
            <a:spLocks noGrp="1"/>
          </p:cNvSpPr>
          <p:nvPr>
            <p:ph type="body" sz="quarter" idx="13" hasCustomPrompt="1"/>
          </p:nvPr>
        </p:nvSpPr>
        <p:spPr>
          <a:xfrm>
            <a:off x="7591425" y="1828800"/>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355257" y="2878993"/>
            <a:ext cx="6578943" cy="2074356"/>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355257" y="1828800"/>
            <a:ext cx="6578943"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5" name="Rectangle 4">
            <a:extLst>
              <a:ext uri="{FF2B5EF4-FFF2-40B4-BE49-F238E27FC236}">
                <a16:creationId xmlns:a16="http://schemas.microsoft.com/office/drawing/2014/main" id="{87E7422C-1964-2D09-76C4-6D3CEFC17E23}"/>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B04E60ED-5739-26FD-9F61-88033CDB8C7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6DCCDA33-F69C-E25E-67DA-253877C0059A}"/>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278903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rvices/products imagery">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A1CDC4C3-94E7-8B37-6F08-DC5A0E9079D1}"/>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5" name="Rectangle 4">
            <a:extLst>
              <a:ext uri="{FF2B5EF4-FFF2-40B4-BE49-F238E27FC236}">
                <a16:creationId xmlns:a16="http://schemas.microsoft.com/office/drawing/2014/main" id="{87E7422C-1964-2D09-76C4-6D3CEFC17E23}"/>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B04E60ED-5739-26FD-9F61-88033CDB8C7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6DCCDA33-F69C-E25E-67DA-253877C0059A}"/>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
        <p:nvSpPr>
          <p:cNvPr id="2" name="Picture Placeholder 2">
            <a:extLst>
              <a:ext uri="{FF2B5EF4-FFF2-40B4-BE49-F238E27FC236}">
                <a16:creationId xmlns:a16="http://schemas.microsoft.com/office/drawing/2014/main" id="{144AF6EE-7C43-F383-F2D7-92117075C383}"/>
              </a:ext>
            </a:extLst>
          </p:cNvPr>
          <p:cNvSpPr>
            <a:spLocks noGrp="1"/>
          </p:cNvSpPr>
          <p:nvPr>
            <p:ph type="pic" sz="quarter" idx="12" hasCustomPrompt="1"/>
          </p:nvPr>
        </p:nvSpPr>
        <p:spPr>
          <a:xfrm>
            <a:off x="7487945" y="1216190"/>
            <a:ext cx="4284954" cy="1533204"/>
          </a:xfrm>
          <a:prstGeom prst="roundRect">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3" name="Picture Placeholder 2">
            <a:extLst>
              <a:ext uri="{FF2B5EF4-FFF2-40B4-BE49-F238E27FC236}">
                <a16:creationId xmlns:a16="http://schemas.microsoft.com/office/drawing/2014/main" id="{A9724F2C-4A48-B264-FA0A-71E3F5C1C6B7}"/>
              </a:ext>
            </a:extLst>
          </p:cNvPr>
          <p:cNvSpPr>
            <a:spLocks noGrp="1"/>
          </p:cNvSpPr>
          <p:nvPr>
            <p:ph type="pic" sz="quarter" idx="13" hasCustomPrompt="1"/>
          </p:nvPr>
        </p:nvSpPr>
        <p:spPr>
          <a:xfrm>
            <a:off x="5677580" y="1216190"/>
            <a:ext cx="1395969" cy="1533204"/>
          </a:xfrm>
          <a:prstGeom prst="roundRect">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4" name="Picture Placeholder 2">
            <a:extLst>
              <a:ext uri="{FF2B5EF4-FFF2-40B4-BE49-F238E27FC236}">
                <a16:creationId xmlns:a16="http://schemas.microsoft.com/office/drawing/2014/main" id="{5C8D4057-D20C-CA4D-302F-74B08E5DFB2C}"/>
              </a:ext>
            </a:extLst>
          </p:cNvPr>
          <p:cNvSpPr>
            <a:spLocks noGrp="1"/>
          </p:cNvSpPr>
          <p:nvPr>
            <p:ph type="pic" sz="quarter" idx="14" hasCustomPrompt="1"/>
          </p:nvPr>
        </p:nvSpPr>
        <p:spPr>
          <a:xfrm>
            <a:off x="9916859" y="2918582"/>
            <a:ext cx="1856040" cy="3067942"/>
          </a:xfrm>
          <a:prstGeom prst="roundRect">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9" name="Picture Placeholder 2">
            <a:extLst>
              <a:ext uri="{FF2B5EF4-FFF2-40B4-BE49-F238E27FC236}">
                <a16:creationId xmlns:a16="http://schemas.microsoft.com/office/drawing/2014/main" id="{2684728D-497B-B3BC-C18D-3659D1069B3F}"/>
              </a:ext>
            </a:extLst>
          </p:cNvPr>
          <p:cNvSpPr>
            <a:spLocks noGrp="1"/>
          </p:cNvSpPr>
          <p:nvPr>
            <p:ph type="pic" sz="quarter" idx="11" hasCustomPrompt="1"/>
          </p:nvPr>
        </p:nvSpPr>
        <p:spPr>
          <a:xfrm>
            <a:off x="7378584" y="3139263"/>
            <a:ext cx="2251838" cy="2251838"/>
          </a:xfrm>
          <a:prstGeom prst="ellipse">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6652134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Services/products imagery">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A1CDC4C3-94E7-8B37-6F08-DC5A0E9079D1}"/>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5" name="Rectangle 4">
            <a:extLst>
              <a:ext uri="{FF2B5EF4-FFF2-40B4-BE49-F238E27FC236}">
                <a16:creationId xmlns:a16="http://schemas.microsoft.com/office/drawing/2014/main" id="{87E7422C-1964-2D09-76C4-6D3CEFC17E23}"/>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B04E60ED-5739-26FD-9F61-88033CDB8C7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6DCCDA33-F69C-E25E-67DA-253877C0059A}"/>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
        <p:nvSpPr>
          <p:cNvPr id="10" name="Picture Placeholder 2">
            <a:extLst>
              <a:ext uri="{FF2B5EF4-FFF2-40B4-BE49-F238E27FC236}">
                <a16:creationId xmlns:a16="http://schemas.microsoft.com/office/drawing/2014/main" id="{C6E70F91-A774-875B-03E0-6540DF476531}"/>
              </a:ext>
            </a:extLst>
          </p:cNvPr>
          <p:cNvSpPr>
            <a:spLocks noGrp="1"/>
          </p:cNvSpPr>
          <p:nvPr>
            <p:ph type="pic" sz="quarter" idx="12" hasCustomPrompt="1"/>
          </p:nvPr>
        </p:nvSpPr>
        <p:spPr>
          <a:xfrm>
            <a:off x="6096000" y="1224362"/>
            <a:ext cx="2832576" cy="2676521"/>
          </a:xfrm>
          <a:prstGeom prst="roundRect">
            <a:avLst>
              <a:gd name="adj" fmla="val 12080"/>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11" name="Picture Placeholder 2">
            <a:extLst>
              <a:ext uri="{FF2B5EF4-FFF2-40B4-BE49-F238E27FC236}">
                <a16:creationId xmlns:a16="http://schemas.microsoft.com/office/drawing/2014/main" id="{493A4646-1484-3FB8-07CB-08A1FCA0246F}"/>
              </a:ext>
            </a:extLst>
          </p:cNvPr>
          <p:cNvSpPr>
            <a:spLocks noGrp="1"/>
          </p:cNvSpPr>
          <p:nvPr>
            <p:ph type="pic" sz="quarter" idx="13" hasCustomPrompt="1"/>
          </p:nvPr>
        </p:nvSpPr>
        <p:spPr>
          <a:xfrm>
            <a:off x="9106074" y="1224362"/>
            <a:ext cx="2832576" cy="2676521"/>
          </a:xfrm>
          <a:prstGeom prst="roundRect">
            <a:avLst>
              <a:gd name="adj" fmla="val 13726"/>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
        <p:nvSpPr>
          <p:cNvPr id="13" name="Picture Placeholder 2">
            <a:extLst>
              <a:ext uri="{FF2B5EF4-FFF2-40B4-BE49-F238E27FC236}">
                <a16:creationId xmlns:a16="http://schemas.microsoft.com/office/drawing/2014/main" id="{5644D720-7E8D-19AE-13A0-F3184E4F49DD}"/>
              </a:ext>
            </a:extLst>
          </p:cNvPr>
          <p:cNvSpPr>
            <a:spLocks noGrp="1"/>
          </p:cNvSpPr>
          <p:nvPr>
            <p:ph type="pic" sz="quarter" idx="15" hasCustomPrompt="1"/>
          </p:nvPr>
        </p:nvSpPr>
        <p:spPr>
          <a:xfrm>
            <a:off x="6096001" y="4162273"/>
            <a:ext cx="5842650" cy="1423270"/>
          </a:xfrm>
          <a:prstGeom prst="roundRect">
            <a:avLst>
              <a:gd name="adj" fmla="val 15885"/>
            </a:avLst>
          </a:prstGeom>
          <a:solidFill>
            <a:schemeClr val="bg1">
              <a:lumMod val="95000"/>
            </a:schemeClr>
          </a:solidFill>
        </p:spPr>
        <p:txBody>
          <a:bodyPr/>
          <a:lstStyle>
            <a:lvl1pPr marL="0" indent="0">
              <a:buNone/>
              <a:defRPr sz="1800">
                <a:solidFill>
                  <a:schemeClr val="bg1">
                    <a:lumMod val="50000"/>
                  </a:schemeClr>
                </a:solidFill>
                <a:latin typeface="Open Sans" panose="020B0606030504020204" pitchFamily="34" charset="0"/>
                <a:ea typeface="Open Sans" panose="020B0606030504020204" pitchFamily="34" charset="0"/>
                <a:cs typeface="Open Sans" panose="020B0606030504020204" pitchFamily="34" charset="0"/>
              </a:defRPr>
            </a:lvl1pPr>
          </a:lstStyle>
          <a:p>
            <a:r>
              <a:rPr lang="en-ID"/>
              <a:t>Image Placeholder</a:t>
            </a:r>
          </a:p>
        </p:txBody>
      </p:sp>
    </p:spTree>
    <p:extLst>
      <p:ext uri="{BB962C8B-B14F-4D97-AF65-F5344CB8AC3E}">
        <p14:creationId xmlns:p14="http://schemas.microsoft.com/office/powerpoint/2010/main" val="3011297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ingle Graph">
    <p:spTree>
      <p:nvGrpSpPr>
        <p:cNvPr id="1" name=""/>
        <p:cNvGrpSpPr/>
        <p:nvPr/>
      </p:nvGrpSpPr>
      <p:grpSpPr>
        <a:xfrm>
          <a:off x="0" y="0"/>
          <a:ext cx="0" cy="0"/>
          <a:chOff x="0" y="0"/>
          <a:chExt cx="0" cy="0"/>
        </a:xfrm>
      </p:grpSpPr>
      <p:sp>
        <p:nvSpPr>
          <p:cNvPr id="10" name="Graphic 3">
            <a:extLst>
              <a:ext uri="{FF2B5EF4-FFF2-40B4-BE49-F238E27FC236}">
                <a16:creationId xmlns:a16="http://schemas.microsoft.com/office/drawing/2014/main" id="{443C5F9A-8343-CDC6-8CE6-7738A356A8E6}"/>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 name="Content - 1">
            <a:extLst>
              <a:ext uri="{FF2B5EF4-FFF2-40B4-BE49-F238E27FC236}">
                <a16:creationId xmlns:a16="http://schemas.microsoft.com/office/drawing/2014/main" id="{00A656D1-CA81-43D8-B3F2-AF19B2209BF1}"/>
              </a:ext>
            </a:extLst>
          </p:cNvPr>
          <p:cNvSpPr>
            <a:spLocks noGrp="1"/>
          </p:cNvSpPr>
          <p:nvPr>
            <p:ph sz="quarter" idx="26" hasCustomPrompt="1"/>
          </p:nvPr>
        </p:nvSpPr>
        <p:spPr>
          <a:xfrm>
            <a:off x="355257" y="1828800"/>
            <a:ext cx="11417643" cy="4114800"/>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5" name="Rectangle 4">
            <a:extLst>
              <a:ext uri="{FF2B5EF4-FFF2-40B4-BE49-F238E27FC236}">
                <a16:creationId xmlns:a16="http://schemas.microsoft.com/office/drawing/2014/main" id="{3CE0525B-2C5E-76F1-9BAB-53FF88CC586E}"/>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ACCF28CC-B725-278D-4379-41B4D5AF69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9" name="Slide Title">
            <a:extLst>
              <a:ext uri="{FF2B5EF4-FFF2-40B4-BE49-F238E27FC236}">
                <a16:creationId xmlns:a16="http://schemas.microsoft.com/office/drawing/2014/main" id="{AAFD2460-6F00-99C4-7A5C-5D4EDE0CD78E}"/>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2386682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Graph Callout 1">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DE3CE954-EC51-99B9-A375-7B9290673460}"/>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26" name="Content - 1">
            <a:extLst>
              <a:ext uri="{FF2B5EF4-FFF2-40B4-BE49-F238E27FC236}">
                <a16:creationId xmlns:a16="http://schemas.microsoft.com/office/drawing/2014/main" id="{7480546F-0B23-4D8F-ABBB-3F61DD4DDD33}"/>
              </a:ext>
            </a:extLst>
          </p:cNvPr>
          <p:cNvSpPr>
            <a:spLocks noGrp="1"/>
          </p:cNvSpPr>
          <p:nvPr>
            <p:ph sz="quarter" idx="26" hasCustomPrompt="1"/>
          </p:nvPr>
        </p:nvSpPr>
        <p:spPr>
          <a:xfrm>
            <a:off x="5219700" y="1828800"/>
            <a:ext cx="6553200" cy="4114800"/>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355258" y="2878993"/>
            <a:ext cx="4220924" cy="3064607"/>
          </a:xfrm>
          <a:prstGeom prst="rect">
            <a:avLst/>
          </a:prstGeom>
        </p:spPr>
        <p:txBody>
          <a:bodyPr vert="horz" lIns="91440" tIns="45720" rIns="91440" bIns="45720" rtlCol="0">
            <a:normAutofit/>
          </a:bodyPr>
          <a:lstStyle>
            <a:lvl1pPr>
              <a:defRPr lang="en-US"/>
            </a:lvl1pPr>
            <a:lvl2pPr>
              <a:defRPr lang="en-US"/>
            </a:lvl2pPr>
            <a:lvl3pPr>
              <a:defRPr lang="en-US"/>
            </a:lvl3pPr>
          </a:lstStyle>
          <a:p>
            <a:pPr lvl="0"/>
            <a:r>
              <a:rPr lang="en-US"/>
              <a:t>Click to edit Master text styles</a:t>
            </a:r>
          </a:p>
          <a:p>
            <a:pPr lvl="1"/>
            <a:r>
              <a:rPr lang="en-US"/>
              <a:t>Second level</a:t>
            </a:r>
          </a:p>
          <a:p>
            <a:pPr lvl="2"/>
            <a:r>
              <a:rPr lang="en-US"/>
              <a:t>Third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355258" y="1828800"/>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28FF99C6-9D37-DE27-FCC6-823632D63B72}"/>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D35FE2C7-BFE7-08F6-DEDB-7CE3E0F656F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EAEBA539-9B18-17CD-36B9-6003238CA146}"/>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2467114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Graph Callout 2">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417F0030-EF02-963B-0046-3BB4E2BBFB40}"/>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7551976" y="2881516"/>
            <a:ext cx="4220924" cy="3062084"/>
          </a:xfrm>
          <a:prstGeom prst="rect">
            <a:avLst/>
          </a:prstGeom>
        </p:spPr>
        <p:txBody>
          <a:bodyPr vert="horz" lIns="91440" tIns="45720" rIns="91440" bIns="45720" rtlCol="0">
            <a:normAutofit/>
          </a:bodyPr>
          <a:lstStyle>
            <a:lvl1pPr>
              <a:defRPr lang="en-US"/>
            </a:lvl1pPr>
            <a:lvl2pPr>
              <a:defRPr lang="en-US"/>
            </a:lvl2pPr>
            <a:lvl3pPr>
              <a:defRPr lang="en-US"/>
            </a:lvl3pPr>
          </a:lstStyle>
          <a:p>
            <a:pPr lvl="0"/>
            <a:r>
              <a:rPr lang="en-US"/>
              <a:t>Click to edit Master text styles</a:t>
            </a:r>
          </a:p>
          <a:p>
            <a:pPr lvl="1"/>
            <a:r>
              <a:rPr lang="en-US"/>
              <a:t>Second level</a:t>
            </a:r>
          </a:p>
          <a:p>
            <a:pPr lvl="2"/>
            <a:r>
              <a:rPr lang="en-US"/>
              <a:t>Third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7551976" y="1831323"/>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6" name="Content - 1">
            <a:extLst>
              <a:ext uri="{FF2B5EF4-FFF2-40B4-BE49-F238E27FC236}">
                <a16:creationId xmlns:a16="http://schemas.microsoft.com/office/drawing/2014/main" id="{7480546F-0B23-4D8F-ABBB-3F61DD4DDD33}"/>
              </a:ext>
            </a:extLst>
          </p:cNvPr>
          <p:cNvSpPr>
            <a:spLocks noGrp="1"/>
          </p:cNvSpPr>
          <p:nvPr>
            <p:ph sz="quarter" idx="26" hasCustomPrompt="1"/>
          </p:nvPr>
        </p:nvSpPr>
        <p:spPr>
          <a:xfrm>
            <a:off x="355257" y="1828800"/>
            <a:ext cx="6553200" cy="4114800"/>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5" name="Rectangle 4">
            <a:extLst>
              <a:ext uri="{FF2B5EF4-FFF2-40B4-BE49-F238E27FC236}">
                <a16:creationId xmlns:a16="http://schemas.microsoft.com/office/drawing/2014/main" id="{7509F083-F0BC-94EC-711B-E20BA1F2E656}"/>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4EBA2408-FD1C-E21C-3A14-3623AC09BB2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D5553CFE-6AC5-4914-8BD0-B793132CFD32}"/>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9376559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tacked Graphs">
    <p:spTree>
      <p:nvGrpSpPr>
        <p:cNvPr id="1" name=""/>
        <p:cNvGrpSpPr/>
        <p:nvPr/>
      </p:nvGrpSpPr>
      <p:grpSpPr>
        <a:xfrm>
          <a:off x="0" y="0"/>
          <a:ext cx="0" cy="0"/>
          <a:chOff x="0" y="0"/>
          <a:chExt cx="0" cy="0"/>
        </a:xfrm>
      </p:grpSpPr>
      <p:sp>
        <p:nvSpPr>
          <p:cNvPr id="18" name="Body Text - 2">
            <a:extLst>
              <a:ext uri="{FF2B5EF4-FFF2-40B4-BE49-F238E27FC236}">
                <a16:creationId xmlns:a16="http://schemas.microsoft.com/office/drawing/2014/main" id="{3CB21C7F-5C7E-41C4-8564-FF5EA5D49B23}"/>
              </a:ext>
            </a:extLst>
          </p:cNvPr>
          <p:cNvSpPr>
            <a:spLocks noGrp="1"/>
          </p:cNvSpPr>
          <p:nvPr>
            <p:ph type="body" sz="quarter" idx="28"/>
          </p:nvPr>
        </p:nvSpPr>
        <p:spPr>
          <a:xfrm>
            <a:off x="7551976" y="4567713"/>
            <a:ext cx="4220924" cy="961693"/>
          </a:xfrm>
          <a:prstGeom prst="rect">
            <a:avLst/>
          </a:prstGeom>
        </p:spPr>
        <p:txBody>
          <a:bodyPr vert="horz" lIns="91440" tIns="45720" rIns="91440" bIns="45720" rtlCol="0">
            <a:normAutofit/>
          </a:bodyPr>
          <a:lstStyle>
            <a:lvl1pPr>
              <a:defRPr lang="en-US"/>
            </a:lvl1pPr>
            <a:lvl2pPr>
              <a:defRPr lang="en-US"/>
            </a:lvl2pPr>
          </a:lstStyle>
          <a:p>
            <a:pPr lvl="0"/>
            <a:r>
              <a:rPr lang="en-US"/>
              <a:t>Click to edit Master text styles</a:t>
            </a:r>
          </a:p>
          <a:p>
            <a:pPr lvl="1"/>
            <a:r>
              <a:rPr lang="en-US"/>
              <a:t>Second level</a:t>
            </a:r>
          </a:p>
        </p:txBody>
      </p:sp>
      <p:sp>
        <p:nvSpPr>
          <p:cNvPr id="17" name="Header Text - 2">
            <a:extLst>
              <a:ext uri="{FF2B5EF4-FFF2-40B4-BE49-F238E27FC236}">
                <a16:creationId xmlns:a16="http://schemas.microsoft.com/office/drawing/2014/main" id="{F1030571-182F-485B-B53F-156F51EC77A3}"/>
              </a:ext>
            </a:extLst>
          </p:cNvPr>
          <p:cNvSpPr>
            <a:spLocks noGrp="1"/>
          </p:cNvSpPr>
          <p:nvPr>
            <p:ph type="body" sz="quarter" idx="27"/>
          </p:nvPr>
        </p:nvSpPr>
        <p:spPr>
          <a:xfrm>
            <a:off x="7551976" y="3935412"/>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6" name="Content - 2">
            <a:extLst>
              <a:ext uri="{FF2B5EF4-FFF2-40B4-BE49-F238E27FC236}">
                <a16:creationId xmlns:a16="http://schemas.microsoft.com/office/drawing/2014/main" id="{7480546F-0B23-4D8F-ABBB-3F61DD4DDD33}"/>
              </a:ext>
            </a:extLst>
          </p:cNvPr>
          <p:cNvSpPr>
            <a:spLocks noGrp="1"/>
          </p:cNvSpPr>
          <p:nvPr>
            <p:ph sz="quarter" idx="26" hasCustomPrompt="1"/>
          </p:nvPr>
        </p:nvSpPr>
        <p:spPr>
          <a:xfrm>
            <a:off x="355257" y="1828800"/>
            <a:ext cx="6553200" cy="1772283"/>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7551976" y="2461101"/>
            <a:ext cx="4220924" cy="961693"/>
          </a:xfrm>
          <a:prstGeom prst="rect">
            <a:avLst/>
          </a:prstGeom>
        </p:spPr>
        <p:txBody>
          <a:bodyPr vert="horz" lIns="91440" tIns="45720" rIns="91440" bIns="45720" rtlCol="0">
            <a:normAutofit/>
          </a:bodyPr>
          <a:lstStyle>
            <a:lvl1pPr>
              <a:defRPr lang="en-US" dirty="0"/>
            </a:lvl1pPr>
            <a:lvl2pPr>
              <a:defRPr lang="en-US" dirty="0"/>
            </a:lvl2pPr>
          </a:lstStyle>
          <a:p>
            <a:pPr lvl="0"/>
            <a:r>
              <a:rPr lang="en-US"/>
              <a:t>Click to edit Master text styles</a:t>
            </a:r>
          </a:p>
          <a:p>
            <a:pPr lvl="1"/>
            <a:r>
              <a:rPr lang="en-US"/>
              <a:t>Second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7551976" y="1828800"/>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9" name="Content - 1">
            <a:extLst>
              <a:ext uri="{FF2B5EF4-FFF2-40B4-BE49-F238E27FC236}">
                <a16:creationId xmlns:a16="http://schemas.microsoft.com/office/drawing/2014/main" id="{56FE6974-65BE-404E-BAFE-92F7C1707DC0}"/>
              </a:ext>
            </a:extLst>
          </p:cNvPr>
          <p:cNvSpPr>
            <a:spLocks noGrp="1"/>
          </p:cNvSpPr>
          <p:nvPr>
            <p:ph sz="quarter" idx="29" hasCustomPrompt="1"/>
          </p:nvPr>
        </p:nvSpPr>
        <p:spPr>
          <a:xfrm>
            <a:off x="342900" y="3935412"/>
            <a:ext cx="6553200" cy="1772283"/>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4" name="Rectangle 3">
            <a:extLst>
              <a:ext uri="{FF2B5EF4-FFF2-40B4-BE49-F238E27FC236}">
                <a16:creationId xmlns:a16="http://schemas.microsoft.com/office/drawing/2014/main" id="{DB4AEA45-BBB0-0E0D-E7D8-E8B1F9AD8697}"/>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8F23062A-7002-35E1-25D5-F4533A47DF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0F76A435-A815-9FD6-9FBA-062AC001B64B}"/>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5327783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lumn Graph">
    <p:spTree>
      <p:nvGrpSpPr>
        <p:cNvPr id="1" name=""/>
        <p:cNvGrpSpPr/>
        <p:nvPr/>
      </p:nvGrpSpPr>
      <p:grpSpPr>
        <a:xfrm>
          <a:off x="0" y="0"/>
          <a:ext cx="0" cy="0"/>
          <a:chOff x="0" y="0"/>
          <a:chExt cx="0" cy="0"/>
        </a:xfrm>
      </p:grpSpPr>
      <p:sp>
        <p:nvSpPr>
          <p:cNvPr id="12" name="Graphic 3">
            <a:extLst>
              <a:ext uri="{FF2B5EF4-FFF2-40B4-BE49-F238E27FC236}">
                <a16:creationId xmlns:a16="http://schemas.microsoft.com/office/drawing/2014/main" id="{6511A06A-423E-2B5A-F43C-6823961B86F5}"/>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9" name="Body Text - 2">
            <a:extLst>
              <a:ext uri="{FF2B5EF4-FFF2-40B4-BE49-F238E27FC236}">
                <a16:creationId xmlns:a16="http://schemas.microsoft.com/office/drawing/2014/main" id="{72441611-381E-4E4D-9B19-6164B324B39F}"/>
              </a:ext>
            </a:extLst>
          </p:cNvPr>
          <p:cNvSpPr>
            <a:spLocks noGrp="1"/>
          </p:cNvSpPr>
          <p:nvPr>
            <p:ph type="body" sz="quarter" idx="29"/>
          </p:nvPr>
        </p:nvSpPr>
        <p:spPr>
          <a:xfrm>
            <a:off x="6172200" y="4959836"/>
            <a:ext cx="4648200" cy="983764"/>
          </a:xfrm>
          <a:prstGeom prst="rect">
            <a:avLst/>
          </a:prstGeom>
        </p:spPr>
        <p:txBody>
          <a:bodyPr vert="horz" lIns="91440" tIns="45720" rIns="91440" bIns="45720" rtlCol="0">
            <a:normAutofit/>
          </a:bodyPr>
          <a:lstStyle>
            <a:lvl1pPr>
              <a:defRPr lang="en-US" dirty="0"/>
            </a:lvl1pPr>
            <a:lvl2pPr>
              <a:defRPr lang="en-US" dirty="0"/>
            </a:lvl2pPr>
          </a:lstStyle>
          <a:p>
            <a:pPr lvl="0"/>
            <a:r>
              <a:rPr lang="en-US"/>
              <a:t>Click to edit Master text styles</a:t>
            </a:r>
          </a:p>
          <a:p>
            <a:pPr lvl="1"/>
            <a:r>
              <a:rPr lang="en-US"/>
              <a:t>Second level</a:t>
            </a:r>
          </a:p>
        </p:txBody>
      </p:sp>
      <p:sp>
        <p:nvSpPr>
          <p:cNvPr id="7" name="Content - 2">
            <a:extLst>
              <a:ext uri="{FF2B5EF4-FFF2-40B4-BE49-F238E27FC236}">
                <a16:creationId xmlns:a16="http://schemas.microsoft.com/office/drawing/2014/main" id="{72675B57-352F-41B9-80B7-CE477DC8247A}"/>
              </a:ext>
            </a:extLst>
          </p:cNvPr>
          <p:cNvSpPr>
            <a:spLocks noGrp="1"/>
          </p:cNvSpPr>
          <p:nvPr>
            <p:ph sz="quarter" idx="27" hasCustomPrompt="1"/>
          </p:nvPr>
        </p:nvSpPr>
        <p:spPr>
          <a:xfrm>
            <a:off x="6184557" y="1828800"/>
            <a:ext cx="4635843" cy="2771114"/>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8" name="Body Text - 1">
            <a:extLst>
              <a:ext uri="{FF2B5EF4-FFF2-40B4-BE49-F238E27FC236}">
                <a16:creationId xmlns:a16="http://schemas.microsoft.com/office/drawing/2014/main" id="{01B002EB-2D52-40B7-AAC0-3D11B8F8A652}"/>
              </a:ext>
            </a:extLst>
          </p:cNvPr>
          <p:cNvSpPr>
            <a:spLocks noGrp="1"/>
          </p:cNvSpPr>
          <p:nvPr>
            <p:ph type="body" sz="quarter" idx="28"/>
          </p:nvPr>
        </p:nvSpPr>
        <p:spPr>
          <a:xfrm>
            <a:off x="342900" y="4959836"/>
            <a:ext cx="4648200" cy="983764"/>
          </a:xfrm>
          <a:prstGeom prst="rect">
            <a:avLst/>
          </a:prstGeom>
        </p:spPr>
        <p:txBody>
          <a:bodyPr vert="horz" lIns="91440" tIns="45720" rIns="91440" bIns="45720" rtlCol="0">
            <a:normAutofit/>
          </a:bodyPr>
          <a:lstStyle>
            <a:lvl1pPr>
              <a:defRPr lang="en-US" dirty="0"/>
            </a:lvl1pPr>
            <a:lvl2pPr>
              <a:defRPr lang="en-US" dirty="0"/>
            </a:lvl2pPr>
          </a:lstStyle>
          <a:p>
            <a:pPr lvl="0"/>
            <a:r>
              <a:rPr lang="en-US"/>
              <a:t>Click to edit Master text styles</a:t>
            </a:r>
          </a:p>
          <a:p>
            <a:pPr lvl="1"/>
            <a:r>
              <a:rPr lang="en-US"/>
              <a:t>Second level</a:t>
            </a:r>
          </a:p>
        </p:txBody>
      </p:sp>
      <p:sp>
        <p:nvSpPr>
          <p:cNvPr id="6" name="Content - 1">
            <a:extLst>
              <a:ext uri="{FF2B5EF4-FFF2-40B4-BE49-F238E27FC236}">
                <a16:creationId xmlns:a16="http://schemas.microsoft.com/office/drawing/2014/main" id="{A662D467-AB9E-4CB8-BAA8-77770D78B12B}"/>
              </a:ext>
            </a:extLst>
          </p:cNvPr>
          <p:cNvSpPr>
            <a:spLocks noGrp="1"/>
          </p:cNvSpPr>
          <p:nvPr>
            <p:ph sz="quarter" idx="26" hasCustomPrompt="1"/>
          </p:nvPr>
        </p:nvSpPr>
        <p:spPr>
          <a:xfrm>
            <a:off x="355257" y="1828800"/>
            <a:ext cx="4635843" cy="2771114"/>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5" name="Rectangle 4">
            <a:extLst>
              <a:ext uri="{FF2B5EF4-FFF2-40B4-BE49-F238E27FC236}">
                <a16:creationId xmlns:a16="http://schemas.microsoft.com/office/drawing/2014/main" id="{DE80269C-6E1C-6E7C-9A5B-80CCEA7D59E8}"/>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a:extLst>
              <a:ext uri="{FF2B5EF4-FFF2-40B4-BE49-F238E27FC236}">
                <a16:creationId xmlns:a16="http://schemas.microsoft.com/office/drawing/2014/main" id="{5CF6940B-C603-6EA0-F378-AF2F72E7A93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11" name="Slide Title">
            <a:extLst>
              <a:ext uri="{FF2B5EF4-FFF2-40B4-BE49-F238E27FC236}">
                <a16:creationId xmlns:a16="http://schemas.microsoft.com/office/drawing/2014/main" id="{E417F129-99C2-EB2D-4CF1-580B9A311806}"/>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0303769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able Example">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60ABC223-F810-95FA-A3DF-6CCF553A7945}"/>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9" name="Chart - 1">
            <a:extLst>
              <a:ext uri="{FF2B5EF4-FFF2-40B4-BE49-F238E27FC236}">
                <a16:creationId xmlns:a16="http://schemas.microsoft.com/office/drawing/2014/main" id="{4029FB73-6270-4683-AFF3-D4B30052BD52}"/>
              </a:ext>
            </a:extLst>
          </p:cNvPr>
          <p:cNvSpPr>
            <a:spLocks noGrp="1"/>
          </p:cNvSpPr>
          <p:nvPr>
            <p:ph type="tbl" sz="quarter" idx="18"/>
          </p:nvPr>
        </p:nvSpPr>
        <p:spPr>
          <a:xfrm>
            <a:off x="355257" y="1828800"/>
            <a:ext cx="11417643" cy="4114799"/>
          </a:xfrm>
          <a:prstGeom prst="rect">
            <a:avLst/>
          </a:prstGeom>
        </p:spPr>
        <p:txBody>
          <a:bodyPr anchor="ctr"/>
          <a:lstStyle>
            <a:lvl1pPr marL="0" indent="0" algn="ctr">
              <a:buNone/>
              <a:defRPr lang="en-US" sz="1400" b="0" kern="1200">
                <a:solidFill>
                  <a:schemeClr val="tx1"/>
                </a:solidFill>
                <a:latin typeface="Arial" panose="020B0604020202020204" pitchFamily="34" charset="0"/>
                <a:ea typeface="+mn-ea"/>
                <a:cs typeface="Arial" panose="020B0604020202020204" pitchFamily="34" charset="0"/>
              </a:defRPr>
            </a:lvl1pPr>
          </a:lstStyle>
          <a:p>
            <a:r>
              <a:rPr lang="en-US"/>
              <a:t>Click icon to add table</a:t>
            </a:r>
          </a:p>
        </p:txBody>
      </p:sp>
      <p:sp>
        <p:nvSpPr>
          <p:cNvPr id="4" name="Rectangle 3">
            <a:extLst>
              <a:ext uri="{FF2B5EF4-FFF2-40B4-BE49-F238E27FC236}">
                <a16:creationId xmlns:a16="http://schemas.microsoft.com/office/drawing/2014/main" id="{D02B44B8-55A9-7121-2A3B-1EC172504A5C}"/>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EE5896D8-8A0E-CC77-55FC-20BE15F28A3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AE61A2A6-C26B-02BE-CE47-3888CCCDC4CA}"/>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8850320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able Callout Example">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A790C2B2-7E41-EDCE-E564-D546FE1E9AE6}"/>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3" name="Chart - 1">
            <a:extLst>
              <a:ext uri="{FF2B5EF4-FFF2-40B4-BE49-F238E27FC236}">
                <a16:creationId xmlns:a16="http://schemas.microsoft.com/office/drawing/2014/main" id="{E5FB896C-D2C5-4992-99B3-91E95743F588}"/>
              </a:ext>
            </a:extLst>
          </p:cNvPr>
          <p:cNvSpPr>
            <a:spLocks noGrp="1"/>
          </p:cNvSpPr>
          <p:nvPr>
            <p:ph type="tbl" sz="quarter" idx="18"/>
          </p:nvPr>
        </p:nvSpPr>
        <p:spPr>
          <a:xfrm>
            <a:off x="4597399" y="1828800"/>
            <a:ext cx="7175501" cy="3226055"/>
          </a:xfrm>
          <a:prstGeom prst="rect">
            <a:avLst/>
          </a:prstGeom>
        </p:spPr>
        <p:txBody>
          <a:bodyPr anchor="ctr"/>
          <a:lstStyle>
            <a:lvl1pPr marL="0" indent="0" algn="ctr">
              <a:buNone/>
              <a:defRPr lang="en-US" sz="1400" b="0" kern="1200">
                <a:solidFill>
                  <a:schemeClr val="tx1"/>
                </a:solidFill>
                <a:latin typeface="Arial" panose="020B0604020202020204" pitchFamily="34" charset="0"/>
                <a:ea typeface="+mn-ea"/>
                <a:cs typeface="Arial" panose="020B0604020202020204" pitchFamily="34" charset="0"/>
              </a:defRPr>
            </a:lvl1pPr>
          </a:lstStyle>
          <a:p>
            <a:r>
              <a:rPr lang="en-US"/>
              <a:t>Click icon to add table</a:t>
            </a:r>
          </a:p>
        </p:txBody>
      </p:sp>
      <p:sp>
        <p:nvSpPr>
          <p:cNvPr id="10" name="Body Text - 1">
            <a:extLst>
              <a:ext uri="{FF2B5EF4-FFF2-40B4-BE49-F238E27FC236}">
                <a16:creationId xmlns:a16="http://schemas.microsoft.com/office/drawing/2014/main" id="{BC6F5C25-1746-4360-BB23-66DA971F061D}"/>
              </a:ext>
            </a:extLst>
          </p:cNvPr>
          <p:cNvSpPr>
            <a:spLocks noGrp="1"/>
          </p:cNvSpPr>
          <p:nvPr>
            <p:ph type="body" sz="quarter" idx="16"/>
          </p:nvPr>
        </p:nvSpPr>
        <p:spPr>
          <a:xfrm>
            <a:off x="355257" y="2878993"/>
            <a:ext cx="3645241" cy="217586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9" name="Header Text - 1">
            <a:extLst>
              <a:ext uri="{FF2B5EF4-FFF2-40B4-BE49-F238E27FC236}">
                <a16:creationId xmlns:a16="http://schemas.microsoft.com/office/drawing/2014/main" id="{D346611E-E277-4075-8B55-43A116573471}"/>
              </a:ext>
            </a:extLst>
          </p:cNvPr>
          <p:cNvSpPr>
            <a:spLocks noGrp="1"/>
          </p:cNvSpPr>
          <p:nvPr>
            <p:ph type="body" sz="quarter" idx="13"/>
          </p:nvPr>
        </p:nvSpPr>
        <p:spPr>
          <a:xfrm>
            <a:off x="355257" y="1828800"/>
            <a:ext cx="36452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7F19BD35-1CC3-30C9-073F-CB920FA49BFF}"/>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CF3BD462-F557-48B7-55A7-650CF275C60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D2651C54-5224-FB8E-2DB5-793351790863}"/>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5268547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hank-you">
    <p:spTree>
      <p:nvGrpSpPr>
        <p:cNvPr id="1" name=""/>
        <p:cNvGrpSpPr/>
        <p:nvPr/>
      </p:nvGrpSpPr>
      <p:grpSpPr>
        <a:xfrm>
          <a:off x="0" y="0"/>
          <a:ext cx="0" cy="0"/>
          <a:chOff x="0" y="0"/>
          <a:chExt cx="0" cy="0"/>
        </a:xfrm>
      </p:grpSpPr>
      <p:pic>
        <p:nvPicPr>
          <p:cNvPr id="15" name="Picture Placeholder 3" descr="A picture containing person, indoor&#10;&#10;Description automatically generated">
            <a:extLst>
              <a:ext uri="{FF2B5EF4-FFF2-40B4-BE49-F238E27FC236}">
                <a16:creationId xmlns:a16="http://schemas.microsoft.com/office/drawing/2014/main" id="{F1101E8B-6D56-9C17-9871-3D787002721E}"/>
              </a:ext>
            </a:extLst>
          </p:cNvPr>
          <p:cNvPicPr>
            <a:picLocks noChangeAspect="1"/>
          </p:cNvPicPr>
          <p:nvPr userDrawn="1"/>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7870" b="7870"/>
          <a:stretch>
            <a:fillRect/>
          </a:stretch>
        </p:blipFill>
        <p:spPr>
          <a:xfrm>
            <a:off x="0" y="0"/>
            <a:ext cx="12192000" cy="6858000"/>
          </a:xfrm>
          <a:prstGeom prst="rect">
            <a:avLst/>
          </a:prstGeom>
        </p:spPr>
      </p:pic>
      <p:sp>
        <p:nvSpPr>
          <p:cNvPr id="17" name="Rectangle 16">
            <a:extLst>
              <a:ext uri="{FF2B5EF4-FFF2-40B4-BE49-F238E27FC236}">
                <a16:creationId xmlns:a16="http://schemas.microsoft.com/office/drawing/2014/main" id="{B8CD9ECD-879A-D392-E243-58019DD707DA}"/>
              </a:ext>
            </a:extLst>
          </p:cNvPr>
          <p:cNvSpPr/>
          <p:nvPr userDrawn="1"/>
        </p:nvSpPr>
        <p:spPr>
          <a:xfrm rot="10800000">
            <a:off x="2" y="0"/>
            <a:ext cx="12191998" cy="6858000"/>
          </a:xfrm>
          <a:prstGeom prst="rect">
            <a:avLst/>
          </a:prstGeom>
          <a:gradFill>
            <a:gsLst>
              <a:gs pos="42000">
                <a:schemeClr val="accent1">
                  <a:alpha val="88000"/>
                </a:schemeClr>
              </a:gs>
              <a:gs pos="100000">
                <a:schemeClr val="tx2">
                  <a:alpha val="29000"/>
                </a:schemeClr>
              </a:gs>
              <a:gs pos="70000">
                <a:schemeClr val="tx2">
                  <a:alpha val="44000"/>
                </a:schemeClr>
              </a:gs>
              <a:gs pos="100000">
                <a:schemeClr val="tx2"/>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a:extLst>
              <a:ext uri="{FF2B5EF4-FFF2-40B4-BE49-F238E27FC236}">
                <a16:creationId xmlns:a16="http://schemas.microsoft.com/office/drawing/2014/main" id="{52E64703-D755-30AF-CB8C-399D3FDD1A59}"/>
              </a:ext>
            </a:extLst>
          </p:cNvPr>
          <p:cNvSpPr>
            <a:spLocks noGrp="1"/>
          </p:cNvSpPr>
          <p:nvPr>
            <p:ph type="title" hasCustomPrompt="1"/>
          </p:nvPr>
        </p:nvSpPr>
        <p:spPr>
          <a:xfrm>
            <a:off x="7188542" y="2749325"/>
            <a:ext cx="4648201" cy="1176996"/>
          </a:xfrm>
          <a:prstGeom prst="rect">
            <a:avLst/>
          </a:prstGeom>
        </p:spPr>
        <p:txBody>
          <a:bodyPr vert="horz" lIns="91440" tIns="45720" rIns="91440" bIns="45720" rtlCol="0" anchor="b">
            <a:noAutofit/>
          </a:bodyPr>
          <a:lstStyle>
            <a:lvl1pPr algn="r">
              <a:defRPr lang="en-US" sz="4000" dirty="0">
                <a:solidFill>
                  <a:schemeClr val="bg1"/>
                </a:solidFill>
              </a:defRPr>
            </a:lvl1pPr>
          </a:lstStyle>
          <a:p>
            <a:pPr lvl="0"/>
            <a:r>
              <a:rPr lang="en-US"/>
              <a:t>Thank You</a:t>
            </a:r>
          </a:p>
        </p:txBody>
      </p:sp>
      <p:sp>
        <p:nvSpPr>
          <p:cNvPr id="12" name="Quote Source">
            <a:extLst>
              <a:ext uri="{FF2B5EF4-FFF2-40B4-BE49-F238E27FC236}">
                <a16:creationId xmlns:a16="http://schemas.microsoft.com/office/drawing/2014/main" id="{E499B88F-8D6B-FC10-8F43-C066CF527CBF}"/>
              </a:ext>
            </a:extLst>
          </p:cNvPr>
          <p:cNvSpPr>
            <a:spLocks noGrp="1"/>
          </p:cNvSpPr>
          <p:nvPr>
            <p:ph type="body" sz="quarter" idx="12" hasCustomPrompt="1"/>
          </p:nvPr>
        </p:nvSpPr>
        <p:spPr>
          <a:xfrm>
            <a:off x="7188542" y="5243417"/>
            <a:ext cx="4648201" cy="276999"/>
          </a:xfrm>
          <a:prstGeom prst="rect">
            <a:avLst/>
          </a:prstGeom>
        </p:spPr>
        <p:txBody>
          <a:bodyPr wrap="square">
            <a:spAutoFit/>
          </a:bodyPr>
          <a:lstStyle>
            <a:lvl1pPr marL="0" indent="0" algn="r" defTabSz="914400" rtl="0" eaLnBrk="1" latinLnBrk="0" hangingPunct="1">
              <a:lnSpc>
                <a:spcPct val="100000"/>
              </a:lnSpc>
              <a:spcBef>
                <a:spcPts val="0"/>
              </a:spcBef>
              <a:buFont typeface="Arial" panose="020B0604020202020204" pitchFamily="34" charset="0"/>
              <a:buNone/>
              <a:defRPr lang="en-US" sz="1200" kern="1200" dirty="0" smtClean="0">
                <a:solidFill>
                  <a:schemeClr val="bg1"/>
                </a:solidFill>
                <a:latin typeface="Arial" panose="020B0604020202020204" pitchFamily="34" charset="0"/>
                <a:ea typeface="+mn-ea"/>
                <a:cs typeface="Arial" panose="020B0604020202020204" pitchFamily="34" charset="0"/>
              </a:defRPr>
            </a:lvl1pPr>
            <a:lvl2pPr>
              <a:defRPr lang="en-US" sz="2000" smtClean="0"/>
            </a:lvl2pPr>
            <a:lvl3pPr>
              <a:defRPr lang="en-US" sz="1800" smtClean="0"/>
            </a:lvl3pPr>
            <a:lvl4pPr>
              <a:defRPr lang="en-US" sz="1600" smtClean="0"/>
            </a:lvl4pPr>
            <a:lvl5pPr>
              <a:defRPr lang="en-US" sz="1600"/>
            </a:lvl5pPr>
          </a:lstStyle>
          <a:p>
            <a:pPr marL="171450" lvl="0" indent="-171450">
              <a:lnSpc>
                <a:spcPct val="100000"/>
              </a:lnSpc>
            </a:pPr>
            <a:r>
              <a:rPr lang="en-US"/>
              <a:t>Contact Information</a:t>
            </a:r>
          </a:p>
        </p:txBody>
      </p:sp>
      <p:sp>
        <p:nvSpPr>
          <p:cNvPr id="13" name="Quote Name">
            <a:extLst>
              <a:ext uri="{FF2B5EF4-FFF2-40B4-BE49-F238E27FC236}">
                <a16:creationId xmlns:a16="http://schemas.microsoft.com/office/drawing/2014/main" id="{67DB822F-05CD-FC44-BB53-8DCA0BE0E9B5}"/>
              </a:ext>
            </a:extLst>
          </p:cNvPr>
          <p:cNvSpPr>
            <a:spLocks noGrp="1"/>
          </p:cNvSpPr>
          <p:nvPr>
            <p:ph type="body" sz="quarter" idx="13" hasCustomPrompt="1"/>
          </p:nvPr>
        </p:nvSpPr>
        <p:spPr>
          <a:xfrm>
            <a:off x="7188542" y="4860369"/>
            <a:ext cx="4648201" cy="400110"/>
          </a:xfrm>
          <a:prstGeom prst="rect">
            <a:avLst/>
          </a:prstGeom>
        </p:spPr>
        <p:txBody>
          <a:bodyPr wrap="square" anchor="b">
            <a:spAutoFit/>
          </a:bodyPr>
          <a:lstStyle>
            <a:lvl1pPr marL="0" indent="0" algn="r">
              <a:buNone/>
              <a:defRPr lang="en-US" sz="2000" smtClean="0">
                <a:solidFill>
                  <a:schemeClr val="bg1"/>
                </a:solidFill>
              </a:defRPr>
            </a:lvl1pPr>
            <a:lvl2pPr>
              <a:defRPr lang="en-US" sz="2000" smtClean="0"/>
            </a:lvl2pPr>
            <a:lvl3pPr>
              <a:defRPr lang="en-US" sz="1800" smtClean="0"/>
            </a:lvl3pPr>
            <a:lvl4pPr>
              <a:defRPr lang="en-US" sz="1600" smtClean="0"/>
            </a:lvl4pPr>
            <a:lvl5pPr>
              <a:defRPr lang="en-US" sz="1600"/>
            </a:lvl5pPr>
          </a:lstStyle>
          <a:p>
            <a:pPr marL="228600" lvl="0" indent="-228600">
              <a:lnSpc>
                <a:spcPct val="100000"/>
              </a:lnSpc>
            </a:pPr>
            <a:r>
              <a:rPr lang="en-US"/>
              <a:t>First Name Last</a:t>
            </a:r>
          </a:p>
        </p:txBody>
      </p:sp>
      <p:grpSp>
        <p:nvGrpSpPr>
          <p:cNvPr id="2" name="Group 1">
            <a:extLst>
              <a:ext uri="{FF2B5EF4-FFF2-40B4-BE49-F238E27FC236}">
                <a16:creationId xmlns:a16="http://schemas.microsoft.com/office/drawing/2014/main" id="{A22B5264-0858-238B-A91B-0F4EDCCE835C}"/>
              </a:ext>
            </a:extLst>
          </p:cNvPr>
          <p:cNvGrpSpPr/>
          <p:nvPr userDrawn="1"/>
        </p:nvGrpSpPr>
        <p:grpSpPr>
          <a:xfrm>
            <a:off x="0" y="-12401"/>
            <a:ext cx="12192000" cy="6882802"/>
            <a:chOff x="0" y="-21276"/>
            <a:chExt cx="12192000" cy="6882802"/>
          </a:xfrm>
          <a:solidFill>
            <a:schemeClr val="bg1"/>
          </a:solidFill>
        </p:grpSpPr>
        <p:sp>
          <p:nvSpPr>
            <p:cNvPr id="3" name="Rectangle 2">
              <a:extLst>
                <a:ext uri="{FF2B5EF4-FFF2-40B4-BE49-F238E27FC236}">
                  <a16:creationId xmlns:a16="http://schemas.microsoft.com/office/drawing/2014/main" id="{9B724450-882A-4776-E98D-74865FA4F4AD}"/>
                </a:ext>
              </a:extLst>
            </p:cNvPr>
            <p:cNvSpPr/>
            <p:nvPr/>
          </p:nvSpPr>
          <p:spPr>
            <a:xfrm>
              <a:off x="0" y="-21276"/>
              <a:ext cx="12192000" cy="91873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FED2223-970F-0E3C-04CD-4BF4DA8E33D0}"/>
                </a:ext>
              </a:extLst>
            </p:cNvPr>
            <p:cNvSpPr/>
            <p:nvPr/>
          </p:nvSpPr>
          <p:spPr>
            <a:xfrm>
              <a:off x="0" y="6234509"/>
              <a:ext cx="12192000" cy="62701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Rectangle 5">
            <a:extLst>
              <a:ext uri="{FF2B5EF4-FFF2-40B4-BE49-F238E27FC236}">
                <a16:creationId xmlns:a16="http://schemas.microsoft.com/office/drawing/2014/main" id="{74332232-ACE6-3C3F-6A70-A2B125424687}"/>
              </a:ext>
            </a:extLst>
          </p:cNvPr>
          <p:cNvSpPr/>
          <p:nvPr userDrawn="1"/>
        </p:nvSpPr>
        <p:spPr>
          <a:xfrm>
            <a:off x="261919" y="120764"/>
            <a:ext cx="6621481" cy="707886"/>
          </a:xfrm>
          <a:prstGeom prst="rect">
            <a:avLst/>
          </a:prstGeom>
        </p:spPr>
        <p:txBody>
          <a:bodyPr wrap="square">
            <a:spAutoFit/>
          </a:bodyPr>
          <a:lstStyle/>
          <a:p>
            <a:r>
              <a:rPr lang="en-US" sz="2000" b="1">
                <a:solidFill>
                  <a:schemeClr val="tx2"/>
                </a:solidFill>
                <a:effectLst/>
                <a:latin typeface="Montserrat" panose="00000500000000000000" pitchFamily="50" charset="0"/>
              </a:rPr>
              <a:t>ACCELERATING DRUG DISCOVERY THROUGH </a:t>
            </a:r>
          </a:p>
          <a:p>
            <a:r>
              <a:rPr lang="en-US" sz="2000" b="1">
                <a:solidFill>
                  <a:schemeClr val="accent1"/>
                </a:solidFill>
                <a:effectLst/>
                <a:latin typeface="Montserrat" panose="00000500000000000000" pitchFamily="50" charset="0"/>
              </a:rPr>
              <a:t>DISEASE-RELEVANT CELL MODELS</a:t>
            </a:r>
          </a:p>
        </p:txBody>
      </p:sp>
      <p:sp>
        <p:nvSpPr>
          <p:cNvPr id="8" name="Subtitle 2">
            <a:extLst>
              <a:ext uri="{FF2B5EF4-FFF2-40B4-BE49-F238E27FC236}">
                <a16:creationId xmlns:a16="http://schemas.microsoft.com/office/drawing/2014/main" id="{44BAEBB6-6EF4-0F87-670D-4EC944515346}"/>
              </a:ext>
            </a:extLst>
          </p:cNvPr>
          <p:cNvSpPr txBox="1">
            <a:spLocks/>
          </p:cNvSpPr>
          <p:nvPr userDrawn="1"/>
        </p:nvSpPr>
        <p:spPr>
          <a:xfrm>
            <a:off x="261919" y="6420626"/>
            <a:ext cx="7691870" cy="28706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lumMod val="75000"/>
                    <a:lumOff val="2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400">
                <a:solidFill>
                  <a:schemeClr val="tx2"/>
                </a:solidFill>
                <a:latin typeface="Montserrat" panose="00000500000000000000" pitchFamily="50" charset="0"/>
              </a:rPr>
              <a:t>www.ixcellsbiotech.com   </a:t>
            </a:r>
            <a:r>
              <a:rPr lang="en-US" sz="1200">
                <a:solidFill>
                  <a:schemeClr val="accent1"/>
                </a:solidFill>
                <a:latin typeface="Montserrat" panose="00000500000000000000" pitchFamily="50" charset="0"/>
              </a:rPr>
              <a:t>|   </a:t>
            </a:r>
            <a:r>
              <a:rPr lang="en-US" sz="1200">
                <a:solidFill>
                  <a:schemeClr val="tx2"/>
                </a:solidFill>
                <a:latin typeface="Montserrat" panose="00000500000000000000" pitchFamily="50" charset="0"/>
              </a:rPr>
              <a:t>San Diego, CA USA   </a:t>
            </a:r>
            <a:r>
              <a:rPr lang="en-US" sz="1200">
                <a:solidFill>
                  <a:schemeClr val="accent1"/>
                </a:solidFill>
                <a:latin typeface="Montserrat" panose="00000500000000000000" pitchFamily="50" charset="0"/>
              </a:rPr>
              <a:t>|   </a:t>
            </a:r>
            <a:r>
              <a:rPr lang="en-US" sz="1200">
                <a:solidFill>
                  <a:schemeClr val="tx2"/>
                </a:solidFill>
                <a:latin typeface="Montserrat" panose="00000500000000000000" pitchFamily="50" charset="0"/>
              </a:rPr>
              <a:t>+1 (858) 412-5988    </a:t>
            </a:r>
          </a:p>
        </p:txBody>
      </p:sp>
      <p:pic>
        <p:nvPicPr>
          <p:cNvPr id="14" name="Graphic 13">
            <a:extLst>
              <a:ext uri="{FF2B5EF4-FFF2-40B4-BE49-F238E27FC236}">
                <a16:creationId xmlns:a16="http://schemas.microsoft.com/office/drawing/2014/main" id="{A44A7EB2-A4D1-4622-9630-93ABD1BB185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501902" y="114479"/>
            <a:ext cx="2372523" cy="593826"/>
          </a:xfrm>
          <a:prstGeom prst="rect">
            <a:avLst/>
          </a:prstGeom>
        </p:spPr>
      </p:pic>
    </p:spTree>
    <p:extLst>
      <p:ext uri="{BB962C8B-B14F-4D97-AF65-F5344CB8AC3E}">
        <p14:creationId xmlns:p14="http://schemas.microsoft.com/office/powerpoint/2010/main" val="21878246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pic>
        <p:nvPicPr>
          <p:cNvPr id="2" name="图片 1"/>
          <p:cNvPicPr>
            <a:picLocks noChangeAspect="1"/>
          </p:cNvPicPr>
          <p:nvPr userDrawn="1"/>
        </p:nvPicPr>
        <p:blipFill rotWithShape="1">
          <a:blip r:embed="rId2">
            <a:extLst>
              <a:ext uri="{BEBA8EAE-BF5A-486C-A8C5-ECC9F3942E4B}">
                <a14:imgProps xmlns:a14="http://schemas.microsoft.com/office/drawing/2010/main">
                  <a14:imgLayer r:embed="rId3">
                    <a14:imgEffect>
                      <a14:brightnessContrast bright="-3000" contrast="-5000"/>
                    </a14:imgEffect>
                  </a14:imgLayer>
                </a14:imgProps>
              </a:ext>
              <a:ext uri="{28A0092B-C50C-407E-A947-70E740481C1C}">
                <a14:useLocalDpi xmlns:a14="http://schemas.microsoft.com/office/drawing/2010/main" val="0"/>
              </a:ext>
            </a:extLst>
          </a:blip>
          <a:srcRect t="25398"/>
          <a:stretch>
            <a:fillRect/>
          </a:stretch>
        </p:blipFill>
        <p:spPr>
          <a:xfrm>
            <a:off x="0" y="0"/>
            <a:ext cx="12192000" cy="6858000"/>
          </a:xfrm>
          <a:prstGeom prst="rect">
            <a:avLst/>
          </a:prstGeom>
        </p:spPr>
      </p:pic>
    </p:spTree>
    <p:extLst>
      <p:ext uri="{BB962C8B-B14F-4D97-AF65-F5344CB8AC3E}">
        <p14:creationId xmlns:p14="http://schemas.microsoft.com/office/powerpoint/2010/main" val="953768940"/>
      </p:ext>
    </p:extLst>
  </p:cSld>
  <p:clrMapOvr>
    <a:masterClrMapping/>
  </p:clrMapOvr>
  <mc:AlternateContent xmlns:mc="http://schemas.openxmlformats.org/markup-compatibility/2006" xmlns:p14="http://schemas.microsoft.com/office/powerpoint/2010/main">
    <mc:Choice Requires="p14">
      <p:transition spd="slow" p14:dur="2500" advTm="1000">
        <p:checker/>
      </p:transition>
    </mc:Choice>
    <mc:Fallback xmlns="">
      <p:transition spd="slow" advTm="1000">
        <p:checker/>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XCells_Title Slide1">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216CAF55-5CD3-FAC7-64BC-176456EF9B55}"/>
              </a:ext>
            </a:extLst>
          </p:cNvPr>
          <p:cNvGrpSpPr/>
          <p:nvPr userDrawn="1"/>
        </p:nvGrpSpPr>
        <p:grpSpPr>
          <a:xfrm rot="1685004">
            <a:off x="3827169" y="-66675"/>
            <a:ext cx="8216899" cy="5779945"/>
            <a:chOff x="2655594" y="-303182"/>
            <a:chExt cx="8742696" cy="6149802"/>
          </a:xfrm>
        </p:grpSpPr>
        <p:sp>
          <p:nvSpPr>
            <p:cNvPr id="17" name="Graphic 3">
              <a:extLst>
                <a:ext uri="{FF2B5EF4-FFF2-40B4-BE49-F238E27FC236}">
                  <a16:creationId xmlns:a16="http://schemas.microsoft.com/office/drawing/2014/main" id="{1438B1A6-2EF1-B35B-8CBF-04D7E2B590BB}"/>
                </a:ext>
              </a:extLst>
            </p:cNvPr>
            <p:cNvSpPr/>
            <p:nvPr/>
          </p:nvSpPr>
          <p:spPr>
            <a:xfrm rot="8974158">
              <a:off x="3139534" y="-303182"/>
              <a:ext cx="8258756" cy="6149802"/>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grpSp>
          <p:nvGrpSpPr>
            <p:cNvPr id="18" name="Group 17">
              <a:extLst>
                <a:ext uri="{FF2B5EF4-FFF2-40B4-BE49-F238E27FC236}">
                  <a16:creationId xmlns:a16="http://schemas.microsoft.com/office/drawing/2014/main" id="{BE0F8CB9-EA9D-3169-724B-DA01F6B71FF4}"/>
                </a:ext>
              </a:extLst>
            </p:cNvPr>
            <p:cNvGrpSpPr/>
            <p:nvPr userDrawn="1"/>
          </p:nvGrpSpPr>
          <p:grpSpPr>
            <a:xfrm>
              <a:off x="2655594" y="-48406"/>
              <a:ext cx="7957659" cy="5854963"/>
              <a:chOff x="4165351" y="-666241"/>
              <a:chExt cx="7902890" cy="5814662"/>
            </a:xfrm>
          </p:grpSpPr>
          <p:pic>
            <p:nvPicPr>
              <p:cNvPr id="24" name="Picture 23" descr="A picture containing red, white, fabric, bedclothes&#10;&#10;Description automatically generated">
                <a:extLst>
                  <a:ext uri="{FF2B5EF4-FFF2-40B4-BE49-F238E27FC236}">
                    <a16:creationId xmlns:a16="http://schemas.microsoft.com/office/drawing/2014/main" id="{479DFB8B-4BC3-DF6A-1869-315E1924FEC0}"/>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30048" t="21327" r="16323" b="7439"/>
              <a:stretch/>
            </p:blipFill>
            <p:spPr>
              <a:xfrm>
                <a:off x="7188825" y="158612"/>
                <a:ext cx="1671345" cy="1664975"/>
              </a:xfrm>
              <a:prstGeom prst="ellipse">
                <a:avLst/>
              </a:prstGeom>
              <a:ln>
                <a:noFill/>
              </a:ln>
              <a:effectLst>
                <a:softEdge rad="112500"/>
              </a:effectLst>
            </p:spPr>
          </p:pic>
          <p:pic>
            <p:nvPicPr>
              <p:cNvPr id="28" name="Picture 27" descr="A picture containing bubble, colorful, light&#10;&#10;Description automatically generated">
                <a:extLst>
                  <a:ext uri="{FF2B5EF4-FFF2-40B4-BE49-F238E27FC236}">
                    <a16:creationId xmlns:a16="http://schemas.microsoft.com/office/drawing/2014/main" id="{7551038B-4CA4-3D85-97C0-E2E5AF74E80F}"/>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l="37854" t="3306" r="7919" b="23884"/>
              <a:stretch/>
            </p:blipFill>
            <p:spPr>
              <a:xfrm>
                <a:off x="6183956" y="2267009"/>
                <a:ext cx="1747107" cy="1748412"/>
              </a:xfrm>
              <a:prstGeom prst="ellipse">
                <a:avLst/>
              </a:prstGeom>
              <a:ln>
                <a:noFill/>
              </a:ln>
              <a:effectLst>
                <a:softEdge rad="112500"/>
              </a:effectLst>
            </p:spPr>
          </p:pic>
          <p:pic>
            <p:nvPicPr>
              <p:cNvPr id="32" name="Picture 31" descr="A picture containing colorful&#10;&#10;Description automatically generated">
                <a:extLst>
                  <a:ext uri="{FF2B5EF4-FFF2-40B4-BE49-F238E27FC236}">
                    <a16:creationId xmlns:a16="http://schemas.microsoft.com/office/drawing/2014/main" id="{C29C5733-D584-22F0-FE44-72CD2B57F144}"/>
                  </a:ext>
                </a:extLst>
              </p:cNvPr>
              <p:cNvPicPr>
                <a:picLocks noChangeAspect="1"/>
              </p:cNvPicPr>
              <p:nvPr userDrawn="1"/>
            </p:nvPicPr>
            <p:blipFill rotWithShape="1">
              <a:blip r:embed="rId4" cstate="print">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l="48081" t="28839" r="-210" b="1070"/>
              <a:stretch/>
            </p:blipFill>
            <p:spPr>
              <a:xfrm>
                <a:off x="4165351" y="1103559"/>
                <a:ext cx="1642387" cy="1646022"/>
              </a:xfrm>
              <a:prstGeom prst="ellipse">
                <a:avLst/>
              </a:prstGeom>
              <a:ln>
                <a:noFill/>
              </a:ln>
              <a:effectLst>
                <a:softEdge rad="112500"/>
              </a:effectLst>
            </p:spPr>
          </p:pic>
          <p:pic>
            <p:nvPicPr>
              <p:cNvPr id="34" name="Picture 33">
                <a:extLst>
                  <a:ext uri="{FF2B5EF4-FFF2-40B4-BE49-F238E27FC236}">
                    <a16:creationId xmlns:a16="http://schemas.microsoft.com/office/drawing/2014/main" id="{1BCAD0FA-4052-3509-D76B-5558EFC9F061}"/>
                  </a:ext>
                </a:extLst>
              </p:cNvPr>
              <p:cNvPicPr>
                <a:picLocks noChangeAspect="1"/>
              </p:cNvPicPr>
              <p:nvPr userDrawn="1"/>
            </p:nvPicPr>
            <p:blipFill rotWithShape="1">
              <a:blip r:embed="rId6" cstate="print">
                <a:extLst>
                  <a:ext uri="{BEBA8EAE-BF5A-486C-A8C5-ECC9F3942E4B}">
                    <a14:imgProps xmlns:a14="http://schemas.microsoft.com/office/drawing/2010/main">
                      <a14:imgLayer r:embed="rId7">
                        <a14:imgEffect>
                          <a14:brightnessContrast contrast="20000"/>
                        </a14:imgEffect>
                      </a14:imgLayer>
                    </a14:imgProps>
                  </a:ext>
                  <a:ext uri="{28A0092B-C50C-407E-A947-70E740481C1C}">
                    <a14:useLocalDpi xmlns:a14="http://schemas.microsoft.com/office/drawing/2010/main" val="0"/>
                  </a:ext>
                </a:extLst>
              </a:blip>
              <a:srcRect l="8427" t="14787" r="43180" b="20701"/>
              <a:stretch/>
            </p:blipFill>
            <p:spPr>
              <a:xfrm>
                <a:off x="9227345" y="1370718"/>
                <a:ext cx="1642386" cy="1642146"/>
              </a:xfrm>
              <a:prstGeom prst="ellipse">
                <a:avLst/>
              </a:prstGeom>
              <a:ln>
                <a:noFill/>
              </a:ln>
              <a:effectLst>
                <a:softEdge rad="112500"/>
              </a:effectLst>
            </p:spPr>
          </p:pic>
          <p:pic>
            <p:nvPicPr>
              <p:cNvPr id="35" name="Picture Placeholder 24" descr="A picture containing grass, outdoor, flower, plant&#10;&#10;Description automatically generated">
                <a:extLst>
                  <a:ext uri="{FF2B5EF4-FFF2-40B4-BE49-F238E27FC236}">
                    <a16:creationId xmlns:a16="http://schemas.microsoft.com/office/drawing/2014/main" id="{D1CC2EEB-F0C3-972D-CDD4-EAC19C8A5DEF}"/>
                  </a:ext>
                </a:extLst>
              </p:cNvPr>
              <p:cNvPicPr>
                <a:picLocks noChangeAspect="1"/>
              </p:cNvPicPr>
              <p:nvPr userDrawn="1"/>
            </p:nvPicPr>
            <p:blipFill rotWithShape="1">
              <a:blip r:embed="rId8" cstate="print">
                <a:extLst>
                  <a:ext uri="{28A0092B-C50C-407E-A947-70E740481C1C}">
                    <a14:useLocalDpi xmlns:a14="http://schemas.microsoft.com/office/drawing/2010/main" val="0"/>
                  </a:ext>
                </a:extLst>
              </a:blip>
              <a:srcRect l="36507" t="23034" r="10465" b="23827"/>
              <a:stretch/>
            </p:blipFill>
            <p:spPr>
              <a:xfrm>
                <a:off x="10425857" y="-666241"/>
                <a:ext cx="1642384" cy="1645815"/>
              </a:xfrm>
              <a:prstGeom prst="ellipse">
                <a:avLst/>
              </a:prstGeom>
              <a:ln>
                <a:noFill/>
              </a:ln>
              <a:effectLst>
                <a:softEdge rad="112500"/>
              </a:effectLst>
            </p:spPr>
          </p:pic>
          <p:pic>
            <p:nvPicPr>
              <p:cNvPr id="6" name="Picture 5" descr="A picture containing laser, scene&#10;&#10;Description automatically generated">
                <a:extLst>
                  <a:ext uri="{FF2B5EF4-FFF2-40B4-BE49-F238E27FC236}">
                    <a16:creationId xmlns:a16="http://schemas.microsoft.com/office/drawing/2014/main" id="{1A3789C2-8F8B-FA19-094F-7C56E299F853}"/>
                  </a:ext>
                </a:extLst>
              </p:cNvPr>
              <p:cNvPicPr>
                <a:picLocks noChangeAspect="1"/>
              </p:cNvPicPr>
              <p:nvPr userDrawn="1"/>
            </p:nvPicPr>
            <p:blipFill rotWithShape="1">
              <a:blip r:embed="rId9" cstate="print">
                <a:extLst>
                  <a:ext uri="{28A0092B-C50C-407E-A947-70E740481C1C}">
                    <a14:useLocalDpi xmlns:a14="http://schemas.microsoft.com/office/drawing/2010/main" val="0"/>
                  </a:ext>
                </a:extLst>
              </a:blip>
              <a:srcRect l="22841" r="2593"/>
              <a:stretch/>
            </p:blipFill>
            <p:spPr>
              <a:xfrm>
                <a:off x="8343573" y="3570679"/>
                <a:ext cx="1578344" cy="1577742"/>
              </a:xfrm>
              <a:prstGeom prst="ellipse">
                <a:avLst/>
              </a:prstGeom>
              <a:ln>
                <a:noFill/>
              </a:ln>
              <a:effectLst>
                <a:softEdge rad="112500"/>
              </a:effectLst>
            </p:spPr>
          </p:pic>
        </p:grpSp>
      </p:grpSp>
      <p:sp>
        <p:nvSpPr>
          <p:cNvPr id="5" name="Rectangle 4">
            <a:extLst>
              <a:ext uri="{FF2B5EF4-FFF2-40B4-BE49-F238E27FC236}">
                <a16:creationId xmlns:a16="http://schemas.microsoft.com/office/drawing/2014/main" id="{4EA04850-9A7A-5C40-735B-E574556248E5}"/>
              </a:ext>
            </a:extLst>
          </p:cNvPr>
          <p:cNvSpPr/>
          <p:nvPr userDrawn="1"/>
        </p:nvSpPr>
        <p:spPr>
          <a:xfrm flipV="1">
            <a:off x="-1" y="6030882"/>
            <a:ext cx="12192000" cy="83417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D6428C4-266B-6E2A-8CB8-562B7782330F}"/>
              </a:ext>
            </a:extLst>
          </p:cNvPr>
          <p:cNvSpPr txBox="1"/>
          <p:nvPr userDrawn="1"/>
        </p:nvSpPr>
        <p:spPr>
          <a:xfrm>
            <a:off x="6211548" y="6192561"/>
            <a:ext cx="5852160" cy="523220"/>
          </a:xfrm>
          <a:prstGeom prst="rect">
            <a:avLst/>
          </a:prstGeom>
          <a:noFill/>
        </p:spPr>
        <p:txBody>
          <a:bodyPr wrap="square">
            <a:spAutoFit/>
          </a:bodyPr>
          <a:lstStyle/>
          <a:p>
            <a:pPr algn="r"/>
            <a:r>
              <a:rPr lang="en-US" sz="1400" b="1">
                <a:solidFill>
                  <a:schemeClr val="tx2"/>
                </a:solidFill>
                <a:effectLst/>
                <a:latin typeface="Montserrat" panose="00000500000000000000" pitchFamily="50" charset="0"/>
              </a:rPr>
              <a:t>ACCELERATING DRUG DISCOVERY THROUGH </a:t>
            </a:r>
          </a:p>
          <a:p>
            <a:pPr algn="r"/>
            <a:r>
              <a:rPr lang="en-US" sz="1400" b="1">
                <a:solidFill>
                  <a:schemeClr val="accent1"/>
                </a:solidFill>
                <a:effectLst/>
                <a:latin typeface="Montserrat" panose="00000500000000000000" pitchFamily="50" charset="0"/>
              </a:rPr>
              <a:t>DISEASE-RELEVANT CELL MODELS</a:t>
            </a:r>
          </a:p>
        </p:txBody>
      </p:sp>
      <p:pic>
        <p:nvPicPr>
          <p:cNvPr id="13" name="Graphic 12">
            <a:extLst>
              <a:ext uri="{FF2B5EF4-FFF2-40B4-BE49-F238E27FC236}">
                <a16:creationId xmlns:a16="http://schemas.microsoft.com/office/drawing/2014/main" id="{1C896E30-72C7-D5CE-8C0E-29DC19752EBE}"/>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412447" y="6171954"/>
            <a:ext cx="2223105" cy="556427"/>
          </a:xfrm>
          <a:prstGeom prst="rect">
            <a:avLst/>
          </a:prstGeom>
        </p:spPr>
      </p:pic>
      <p:sp>
        <p:nvSpPr>
          <p:cNvPr id="4" name="Title, Organization Name">
            <a:extLst>
              <a:ext uri="{FF2B5EF4-FFF2-40B4-BE49-F238E27FC236}">
                <a16:creationId xmlns:a16="http://schemas.microsoft.com/office/drawing/2014/main" id="{38BBC5DB-8FBD-4C90-F905-DE9A60A6727F}"/>
              </a:ext>
            </a:extLst>
          </p:cNvPr>
          <p:cNvSpPr>
            <a:spLocks noGrp="1"/>
          </p:cNvSpPr>
          <p:nvPr>
            <p:ph type="body" sz="quarter" idx="12" hasCustomPrompt="1"/>
          </p:nvPr>
        </p:nvSpPr>
        <p:spPr>
          <a:xfrm>
            <a:off x="355257" y="5175682"/>
            <a:ext cx="5210656" cy="400110"/>
          </a:xfrm>
          <a:prstGeom prst="rect">
            <a:avLst/>
          </a:prstGeom>
        </p:spPr>
        <p:txBody>
          <a:bodyPr>
            <a:spAutoFit/>
          </a:bodyPr>
          <a:lstStyle>
            <a:lvl1pPr marL="0" indent="0" algn="l" defTabSz="914400" rtl="0" eaLnBrk="1" latinLnBrk="0" hangingPunct="1">
              <a:lnSpc>
                <a:spcPct val="100000"/>
              </a:lnSpc>
              <a:spcBef>
                <a:spcPts val="0"/>
              </a:spcBef>
              <a:buFont typeface="Arial" panose="020B0604020202020204" pitchFamily="34" charset="0"/>
              <a:buNone/>
              <a:defRPr lang="en-US" sz="2000" kern="1200" dirty="0" smtClean="0">
                <a:solidFill>
                  <a:schemeClr val="tx2"/>
                </a:solidFill>
                <a:latin typeface="Montserrat" panose="00000500000000000000" pitchFamily="50" charset="0"/>
                <a:ea typeface="+mn-ea"/>
                <a:cs typeface="Arial" panose="020B0604020202020204" pitchFamily="34" charset="0"/>
              </a:defRPr>
            </a:lvl1pPr>
            <a:lvl2pPr>
              <a:defRPr lang="en-US" sz="2000" smtClean="0"/>
            </a:lvl2pPr>
            <a:lvl3pPr>
              <a:defRPr lang="en-US" sz="1800" smtClean="0"/>
            </a:lvl3pPr>
            <a:lvl4pPr>
              <a:defRPr lang="en-US" sz="1600" smtClean="0"/>
            </a:lvl4pPr>
            <a:lvl5pPr>
              <a:defRPr lang="en-US" sz="1600"/>
            </a:lvl5pPr>
          </a:lstStyle>
          <a:p>
            <a:pPr marL="171450" lvl="0" indent="-171450">
              <a:lnSpc>
                <a:spcPct val="100000"/>
              </a:lnSpc>
            </a:pPr>
            <a:r>
              <a:rPr lang="en-US"/>
              <a:t>Title, Organization Name</a:t>
            </a:r>
          </a:p>
        </p:txBody>
      </p:sp>
      <p:sp>
        <p:nvSpPr>
          <p:cNvPr id="7" name="Speaker Name">
            <a:extLst>
              <a:ext uri="{FF2B5EF4-FFF2-40B4-BE49-F238E27FC236}">
                <a16:creationId xmlns:a16="http://schemas.microsoft.com/office/drawing/2014/main" id="{13A7EC68-7CF1-48F8-E92A-640F961CAB53}"/>
              </a:ext>
            </a:extLst>
          </p:cNvPr>
          <p:cNvSpPr>
            <a:spLocks noGrp="1"/>
          </p:cNvSpPr>
          <p:nvPr>
            <p:ph type="body" sz="quarter" idx="11" hasCustomPrompt="1"/>
          </p:nvPr>
        </p:nvSpPr>
        <p:spPr>
          <a:xfrm>
            <a:off x="355257" y="4806350"/>
            <a:ext cx="5210656" cy="400110"/>
          </a:xfrm>
          <a:prstGeom prst="rect">
            <a:avLst/>
          </a:prstGeom>
        </p:spPr>
        <p:txBody>
          <a:bodyPr>
            <a:spAutoFit/>
          </a:bodyPr>
          <a:lstStyle>
            <a:lvl1pPr marL="0" indent="0">
              <a:buFontTx/>
              <a:buNone/>
              <a:defRPr lang="en-US" sz="2000" b="1" smtClean="0">
                <a:solidFill>
                  <a:schemeClr val="accent1"/>
                </a:solidFill>
                <a:latin typeface="Montserrat SemiBold" panose="00000700000000000000" pitchFamily="50" charset="0"/>
              </a:defRPr>
            </a:lvl1pPr>
            <a:lvl2pPr>
              <a:defRPr lang="en-US" sz="2000" smtClean="0"/>
            </a:lvl2pPr>
            <a:lvl3pPr>
              <a:defRPr lang="en-US" sz="1800" smtClean="0"/>
            </a:lvl3pPr>
            <a:lvl4pPr>
              <a:defRPr lang="en-US" sz="1600" smtClean="0"/>
            </a:lvl4pPr>
            <a:lvl5pPr>
              <a:defRPr lang="en-US" sz="1600"/>
            </a:lvl5pPr>
          </a:lstStyle>
          <a:p>
            <a:pPr marL="228600" lvl="0" indent="-228600">
              <a:lnSpc>
                <a:spcPct val="100000"/>
              </a:lnSpc>
            </a:pPr>
            <a:r>
              <a:rPr lang="en-US"/>
              <a:t>Speaker Name Goes Here</a:t>
            </a:r>
          </a:p>
        </p:txBody>
      </p:sp>
      <p:sp>
        <p:nvSpPr>
          <p:cNvPr id="10" name="Presentation Title">
            <a:extLst>
              <a:ext uri="{FF2B5EF4-FFF2-40B4-BE49-F238E27FC236}">
                <a16:creationId xmlns:a16="http://schemas.microsoft.com/office/drawing/2014/main" id="{70DBF62E-ACF7-5568-C14C-25A9F4FDF249}"/>
              </a:ext>
            </a:extLst>
          </p:cNvPr>
          <p:cNvSpPr>
            <a:spLocks noGrp="1"/>
          </p:cNvSpPr>
          <p:nvPr>
            <p:ph type="title"/>
          </p:nvPr>
        </p:nvSpPr>
        <p:spPr>
          <a:xfrm>
            <a:off x="355256" y="1607872"/>
            <a:ext cx="7149725" cy="2720710"/>
          </a:xfrm>
          <a:prstGeom prst="rect">
            <a:avLst/>
          </a:prstGeom>
        </p:spPr>
        <p:txBody>
          <a:bodyPr anchor="ctr">
            <a:noAutofit/>
          </a:bodyPr>
          <a:lstStyle>
            <a:lvl1pPr>
              <a:defRPr lang="en-US" sz="6000" dirty="0">
                <a:solidFill>
                  <a:schemeClr val="accent1"/>
                </a:solidFill>
                <a:latin typeface="Montserrat SemiBold" panose="00000700000000000000" pitchFamily="50" charset="0"/>
              </a:defRPr>
            </a:lvl1pPr>
          </a:lstStyle>
          <a:p>
            <a:pPr marL="0" lvl="0"/>
            <a:r>
              <a:rPr lang="en-US"/>
              <a:t>Click to edit Master title style</a:t>
            </a:r>
          </a:p>
        </p:txBody>
      </p:sp>
    </p:spTree>
    <p:extLst>
      <p:ext uri="{BB962C8B-B14F-4D97-AF65-F5344CB8AC3E}">
        <p14:creationId xmlns:p14="http://schemas.microsoft.com/office/powerpoint/2010/main" val="1317343393"/>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XCells_Title Slide 2">
    <p:spTree>
      <p:nvGrpSpPr>
        <p:cNvPr id="1" name=""/>
        <p:cNvGrpSpPr/>
        <p:nvPr/>
      </p:nvGrpSpPr>
      <p:grpSpPr>
        <a:xfrm>
          <a:off x="0" y="0"/>
          <a:ext cx="0" cy="0"/>
          <a:chOff x="0" y="0"/>
          <a:chExt cx="0" cy="0"/>
        </a:xfrm>
      </p:grpSpPr>
      <p:sp>
        <p:nvSpPr>
          <p:cNvPr id="9" name="Rectangle 8"/>
          <p:cNvSpPr/>
          <p:nvPr userDrawn="1"/>
        </p:nvSpPr>
        <p:spPr>
          <a:xfrm>
            <a:off x="0" y="0"/>
            <a:ext cx="12192000" cy="68580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 name="Graphic 3">
            <a:extLst>
              <a:ext uri="{FF2B5EF4-FFF2-40B4-BE49-F238E27FC236}">
                <a16:creationId xmlns:a16="http://schemas.microsoft.com/office/drawing/2014/main" id="{1438B1A6-2EF1-B35B-8CBF-04D7E2B590B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974158">
            <a:off x="6247299" y="-24616"/>
            <a:ext cx="7069157" cy="7069157"/>
          </a:xfrm>
          <a:prstGeom prst="rect">
            <a:avLst/>
          </a:prstGeom>
        </p:spPr>
      </p:pic>
      <p:sp>
        <p:nvSpPr>
          <p:cNvPr id="2" name="Title 1"/>
          <p:cNvSpPr>
            <a:spLocks noGrp="1"/>
          </p:cNvSpPr>
          <p:nvPr>
            <p:ph type="ctrTitle"/>
          </p:nvPr>
        </p:nvSpPr>
        <p:spPr>
          <a:xfrm>
            <a:off x="355257" y="482099"/>
            <a:ext cx="11417643" cy="1097280"/>
          </a:xfrm>
          <a:prstGeom prst="rect">
            <a:avLst/>
          </a:prstGeom>
        </p:spPr>
        <p:txBody>
          <a:bodyPr anchor="t">
            <a:noAutofit/>
          </a:bodyPr>
          <a:lstStyle>
            <a:lvl1pPr algn="l" defTabSz="914400" rtl="0" eaLnBrk="1" latinLnBrk="0" hangingPunct="1">
              <a:lnSpc>
                <a:spcPct val="90000"/>
              </a:lnSpc>
              <a:spcBef>
                <a:spcPct val="0"/>
              </a:spcBef>
              <a:buNone/>
              <a:defRPr lang="en-US" sz="3200" kern="1200" spc="-50" baseline="0" dirty="0">
                <a:solidFill>
                  <a:schemeClr val="tx1">
                    <a:lumMod val="75000"/>
                    <a:lumOff val="25000"/>
                  </a:schemeClr>
                </a:solidFill>
                <a:latin typeface="Arial" panose="020B0604020202020204" pitchFamily="34" charset="0"/>
                <a:ea typeface="+mj-ea"/>
                <a:cs typeface="Arial" panose="020B0604020202020204" pitchFamily="34" charset="0"/>
              </a:defRPr>
            </a:lvl1pPr>
          </a:lstStyle>
          <a:p>
            <a:r>
              <a:rPr lang="en-US"/>
              <a:t>Click to edit Master title style</a:t>
            </a:r>
          </a:p>
        </p:txBody>
      </p:sp>
      <p:sp>
        <p:nvSpPr>
          <p:cNvPr id="10" name="Rectangle 9"/>
          <p:cNvSpPr/>
          <p:nvPr userDrawn="1"/>
        </p:nvSpPr>
        <p:spPr>
          <a:xfrm>
            <a:off x="0" y="5699873"/>
            <a:ext cx="12195724" cy="107355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800">
              <a:solidFill>
                <a:schemeClr val="tx2"/>
              </a:solidFill>
              <a:effectLst/>
              <a:latin typeface="Montserrat" panose="00000500000000000000" pitchFamily="50" charset="0"/>
            </a:endParaRPr>
          </a:p>
        </p:txBody>
      </p:sp>
      <p:sp>
        <p:nvSpPr>
          <p:cNvPr id="11" name="Rectangle 10"/>
          <p:cNvSpPr/>
          <p:nvPr userDrawn="1"/>
        </p:nvSpPr>
        <p:spPr>
          <a:xfrm flipV="1">
            <a:off x="2867" y="5664622"/>
            <a:ext cx="12192000" cy="914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2" name="Rectangle 21"/>
          <p:cNvSpPr/>
          <p:nvPr userDrawn="1"/>
        </p:nvSpPr>
        <p:spPr>
          <a:xfrm>
            <a:off x="3724" y="98214"/>
            <a:ext cx="12192000" cy="136864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3" name="Rectangle 22"/>
          <p:cNvSpPr/>
          <p:nvPr userDrawn="1"/>
        </p:nvSpPr>
        <p:spPr>
          <a:xfrm flipV="1">
            <a:off x="0" y="1383390"/>
            <a:ext cx="12198591" cy="10026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4" name="Picture 13" descr="A picture containing colorful, bright&#10;&#10;Description automatically generated">
            <a:extLst>
              <a:ext uri="{FF2B5EF4-FFF2-40B4-BE49-F238E27FC236}">
                <a16:creationId xmlns:a16="http://schemas.microsoft.com/office/drawing/2014/main" id="{88B5ADBA-6A5F-E839-7F80-3319B10B1E54}"/>
              </a:ext>
            </a:extLst>
          </p:cNvPr>
          <p:cNvPicPr>
            <a:picLocks noChangeAspect="1"/>
          </p:cNvPicPr>
          <p:nvPr userDrawn="1"/>
        </p:nvPicPr>
        <p:blipFill rotWithShape="1">
          <a:blip r:embed="rId4" cstate="print">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l="29448" t="1651" r="9338" b="16363"/>
          <a:stretch/>
        </p:blipFill>
        <p:spPr>
          <a:xfrm>
            <a:off x="151984" y="56026"/>
            <a:ext cx="1373895" cy="1371600"/>
          </a:xfrm>
          <a:prstGeom prst="ellipse">
            <a:avLst/>
          </a:prstGeom>
          <a:ln>
            <a:noFill/>
          </a:ln>
          <a:effectLst>
            <a:softEdge rad="112500"/>
          </a:effectLst>
        </p:spPr>
      </p:pic>
      <p:pic>
        <p:nvPicPr>
          <p:cNvPr id="24" name="Picture 23" descr="A picture containing red, white, fabric, bedclothes&#10;&#10;Description automatically generated">
            <a:extLst>
              <a:ext uri="{FF2B5EF4-FFF2-40B4-BE49-F238E27FC236}">
                <a16:creationId xmlns:a16="http://schemas.microsoft.com/office/drawing/2014/main" id="{479DFB8B-4BC3-DF6A-1869-315E1924FEC0}"/>
              </a:ext>
            </a:extLst>
          </p:cNvPr>
          <p:cNvPicPr>
            <a:picLocks noChangeAspect="1"/>
          </p:cNvPicPr>
          <p:nvPr userDrawn="1"/>
        </p:nvPicPr>
        <p:blipFill rotWithShape="1">
          <a:blip r:embed="rId6" cstate="print">
            <a:extLst>
              <a:ext uri="{28A0092B-C50C-407E-A947-70E740481C1C}">
                <a14:useLocalDpi xmlns:a14="http://schemas.microsoft.com/office/drawing/2010/main" val="0"/>
              </a:ext>
            </a:extLst>
          </a:blip>
          <a:srcRect l="30048" t="21327" r="16323" b="7439"/>
          <a:stretch/>
        </p:blipFill>
        <p:spPr>
          <a:xfrm>
            <a:off x="6169297" y="56026"/>
            <a:ext cx="1376848" cy="1371600"/>
          </a:xfrm>
          <a:prstGeom prst="ellipse">
            <a:avLst/>
          </a:prstGeom>
          <a:ln>
            <a:noFill/>
          </a:ln>
          <a:effectLst>
            <a:softEdge rad="112500"/>
          </a:effectLst>
        </p:spPr>
      </p:pic>
      <p:pic>
        <p:nvPicPr>
          <p:cNvPr id="28" name="Picture 27" descr="A picture containing bubble, colorful, light&#10;&#10;Description automatically generated">
            <a:extLst>
              <a:ext uri="{FF2B5EF4-FFF2-40B4-BE49-F238E27FC236}">
                <a16:creationId xmlns:a16="http://schemas.microsoft.com/office/drawing/2014/main" id="{7551038B-4CA4-3D85-97C0-E2E5AF74E80F}"/>
              </a:ext>
            </a:extLst>
          </p:cNvPr>
          <p:cNvPicPr>
            <a:picLocks noChangeAspect="1"/>
          </p:cNvPicPr>
          <p:nvPr userDrawn="1"/>
        </p:nvPicPr>
        <p:blipFill rotWithShape="1">
          <a:blip r:embed="rId7" cstate="print">
            <a:extLst>
              <a:ext uri="{28A0092B-C50C-407E-A947-70E740481C1C}">
                <a14:useLocalDpi xmlns:a14="http://schemas.microsoft.com/office/drawing/2010/main" val="0"/>
              </a:ext>
            </a:extLst>
          </a:blip>
          <a:srcRect l="37854" t="3306" r="7919" b="23884"/>
          <a:stretch/>
        </p:blipFill>
        <p:spPr>
          <a:xfrm>
            <a:off x="7678450" y="56026"/>
            <a:ext cx="1370577" cy="1371600"/>
          </a:xfrm>
          <a:prstGeom prst="ellipse">
            <a:avLst/>
          </a:prstGeom>
          <a:ln>
            <a:noFill/>
          </a:ln>
          <a:effectLst>
            <a:softEdge rad="112500"/>
          </a:effectLst>
        </p:spPr>
      </p:pic>
      <p:pic>
        <p:nvPicPr>
          <p:cNvPr id="30" name="Picture 29" descr="A picture containing outdoor object&#10;&#10;Description automatically generated">
            <a:extLst>
              <a:ext uri="{FF2B5EF4-FFF2-40B4-BE49-F238E27FC236}">
                <a16:creationId xmlns:a16="http://schemas.microsoft.com/office/drawing/2014/main" id="{10FC1F3D-63E7-1F21-BD29-7645D579F5EB}"/>
              </a:ext>
            </a:extLst>
          </p:cNvPr>
          <p:cNvPicPr>
            <a:picLocks noChangeAspect="1"/>
          </p:cNvPicPr>
          <p:nvPr userDrawn="1"/>
        </p:nvPicPr>
        <p:blipFill rotWithShape="1">
          <a:blip r:embed="rId8" cstate="print">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val="0"/>
              </a:ext>
            </a:extLst>
          </a:blip>
          <a:srcRect l="-1120" t="120" r="26493" b="-120"/>
          <a:stretch/>
        </p:blipFill>
        <p:spPr>
          <a:xfrm>
            <a:off x="1658184" y="56026"/>
            <a:ext cx="1373504" cy="1371600"/>
          </a:xfrm>
          <a:prstGeom prst="ellipse">
            <a:avLst/>
          </a:prstGeom>
          <a:ln>
            <a:noFill/>
          </a:ln>
          <a:effectLst>
            <a:softEdge rad="112500"/>
          </a:effectLst>
        </p:spPr>
      </p:pic>
      <p:pic>
        <p:nvPicPr>
          <p:cNvPr id="32" name="Picture 31" descr="A picture containing colorful&#10;&#10;Description automatically generated">
            <a:extLst>
              <a:ext uri="{FF2B5EF4-FFF2-40B4-BE49-F238E27FC236}">
                <a16:creationId xmlns:a16="http://schemas.microsoft.com/office/drawing/2014/main" id="{C29C5733-D584-22F0-FE44-72CD2B57F144}"/>
              </a:ext>
            </a:extLst>
          </p:cNvPr>
          <p:cNvPicPr>
            <a:picLocks noChangeAspect="1"/>
          </p:cNvPicPr>
          <p:nvPr userDrawn="1"/>
        </p:nvPicPr>
        <p:blipFill rotWithShape="1">
          <a:blip r:embed="rId10" cstate="print">
            <a:extLst>
              <a:ext uri="{BEBA8EAE-BF5A-486C-A8C5-ECC9F3942E4B}">
                <a14:imgProps xmlns:a14="http://schemas.microsoft.com/office/drawing/2010/main">
                  <a14:imgLayer r:embed="rId11">
                    <a14:imgEffect>
                      <a14:brightnessContrast bright="20000"/>
                    </a14:imgEffect>
                  </a14:imgLayer>
                </a14:imgProps>
              </a:ext>
              <a:ext uri="{28A0092B-C50C-407E-A947-70E740481C1C}">
                <a14:useLocalDpi xmlns:a14="http://schemas.microsoft.com/office/drawing/2010/main" val="0"/>
              </a:ext>
            </a:extLst>
          </a:blip>
          <a:srcRect l="48081" t="28839" r="-210" b="1070"/>
          <a:stretch/>
        </p:blipFill>
        <p:spPr>
          <a:xfrm>
            <a:off x="3163993" y="56026"/>
            <a:ext cx="1368571" cy="1371600"/>
          </a:xfrm>
          <a:prstGeom prst="ellipse">
            <a:avLst/>
          </a:prstGeom>
          <a:ln>
            <a:noFill/>
          </a:ln>
          <a:effectLst>
            <a:softEdge rad="112500"/>
          </a:effectLst>
        </p:spPr>
      </p:pic>
      <p:pic>
        <p:nvPicPr>
          <p:cNvPr id="34" name="Picture 33">
            <a:extLst>
              <a:ext uri="{FF2B5EF4-FFF2-40B4-BE49-F238E27FC236}">
                <a16:creationId xmlns:a16="http://schemas.microsoft.com/office/drawing/2014/main" id="{1BCAD0FA-4052-3509-D76B-5558EFC9F061}"/>
              </a:ext>
            </a:extLst>
          </p:cNvPr>
          <p:cNvPicPr>
            <a:picLocks noChangeAspect="1"/>
          </p:cNvPicPr>
          <p:nvPr userDrawn="1"/>
        </p:nvPicPr>
        <p:blipFill rotWithShape="1">
          <a:blip r:embed="rId12" cstate="print">
            <a:extLst>
              <a:ext uri="{BEBA8EAE-BF5A-486C-A8C5-ECC9F3942E4B}">
                <a14:imgProps xmlns:a14="http://schemas.microsoft.com/office/drawing/2010/main">
                  <a14:imgLayer r:embed="rId13">
                    <a14:imgEffect>
                      <a14:brightnessContrast contrast="20000"/>
                    </a14:imgEffect>
                  </a14:imgLayer>
                </a14:imgProps>
              </a:ext>
              <a:ext uri="{28A0092B-C50C-407E-A947-70E740481C1C}">
                <a14:useLocalDpi xmlns:a14="http://schemas.microsoft.com/office/drawing/2010/main" val="0"/>
              </a:ext>
            </a:extLst>
          </a:blip>
          <a:srcRect l="8427" t="14787" r="43180" b="20701"/>
          <a:stretch/>
        </p:blipFill>
        <p:spPr>
          <a:xfrm>
            <a:off x="9181332" y="56026"/>
            <a:ext cx="1371801" cy="1371600"/>
          </a:xfrm>
          <a:prstGeom prst="ellipse">
            <a:avLst/>
          </a:prstGeom>
          <a:ln>
            <a:noFill/>
          </a:ln>
          <a:effectLst>
            <a:softEdge rad="112500"/>
          </a:effectLst>
        </p:spPr>
      </p:pic>
      <p:pic>
        <p:nvPicPr>
          <p:cNvPr id="35" name="Picture Placeholder 24" descr="A picture containing grass, outdoor, flower, plant&#10;&#10;Description automatically generated">
            <a:extLst>
              <a:ext uri="{FF2B5EF4-FFF2-40B4-BE49-F238E27FC236}">
                <a16:creationId xmlns:a16="http://schemas.microsoft.com/office/drawing/2014/main" id="{D1CC2EEB-F0C3-972D-CDD4-EAC19C8A5DEF}"/>
              </a:ext>
            </a:extLst>
          </p:cNvPr>
          <p:cNvPicPr>
            <a:picLocks noChangeAspect="1"/>
          </p:cNvPicPr>
          <p:nvPr userDrawn="1"/>
        </p:nvPicPr>
        <p:blipFill rotWithShape="1">
          <a:blip r:embed="rId14" cstate="print">
            <a:extLst>
              <a:ext uri="{28A0092B-C50C-407E-A947-70E740481C1C}">
                <a14:useLocalDpi xmlns:a14="http://schemas.microsoft.com/office/drawing/2010/main" val="0"/>
              </a:ext>
            </a:extLst>
          </a:blip>
          <a:srcRect l="36507" t="23034" r="10465" b="23827"/>
          <a:stretch/>
        </p:blipFill>
        <p:spPr>
          <a:xfrm>
            <a:off x="10685440" y="56026"/>
            <a:ext cx="1368743" cy="1371600"/>
          </a:xfrm>
          <a:prstGeom prst="ellipse">
            <a:avLst/>
          </a:prstGeom>
          <a:ln>
            <a:noFill/>
          </a:ln>
          <a:effectLst>
            <a:softEdge rad="112500"/>
          </a:effectLst>
        </p:spPr>
      </p:pic>
      <p:pic>
        <p:nvPicPr>
          <p:cNvPr id="6" name="Picture 5" descr="A picture containing laser, scene&#10;&#10;Description automatically generated">
            <a:extLst>
              <a:ext uri="{FF2B5EF4-FFF2-40B4-BE49-F238E27FC236}">
                <a16:creationId xmlns:a16="http://schemas.microsoft.com/office/drawing/2014/main" id="{1A3789C2-8F8B-FA19-094F-7C56E299F853}"/>
              </a:ext>
            </a:extLst>
          </p:cNvPr>
          <p:cNvPicPr>
            <a:picLocks noChangeAspect="1"/>
          </p:cNvPicPr>
          <p:nvPr userDrawn="1"/>
        </p:nvPicPr>
        <p:blipFill rotWithShape="1">
          <a:blip r:embed="rId15" cstate="print">
            <a:extLst>
              <a:ext uri="{28A0092B-C50C-407E-A947-70E740481C1C}">
                <a14:useLocalDpi xmlns:a14="http://schemas.microsoft.com/office/drawing/2010/main" val="0"/>
              </a:ext>
            </a:extLst>
          </a:blip>
          <a:srcRect l="22841" r="2593"/>
          <a:stretch/>
        </p:blipFill>
        <p:spPr>
          <a:xfrm>
            <a:off x="4664869" y="56026"/>
            <a:ext cx="1372123" cy="1371600"/>
          </a:xfrm>
          <a:prstGeom prst="ellipse">
            <a:avLst/>
          </a:prstGeom>
          <a:ln>
            <a:noFill/>
          </a:ln>
          <a:effectLst>
            <a:softEdge rad="112500"/>
          </a:effectLst>
        </p:spPr>
      </p:pic>
      <p:sp>
        <p:nvSpPr>
          <p:cNvPr id="8" name="TextBox 7">
            <a:extLst>
              <a:ext uri="{FF2B5EF4-FFF2-40B4-BE49-F238E27FC236}">
                <a16:creationId xmlns:a16="http://schemas.microsoft.com/office/drawing/2014/main" id="{C23DECC4-60C7-270F-2D2E-6DE4B2B48C99}"/>
              </a:ext>
            </a:extLst>
          </p:cNvPr>
          <p:cNvSpPr txBox="1"/>
          <p:nvPr userDrawn="1"/>
        </p:nvSpPr>
        <p:spPr>
          <a:xfrm>
            <a:off x="6202023" y="6030883"/>
            <a:ext cx="5852160" cy="523220"/>
          </a:xfrm>
          <a:prstGeom prst="rect">
            <a:avLst/>
          </a:prstGeom>
          <a:noFill/>
        </p:spPr>
        <p:txBody>
          <a:bodyPr wrap="square">
            <a:spAutoFit/>
          </a:bodyPr>
          <a:lstStyle/>
          <a:p>
            <a:pPr algn="r"/>
            <a:r>
              <a:rPr lang="en-US" sz="1400" b="1">
                <a:solidFill>
                  <a:schemeClr val="tx2"/>
                </a:solidFill>
                <a:effectLst/>
                <a:latin typeface="Montserrat" panose="00000500000000000000" pitchFamily="50" charset="0"/>
              </a:rPr>
              <a:t>ACCELERATING DRUG DISCOVERY THROUGH </a:t>
            </a:r>
          </a:p>
          <a:p>
            <a:pPr algn="r"/>
            <a:r>
              <a:rPr lang="en-US" sz="1400" b="1">
                <a:solidFill>
                  <a:schemeClr val="accent1"/>
                </a:solidFill>
                <a:effectLst/>
                <a:latin typeface="Montserrat" panose="00000500000000000000" pitchFamily="50" charset="0"/>
              </a:rPr>
              <a:t>DISEASE-RELEVANT CELL MODELS</a:t>
            </a:r>
          </a:p>
        </p:txBody>
      </p:sp>
      <p:pic>
        <p:nvPicPr>
          <p:cNvPr id="7" name="Graphic 6">
            <a:extLst>
              <a:ext uri="{FF2B5EF4-FFF2-40B4-BE49-F238E27FC236}">
                <a16:creationId xmlns:a16="http://schemas.microsoft.com/office/drawing/2014/main" id="{A59A0536-E2F3-D2AC-9F8D-27C7CB9B7B9E}"/>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151984" y="5992395"/>
            <a:ext cx="2444229" cy="611773"/>
          </a:xfrm>
          <a:prstGeom prst="rect">
            <a:avLst/>
          </a:prstGeom>
        </p:spPr>
      </p:pic>
    </p:spTree>
    <p:extLst>
      <p:ext uri="{BB962C8B-B14F-4D97-AF65-F5344CB8AC3E}">
        <p14:creationId xmlns:p14="http://schemas.microsoft.com/office/powerpoint/2010/main" val="528467850"/>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iXCells -  Agenda">
    <p:spTree>
      <p:nvGrpSpPr>
        <p:cNvPr id="1" name=""/>
        <p:cNvGrpSpPr/>
        <p:nvPr/>
      </p:nvGrpSpPr>
      <p:grpSpPr>
        <a:xfrm>
          <a:off x="0" y="0"/>
          <a:ext cx="0" cy="0"/>
          <a:chOff x="0" y="0"/>
          <a:chExt cx="0" cy="0"/>
        </a:xfrm>
      </p:grpSpPr>
      <p:sp>
        <p:nvSpPr>
          <p:cNvPr id="2" name="Graphic 3">
            <a:extLst>
              <a:ext uri="{FF2B5EF4-FFF2-40B4-BE49-F238E27FC236}">
                <a16:creationId xmlns:a16="http://schemas.microsoft.com/office/drawing/2014/main" id="{BA80EE9E-7A98-5896-E579-553C5BB30FB3}"/>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9" name="Sections">
            <a:extLst>
              <a:ext uri="{FF2B5EF4-FFF2-40B4-BE49-F238E27FC236}">
                <a16:creationId xmlns:a16="http://schemas.microsoft.com/office/drawing/2014/main" id="{C873693C-9B3B-4A91-B883-2ED42AEC491D}"/>
              </a:ext>
            </a:extLst>
          </p:cNvPr>
          <p:cNvSpPr txBox="1"/>
          <p:nvPr userDrawn="1"/>
        </p:nvSpPr>
        <p:spPr>
          <a:xfrm>
            <a:off x="584200" y="1766828"/>
            <a:ext cx="1082348" cy="230832"/>
          </a:xfrm>
          <a:prstGeom prst="rect">
            <a:avLst/>
          </a:prstGeom>
          <a:noFill/>
        </p:spPr>
        <p:txBody>
          <a:bodyPr vert="horz" wrap="none" lIns="91440" tIns="45720" rIns="91440" bIns="45720" rtlCol="0" anchor="ctr">
            <a:spAutoFit/>
          </a:bodyPr>
          <a:lstStyle>
            <a:defPPr>
              <a:defRPr lang="en-US"/>
            </a:defPPr>
            <a:lvl1pPr>
              <a:defRPr lang="en-US" sz="900" spc="300" smtClean="0">
                <a:solidFill>
                  <a:schemeClr val="tx1">
                    <a:lumMod val="65000"/>
                    <a:lumOff val="35000"/>
                  </a:schemeClr>
                </a:solidFill>
                <a:latin typeface="Arial" panose="020B0604020202020204" pitchFamily="34" charset="0"/>
                <a:cs typeface="Arial" panose="020B0604020202020204" pitchFamily="34" charset="0"/>
              </a:defRPr>
            </a:lvl1pPr>
          </a:lstStyle>
          <a:p>
            <a:pPr lvl="0"/>
            <a:r>
              <a:rPr lang="en-US"/>
              <a:t>SECTIONS</a:t>
            </a:r>
          </a:p>
        </p:txBody>
      </p:sp>
      <p:sp>
        <p:nvSpPr>
          <p:cNvPr id="26" name="Text Box - 4">
            <a:extLst>
              <a:ext uri="{FF2B5EF4-FFF2-40B4-BE49-F238E27FC236}">
                <a16:creationId xmlns:a16="http://schemas.microsoft.com/office/drawing/2014/main" id="{CCBF3143-B5A3-4BE4-892B-97F206285075}"/>
              </a:ext>
            </a:extLst>
          </p:cNvPr>
          <p:cNvSpPr>
            <a:spLocks noGrp="1"/>
          </p:cNvSpPr>
          <p:nvPr>
            <p:ph type="body" sz="quarter" idx="15" hasCustomPrompt="1"/>
          </p:nvPr>
        </p:nvSpPr>
        <p:spPr>
          <a:xfrm>
            <a:off x="584200" y="4727647"/>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25" name="Text Box - 3">
            <a:extLst>
              <a:ext uri="{FF2B5EF4-FFF2-40B4-BE49-F238E27FC236}">
                <a16:creationId xmlns:a16="http://schemas.microsoft.com/office/drawing/2014/main" id="{7482E526-57F7-4B2F-B740-D9CECBF12D4A}"/>
              </a:ext>
            </a:extLst>
          </p:cNvPr>
          <p:cNvSpPr>
            <a:spLocks noGrp="1"/>
          </p:cNvSpPr>
          <p:nvPr>
            <p:ph type="body" sz="quarter" idx="14" hasCustomPrompt="1"/>
          </p:nvPr>
        </p:nvSpPr>
        <p:spPr>
          <a:xfrm>
            <a:off x="584200" y="3905844"/>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24" name="Text Box - 2">
            <a:extLst>
              <a:ext uri="{FF2B5EF4-FFF2-40B4-BE49-F238E27FC236}">
                <a16:creationId xmlns:a16="http://schemas.microsoft.com/office/drawing/2014/main" id="{8ACD978D-197C-40A4-B4EB-106FD73AC7A0}"/>
              </a:ext>
            </a:extLst>
          </p:cNvPr>
          <p:cNvSpPr>
            <a:spLocks noGrp="1"/>
          </p:cNvSpPr>
          <p:nvPr>
            <p:ph type="body" sz="quarter" idx="13" hasCustomPrompt="1"/>
          </p:nvPr>
        </p:nvSpPr>
        <p:spPr>
          <a:xfrm>
            <a:off x="584200" y="3084042"/>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23" name="Text Box - 1">
            <a:extLst>
              <a:ext uri="{FF2B5EF4-FFF2-40B4-BE49-F238E27FC236}">
                <a16:creationId xmlns:a16="http://schemas.microsoft.com/office/drawing/2014/main" id="{059FEC43-4974-43A9-A5B7-6CB1269547F8}"/>
              </a:ext>
            </a:extLst>
          </p:cNvPr>
          <p:cNvSpPr>
            <a:spLocks noGrp="1"/>
          </p:cNvSpPr>
          <p:nvPr>
            <p:ph type="body" sz="quarter" idx="12" hasCustomPrompt="1"/>
          </p:nvPr>
        </p:nvSpPr>
        <p:spPr>
          <a:xfrm>
            <a:off x="584200" y="2262240"/>
            <a:ext cx="4610100" cy="369332"/>
          </a:xfrm>
          <a:prstGeom prst="rect">
            <a:avLst/>
          </a:prstGeom>
          <a:noFill/>
        </p:spPr>
        <p:txBody>
          <a:bodyPr wrap="square" rtlCol="0" anchor="ctr">
            <a:spAutoFit/>
          </a:bodyPr>
          <a:lstStyle>
            <a:lvl1pPr marL="0" indent="0">
              <a:buNone/>
              <a:defRPr lang="en-US" sz="2000" smtClean="0"/>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0" lvl="0"/>
            <a:r>
              <a:rPr lang="en-US"/>
              <a:t>Section title goes here</a:t>
            </a:r>
          </a:p>
        </p:txBody>
      </p:sp>
      <p:sp>
        <p:nvSpPr>
          <p:cNvPr id="4" name="Rectangle 3">
            <a:extLst>
              <a:ext uri="{FF2B5EF4-FFF2-40B4-BE49-F238E27FC236}">
                <a16:creationId xmlns:a16="http://schemas.microsoft.com/office/drawing/2014/main" id="{EA775171-AF93-A275-F373-E6E2A77D5161}"/>
              </a:ext>
            </a:extLst>
          </p:cNvPr>
          <p:cNvSpPr/>
          <p:nvPr userDrawn="1"/>
        </p:nvSpPr>
        <p:spPr>
          <a:xfrm flipV="1">
            <a:off x="-1" y="6233443"/>
            <a:ext cx="12192000" cy="63161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EDC0DF8-D8E3-C8D9-1CD1-BCC5703DA876}"/>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8C9C18D6-28C4-1144-C31F-B151254E33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3" name="Rectangle 2">
            <a:extLst>
              <a:ext uri="{FF2B5EF4-FFF2-40B4-BE49-F238E27FC236}">
                <a16:creationId xmlns:a16="http://schemas.microsoft.com/office/drawing/2014/main" id="{4B6020BB-1A7A-5E65-24E5-FA316AEFBF17}"/>
              </a:ext>
            </a:extLst>
          </p:cNvPr>
          <p:cNvSpPr/>
          <p:nvPr userDrawn="1"/>
        </p:nvSpPr>
        <p:spPr>
          <a:xfrm>
            <a:off x="287783" y="270959"/>
            <a:ext cx="6891100" cy="461665"/>
          </a:xfrm>
          <a:prstGeom prst="rect">
            <a:avLst/>
          </a:prstGeom>
        </p:spPr>
        <p:txBody>
          <a:bodyPr wrap="square">
            <a:spAutoFit/>
          </a:bodyPr>
          <a:lstStyle/>
          <a:p>
            <a:r>
              <a:rPr lang="en-US" sz="2400" b="1">
                <a:solidFill>
                  <a:schemeClr val="tx2"/>
                </a:solidFill>
                <a:latin typeface="Montserrat" panose="00000500000000000000" pitchFamily="50" charset="0"/>
              </a:rPr>
              <a:t>AGENDA</a:t>
            </a:r>
            <a:endParaRPr lang="en-US" sz="2400" b="1">
              <a:solidFill>
                <a:schemeClr val="accent1"/>
              </a:solidFill>
              <a:latin typeface="Montserrat" panose="00000500000000000000" pitchFamily="50" charset="0"/>
            </a:endParaRPr>
          </a:p>
        </p:txBody>
      </p:sp>
      <p:sp>
        <p:nvSpPr>
          <p:cNvPr id="8" name="Rectangle 7">
            <a:extLst>
              <a:ext uri="{FF2B5EF4-FFF2-40B4-BE49-F238E27FC236}">
                <a16:creationId xmlns:a16="http://schemas.microsoft.com/office/drawing/2014/main" id="{CD58E959-F5B0-C31B-5BCB-C1F40FB35F4D}"/>
              </a:ext>
            </a:extLst>
          </p:cNvPr>
          <p:cNvSpPr/>
          <p:nvPr userDrawn="1"/>
        </p:nvSpPr>
        <p:spPr>
          <a:xfrm>
            <a:off x="10201135" y="6448541"/>
            <a:ext cx="1670099"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i="0">
                <a:solidFill>
                  <a:schemeClr val="tx2"/>
                </a:solidFill>
                <a:effectLst/>
                <a:latin typeface="Montserrat" panose="00000500000000000000" pitchFamily="50" charset="0"/>
                <a:ea typeface="Lato" panose="020F0502020204030203" pitchFamily="34" charset="0"/>
                <a:cs typeface="Lato" panose="020F0502020204030203" pitchFamily="34" charset="0"/>
              </a:rPr>
              <a:t>Confidential</a:t>
            </a:r>
            <a:endParaRPr lang="id-ID" sz="1200" i="0">
              <a:solidFill>
                <a:schemeClr val="tx2"/>
              </a:solidFill>
              <a:effectLst/>
              <a:latin typeface="Montserrat" panose="00000500000000000000" pitchFamily="50"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26390426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 iXCells -  Section 1 Slide">
    <p:spTree>
      <p:nvGrpSpPr>
        <p:cNvPr id="1" name=""/>
        <p:cNvGrpSpPr/>
        <p:nvPr/>
      </p:nvGrpSpPr>
      <p:grpSpPr>
        <a:xfrm>
          <a:off x="0" y="0"/>
          <a:ext cx="0" cy="0"/>
          <a:chOff x="0" y="0"/>
          <a:chExt cx="0" cy="0"/>
        </a:xfrm>
      </p:grpSpPr>
      <p:pic>
        <p:nvPicPr>
          <p:cNvPr id="12" name="Picture Placeholder 3" descr="A picture containing person, indoor&#10;&#10;Description automatically generated">
            <a:extLst>
              <a:ext uri="{FF2B5EF4-FFF2-40B4-BE49-F238E27FC236}">
                <a16:creationId xmlns:a16="http://schemas.microsoft.com/office/drawing/2014/main" id="{E45434B6-4BFB-C8B8-E111-60772D46FD0A}"/>
              </a:ext>
            </a:extLst>
          </p:cNvPr>
          <p:cNvPicPr>
            <a:picLocks noChangeAspect="1"/>
          </p:cNvPicPr>
          <p:nvPr userDrawn="1"/>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7870" b="7870"/>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9A13BBBB-8E95-0F2A-FC0F-65CB133BEA3E}"/>
              </a:ext>
            </a:extLst>
          </p:cNvPr>
          <p:cNvSpPr/>
          <p:nvPr userDrawn="1"/>
        </p:nvSpPr>
        <p:spPr>
          <a:xfrm rot="10800000">
            <a:off x="2" y="0"/>
            <a:ext cx="12191998" cy="6858000"/>
          </a:xfrm>
          <a:prstGeom prst="rect">
            <a:avLst/>
          </a:prstGeom>
          <a:gradFill>
            <a:gsLst>
              <a:gs pos="42000">
                <a:schemeClr val="accent1">
                  <a:alpha val="88000"/>
                </a:schemeClr>
              </a:gs>
              <a:gs pos="100000">
                <a:schemeClr val="tx2">
                  <a:alpha val="29000"/>
                </a:schemeClr>
              </a:gs>
              <a:gs pos="70000">
                <a:schemeClr val="tx2">
                  <a:alpha val="44000"/>
                </a:schemeClr>
              </a:gs>
              <a:gs pos="100000">
                <a:schemeClr val="tx2"/>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D4062B13-17E2-B337-E674-9E64E21C41B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1098431">
            <a:off x="-1142478" y="92408"/>
            <a:ext cx="7493257" cy="7493257"/>
          </a:xfrm>
          <a:prstGeom prst="rect">
            <a:avLst/>
          </a:prstGeom>
        </p:spPr>
      </p:pic>
      <p:sp>
        <p:nvSpPr>
          <p:cNvPr id="11" name="Text Placeholder 11">
            <a:extLst>
              <a:ext uri="{FF2B5EF4-FFF2-40B4-BE49-F238E27FC236}">
                <a16:creationId xmlns:a16="http://schemas.microsoft.com/office/drawing/2014/main" id="{762910F6-81F8-4D3F-A35D-C93684E9F9A4}"/>
              </a:ext>
            </a:extLst>
          </p:cNvPr>
          <p:cNvSpPr>
            <a:spLocks noGrp="1"/>
          </p:cNvSpPr>
          <p:nvPr>
            <p:ph type="body" sz="quarter" idx="16" hasCustomPrompt="1"/>
          </p:nvPr>
        </p:nvSpPr>
        <p:spPr>
          <a:xfrm>
            <a:off x="6172200" y="0"/>
            <a:ext cx="6019799" cy="6856132"/>
          </a:xfrm>
        </p:spPr>
        <p:txBody>
          <a:bodyPr wrap="square" anchor="ctr">
            <a:noAutofit/>
          </a:bodyPr>
          <a:lstStyle>
            <a:lvl1pPr marL="0" indent="0" algn="ctr">
              <a:lnSpc>
                <a:spcPct val="100000"/>
              </a:lnSpc>
              <a:spcBef>
                <a:spcPts val="0"/>
              </a:spcBef>
              <a:spcAft>
                <a:spcPts val="0"/>
              </a:spcAft>
              <a:buFont typeface="Arial" panose="020B0604020202020204" pitchFamily="34" charset="0"/>
              <a:buNone/>
              <a:defRPr sz="54000" spc="0">
                <a:solidFill>
                  <a:schemeClr val="bg1"/>
                </a:solidFill>
              </a:defRPr>
            </a:lvl1pPr>
          </a:lstStyle>
          <a:p>
            <a:pPr lvl="0"/>
            <a:r>
              <a:rPr lang="en-US"/>
              <a:t>1</a:t>
            </a:r>
          </a:p>
        </p:txBody>
      </p:sp>
      <p:sp>
        <p:nvSpPr>
          <p:cNvPr id="3" name="Rectangle 2">
            <a:extLst>
              <a:ext uri="{FF2B5EF4-FFF2-40B4-BE49-F238E27FC236}">
                <a16:creationId xmlns:a16="http://schemas.microsoft.com/office/drawing/2014/main" id="{30F01381-5074-6C7C-6172-1B20D3EF2459}"/>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a:extLst>
              <a:ext uri="{FF2B5EF4-FFF2-40B4-BE49-F238E27FC236}">
                <a16:creationId xmlns:a16="http://schemas.microsoft.com/office/drawing/2014/main" id="{B76A793E-25B6-51D2-A12F-2B4B8428E20A}"/>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9400377" y="178948"/>
            <a:ext cx="2372523" cy="593826"/>
          </a:xfrm>
          <a:prstGeom prst="rect">
            <a:avLst/>
          </a:prstGeom>
        </p:spPr>
      </p:pic>
      <p:sp>
        <p:nvSpPr>
          <p:cNvPr id="6" name="Rectangle 5">
            <a:extLst>
              <a:ext uri="{FF2B5EF4-FFF2-40B4-BE49-F238E27FC236}">
                <a16:creationId xmlns:a16="http://schemas.microsoft.com/office/drawing/2014/main" id="{D2F0882D-141E-15F2-648D-0B283B94B543}"/>
              </a:ext>
            </a:extLst>
          </p:cNvPr>
          <p:cNvSpPr/>
          <p:nvPr userDrawn="1"/>
        </p:nvSpPr>
        <p:spPr>
          <a:xfrm flipV="1">
            <a:off x="-1" y="6233443"/>
            <a:ext cx="12192000" cy="63161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D6D768-CAB2-32C6-B855-7225DE1E52C6}"/>
              </a:ext>
            </a:extLst>
          </p:cNvPr>
          <p:cNvSpPr/>
          <p:nvPr userDrawn="1"/>
        </p:nvSpPr>
        <p:spPr>
          <a:xfrm>
            <a:off x="10201135" y="6448541"/>
            <a:ext cx="1670099"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i="0">
                <a:solidFill>
                  <a:schemeClr val="tx2"/>
                </a:solidFill>
                <a:effectLst/>
                <a:latin typeface="Montserrat" panose="00000500000000000000" pitchFamily="50" charset="0"/>
                <a:ea typeface="Lato" panose="020F0502020204030203" pitchFamily="34" charset="0"/>
                <a:cs typeface="Lato" panose="020F0502020204030203" pitchFamily="34" charset="0"/>
              </a:rPr>
              <a:t>Confidential</a:t>
            </a:r>
            <a:endParaRPr lang="id-ID" sz="1200" i="0">
              <a:solidFill>
                <a:schemeClr val="tx2"/>
              </a:solidFill>
              <a:effectLst/>
              <a:latin typeface="Montserrat" panose="00000500000000000000" pitchFamily="50"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31746301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ase Layout">
    <p:spTree>
      <p:nvGrpSpPr>
        <p:cNvPr id="1" name=""/>
        <p:cNvGrpSpPr/>
        <p:nvPr/>
      </p:nvGrpSpPr>
      <p:grpSpPr>
        <a:xfrm>
          <a:off x="0" y="0"/>
          <a:ext cx="0" cy="0"/>
          <a:chOff x="0" y="0"/>
          <a:chExt cx="0" cy="0"/>
        </a:xfrm>
      </p:grpSpPr>
      <p:sp>
        <p:nvSpPr>
          <p:cNvPr id="6" name="Graphic 3">
            <a:extLst>
              <a:ext uri="{FF2B5EF4-FFF2-40B4-BE49-F238E27FC236}">
                <a16:creationId xmlns:a16="http://schemas.microsoft.com/office/drawing/2014/main" id="{A8B6DFE4-F7E2-5BC6-FFE7-713CDA39125D}"/>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4" name="Rectangle 3">
            <a:extLst>
              <a:ext uri="{FF2B5EF4-FFF2-40B4-BE49-F238E27FC236}">
                <a16:creationId xmlns:a16="http://schemas.microsoft.com/office/drawing/2014/main" id="{EB43C193-7891-A06A-7F50-E6B6FD24E764}"/>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8D5DA40B-9EBA-7322-232C-4BFAE64696B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2" name="Slide Title">
            <a:extLst>
              <a:ext uri="{FF2B5EF4-FFF2-40B4-BE49-F238E27FC236}">
                <a16:creationId xmlns:a16="http://schemas.microsoft.com/office/drawing/2014/main" id="{DADA5381-F3AF-4E86-934D-4457EFB34E05}"/>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5711901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 Single Text Column">
    <p:spTree>
      <p:nvGrpSpPr>
        <p:cNvPr id="1" name=""/>
        <p:cNvGrpSpPr/>
        <p:nvPr/>
      </p:nvGrpSpPr>
      <p:grpSpPr>
        <a:xfrm>
          <a:off x="0" y="0"/>
          <a:ext cx="0" cy="0"/>
          <a:chOff x="0" y="0"/>
          <a:chExt cx="0" cy="0"/>
        </a:xfrm>
      </p:grpSpPr>
      <p:sp>
        <p:nvSpPr>
          <p:cNvPr id="9" name="Graphic 3">
            <a:extLst>
              <a:ext uri="{FF2B5EF4-FFF2-40B4-BE49-F238E27FC236}">
                <a16:creationId xmlns:a16="http://schemas.microsoft.com/office/drawing/2014/main" id="{ACA8FE79-71F2-A771-24F0-C33530134089}"/>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 name="Body Text - 1">
            <a:extLst>
              <a:ext uri="{FF2B5EF4-FFF2-40B4-BE49-F238E27FC236}">
                <a16:creationId xmlns:a16="http://schemas.microsoft.com/office/drawing/2014/main" id="{64FFB022-71B6-48A1-8B3A-279DE9A567C5}"/>
              </a:ext>
            </a:extLst>
          </p:cNvPr>
          <p:cNvSpPr>
            <a:spLocks noGrp="1"/>
          </p:cNvSpPr>
          <p:nvPr>
            <p:ph type="body" sz="quarter" idx="20"/>
          </p:nvPr>
        </p:nvSpPr>
        <p:spPr>
          <a:xfrm>
            <a:off x="355257" y="1311565"/>
            <a:ext cx="11417643" cy="4632036"/>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dirty="0"/>
              <a:t>Click to edit Master text styles</a:t>
            </a:r>
          </a:p>
          <a:p>
            <a:pPr lvl="1"/>
            <a:r>
              <a:rPr lang="en-US" dirty="0"/>
              <a:t>Second level</a:t>
            </a:r>
          </a:p>
          <a:p>
            <a:pPr lvl="2"/>
            <a:r>
              <a:rPr lang="en-US" dirty="0"/>
              <a:t>Third level</a:t>
            </a:r>
          </a:p>
        </p:txBody>
      </p:sp>
      <p:sp>
        <p:nvSpPr>
          <p:cNvPr id="4" name="Rectangle 3">
            <a:extLst>
              <a:ext uri="{FF2B5EF4-FFF2-40B4-BE49-F238E27FC236}">
                <a16:creationId xmlns:a16="http://schemas.microsoft.com/office/drawing/2014/main" id="{16D0082B-E07F-C8B7-BB22-A20DC2A7660D}"/>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2DCF15B0-A3CC-653D-9C1D-284B8B5EC40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8" name="Slide Title">
            <a:extLst>
              <a:ext uri="{FF2B5EF4-FFF2-40B4-BE49-F238E27FC236}">
                <a16:creationId xmlns:a16="http://schemas.microsoft.com/office/drawing/2014/main" id="{BAB9D2EA-101C-86F6-CCCF-09E08E8E440F}"/>
              </a:ext>
            </a:extLst>
          </p:cNvPr>
          <p:cNvSpPr>
            <a:spLocks noGrp="1"/>
          </p:cNvSpPr>
          <p:nvPr>
            <p:ph type="title" hasCustomPrompt="1"/>
          </p:nvPr>
        </p:nvSpPr>
        <p:spPr>
          <a:xfrm>
            <a:off x="355256" y="261557"/>
            <a:ext cx="11417643" cy="480470"/>
          </a:xfrm>
          <a:prstGeom prst="rect">
            <a:avLst/>
          </a:prstGeom>
        </p:spPr>
        <p:txBody>
          <a:bodyPr/>
          <a:lstStyle>
            <a:lvl1pPr>
              <a:defRPr>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42461641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 Single Text Column">
    <p:spTree>
      <p:nvGrpSpPr>
        <p:cNvPr id="1" name=""/>
        <p:cNvGrpSpPr/>
        <p:nvPr/>
      </p:nvGrpSpPr>
      <p:grpSpPr>
        <a:xfrm>
          <a:off x="0" y="0"/>
          <a:ext cx="0" cy="0"/>
          <a:chOff x="0" y="0"/>
          <a:chExt cx="0" cy="0"/>
        </a:xfrm>
      </p:grpSpPr>
      <p:sp>
        <p:nvSpPr>
          <p:cNvPr id="9" name="Graphic 3">
            <a:extLst>
              <a:ext uri="{FF2B5EF4-FFF2-40B4-BE49-F238E27FC236}">
                <a16:creationId xmlns:a16="http://schemas.microsoft.com/office/drawing/2014/main" id="{ACA8FE79-71F2-A771-24F0-C33530134089}"/>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 name="Body Text - 1">
            <a:extLst>
              <a:ext uri="{FF2B5EF4-FFF2-40B4-BE49-F238E27FC236}">
                <a16:creationId xmlns:a16="http://schemas.microsoft.com/office/drawing/2014/main" id="{64FFB022-71B6-48A1-8B3A-279DE9A567C5}"/>
              </a:ext>
            </a:extLst>
          </p:cNvPr>
          <p:cNvSpPr>
            <a:spLocks noGrp="1"/>
          </p:cNvSpPr>
          <p:nvPr>
            <p:ph type="body" sz="quarter" idx="20"/>
          </p:nvPr>
        </p:nvSpPr>
        <p:spPr>
          <a:xfrm>
            <a:off x="355257" y="2878993"/>
            <a:ext cx="11417643"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7" name="Header Text - 1">
            <a:extLst>
              <a:ext uri="{FF2B5EF4-FFF2-40B4-BE49-F238E27FC236}">
                <a16:creationId xmlns:a16="http://schemas.microsoft.com/office/drawing/2014/main" id="{DD9DB5E4-65BE-4AF0-93C3-1F2A366597A0}"/>
              </a:ext>
            </a:extLst>
          </p:cNvPr>
          <p:cNvSpPr>
            <a:spLocks noGrp="1"/>
          </p:cNvSpPr>
          <p:nvPr>
            <p:ph type="body" sz="quarter" idx="21"/>
          </p:nvPr>
        </p:nvSpPr>
        <p:spPr>
          <a:xfrm>
            <a:off x="355257" y="1828800"/>
            <a:ext cx="11417643" cy="818372"/>
          </a:xfrm>
          <a:prstGeom prst="rect">
            <a:avLst/>
          </a:prstGeom>
        </p:spPr>
        <p:txBody>
          <a:bodyPr anchor="t">
            <a:noAutofit/>
          </a:bodyPr>
          <a:lstStyle>
            <a:lvl1pPr marL="0" indent="0">
              <a:buFont typeface="Arial" panose="020B0604020202020204" pitchFamily="34" charset="0"/>
              <a:buNone/>
              <a:defRPr lang="en-US" sz="2400" spc="-50" baseline="0" dirty="0" smtClean="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16D0082B-E07F-C8B7-BB22-A20DC2A7660D}"/>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2DCF15B0-A3CC-653D-9C1D-284B8B5EC40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8" name="Slide Title">
            <a:extLst>
              <a:ext uri="{FF2B5EF4-FFF2-40B4-BE49-F238E27FC236}">
                <a16:creationId xmlns:a16="http://schemas.microsoft.com/office/drawing/2014/main" id="{BAB9D2EA-101C-86F6-CCCF-09E08E8E440F}"/>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4619577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7BF94EC5-ED77-FDF1-E925-3640C38D2B15}"/>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4" name="Body Text - 2">
            <a:extLst>
              <a:ext uri="{FF2B5EF4-FFF2-40B4-BE49-F238E27FC236}">
                <a16:creationId xmlns:a16="http://schemas.microsoft.com/office/drawing/2014/main" id="{403C1728-2484-4250-8E24-3331EA6F11DD}"/>
              </a:ext>
            </a:extLst>
          </p:cNvPr>
          <p:cNvSpPr>
            <a:spLocks noGrp="1"/>
          </p:cNvSpPr>
          <p:nvPr>
            <p:ph type="body" sz="quarter" idx="21"/>
          </p:nvPr>
        </p:nvSpPr>
        <p:spPr>
          <a:xfrm>
            <a:off x="6184559" y="2878993"/>
            <a:ext cx="51565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2" name="Header Text - 2">
            <a:extLst>
              <a:ext uri="{FF2B5EF4-FFF2-40B4-BE49-F238E27FC236}">
                <a16:creationId xmlns:a16="http://schemas.microsoft.com/office/drawing/2014/main" id="{862A4FD9-C282-49B4-BF32-F8AE686677CF}"/>
              </a:ext>
            </a:extLst>
          </p:cNvPr>
          <p:cNvSpPr>
            <a:spLocks noGrp="1"/>
          </p:cNvSpPr>
          <p:nvPr>
            <p:ph type="body" sz="quarter" idx="15"/>
          </p:nvPr>
        </p:nvSpPr>
        <p:spPr>
          <a:xfrm>
            <a:off x="6184559" y="1828800"/>
            <a:ext cx="51565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1" name="Body Text - 1">
            <a:extLst>
              <a:ext uri="{FF2B5EF4-FFF2-40B4-BE49-F238E27FC236}">
                <a16:creationId xmlns:a16="http://schemas.microsoft.com/office/drawing/2014/main" id="{057B92AF-B46E-4C2E-A6CF-D2A112E10D45}"/>
              </a:ext>
            </a:extLst>
          </p:cNvPr>
          <p:cNvSpPr>
            <a:spLocks noGrp="1"/>
          </p:cNvSpPr>
          <p:nvPr>
            <p:ph type="body" sz="quarter" idx="20"/>
          </p:nvPr>
        </p:nvSpPr>
        <p:spPr>
          <a:xfrm>
            <a:off x="355257" y="2878993"/>
            <a:ext cx="51565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0" name="Header Text - 1">
            <a:extLst>
              <a:ext uri="{FF2B5EF4-FFF2-40B4-BE49-F238E27FC236}">
                <a16:creationId xmlns:a16="http://schemas.microsoft.com/office/drawing/2014/main" id="{7839502F-0658-4423-8AAD-73BEB77474A4}"/>
              </a:ext>
            </a:extLst>
          </p:cNvPr>
          <p:cNvSpPr>
            <a:spLocks noGrp="1"/>
          </p:cNvSpPr>
          <p:nvPr>
            <p:ph type="body" sz="quarter" idx="13"/>
          </p:nvPr>
        </p:nvSpPr>
        <p:spPr>
          <a:xfrm>
            <a:off x="355257" y="1828800"/>
            <a:ext cx="51565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8011E72E-E995-2AB6-5A29-86EE804CD135}"/>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76CD59F2-E7E2-0E5C-19F0-C0AB11B1F4A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BCFBC347-BB86-819C-F5FD-91DA66BF4333}"/>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5077879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FF3B46AF-531C-3577-4FB1-FED5FEFC1908}"/>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6" name="Body Text - 3">
            <a:extLst>
              <a:ext uri="{FF2B5EF4-FFF2-40B4-BE49-F238E27FC236}">
                <a16:creationId xmlns:a16="http://schemas.microsoft.com/office/drawing/2014/main" id="{D035A8B8-B94E-4C3A-8AA7-76F0608FFB2F}"/>
              </a:ext>
            </a:extLst>
          </p:cNvPr>
          <p:cNvSpPr>
            <a:spLocks noGrp="1"/>
          </p:cNvSpPr>
          <p:nvPr>
            <p:ph type="body" sz="quarter" idx="22"/>
          </p:nvPr>
        </p:nvSpPr>
        <p:spPr>
          <a:xfrm>
            <a:off x="8115300" y="2878993"/>
            <a:ext cx="36452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2" name="Header Text - 3">
            <a:extLst>
              <a:ext uri="{FF2B5EF4-FFF2-40B4-BE49-F238E27FC236}">
                <a16:creationId xmlns:a16="http://schemas.microsoft.com/office/drawing/2014/main" id="{862A4FD9-C282-49B4-BF32-F8AE686677CF}"/>
              </a:ext>
            </a:extLst>
          </p:cNvPr>
          <p:cNvSpPr>
            <a:spLocks noGrp="1"/>
          </p:cNvSpPr>
          <p:nvPr>
            <p:ph type="body" sz="quarter" idx="15"/>
          </p:nvPr>
        </p:nvSpPr>
        <p:spPr>
          <a:xfrm>
            <a:off x="8115300" y="1828800"/>
            <a:ext cx="36452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4" name="Body Text - 2">
            <a:extLst>
              <a:ext uri="{FF2B5EF4-FFF2-40B4-BE49-F238E27FC236}">
                <a16:creationId xmlns:a16="http://schemas.microsoft.com/office/drawing/2014/main" id="{77F27A61-8329-4EE7-9947-E9657A0C6658}"/>
              </a:ext>
            </a:extLst>
          </p:cNvPr>
          <p:cNvSpPr>
            <a:spLocks noGrp="1"/>
          </p:cNvSpPr>
          <p:nvPr>
            <p:ph type="body" sz="quarter" idx="21"/>
          </p:nvPr>
        </p:nvSpPr>
        <p:spPr>
          <a:xfrm>
            <a:off x="4241459" y="2878993"/>
            <a:ext cx="36452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1" name="Header Text - 2">
            <a:extLst>
              <a:ext uri="{FF2B5EF4-FFF2-40B4-BE49-F238E27FC236}">
                <a16:creationId xmlns:a16="http://schemas.microsoft.com/office/drawing/2014/main" id="{6C624063-4AC1-43CF-BA77-C067239B3D62}"/>
              </a:ext>
            </a:extLst>
          </p:cNvPr>
          <p:cNvSpPr>
            <a:spLocks noGrp="1"/>
          </p:cNvSpPr>
          <p:nvPr>
            <p:ph type="body" sz="quarter" idx="14"/>
          </p:nvPr>
        </p:nvSpPr>
        <p:spPr>
          <a:xfrm>
            <a:off x="4241459" y="1828800"/>
            <a:ext cx="36452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5" name="Body Text - 1">
            <a:extLst>
              <a:ext uri="{FF2B5EF4-FFF2-40B4-BE49-F238E27FC236}">
                <a16:creationId xmlns:a16="http://schemas.microsoft.com/office/drawing/2014/main" id="{E2294D5C-D62E-4206-A0E3-B21B8940CC30}"/>
              </a:ext>
            </a:extLst>
          </p:cNvPr>
          <p:cNvSpPr>
            <a:spLocks noGrp="1"/>
          </p:cNvSpPr>
          <p:nvPr>
            <p:ph type="body" sz="quarter" idx="20"/>
          </p:nvPr>
        </p:nvSpPr>
        <p:spPr>
          <a:xfrm>
            <a:off x="355257" y="2878993"/>
            <a:ext cx="3645241" cy="306460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0" name="Header Text - 1">
            <a:extLst>
              <a:ext uri="{FF2B5EF4-FFF2-40B4-BE49-F238E27FC236}">
                <a16:creationId xmlns:a16="http://schemas.microsoft.com/office/drawing/2014/main" id="{7839502F-0658-4423-8AAD-73BEB77474A4}"/>
              </a:ext>
            </a:extLst>
          </p:cNvPr>
          <p:cNvSpPr>
            <a:spLocks noGrp="1"/>
          </p:cNvSpPr>
          <p:nvPr>
            <p:ph type="body" sz="quarter" idx="13"/>
          </p:nvPr>
        </p:nvSpPr>
        <p:spPr>
          <a:xfrm>
            <a:off x="355257" y="1828800"/>
            <a:ext cx="3645241" cy="818372"/>
          </a:xfrm>
          <a:prstGeom prst="rect">
            <a:avLst/>
          </a:prstGeom>
        </p:spPr>
        <p:txBody>
          <a:bodyPr anchor="t">
            <a:noAutofit/>
          </a:bodyPr>
          <a:lstStyle>
            <a:lvl1pPr marL="0" indent="0">
              <a:buNone/>
              <a:defRPr lang="en-US" sz="2400" spc="-50" baseline="0" dirty="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ADF8C83F-8BDB-75D4-8D3F-113B0DB717BA}"/>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329F5F0F-8C55-9B7B-DE41-1CDD1229C5D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16C9B45D-04A3-0A37-8D27-64A7926045B7}"/>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8947476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ingle Bullet Text">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BB679DB4-F5CE-D861-AA8D-00688D4E7382}"/>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 name="Body Text - 1">
            <a:extLst>
              <a:ext uri="{FF2B5EF4-FFF2-40B4-BE49-F238E27FC236}">
                <a16:creationId xmlns:a16="http://schemas.microsoft.com/office/drawing/2014/main" id="{DA06B5A6-7772-4CF3-A872-50BDC5A61F82}"/>
              </a:ext>
            </a:extLst>
          </p:cNvPr>
          <p:cNvSpPr>
            <a:spLocks noGrp="1"/>
          </p:cNvSpPr>
          <p:nvPr>
            <p:ph type="body" sz="quarter" idx="22"/>
          </p:nvPr>
        </p:nvSpPr>
        <p:spPr>
          <a:xfrm>
            <a:off x="355256" y="1828800"/>
            <a:ext cx="11417643" cy="419492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48EBA44A-676A-B6D7-988D-89333692C70F}"/>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1A4B1642-643A-1BE4-E230-E9DD9A03A25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DD128960-0431-A0E8-A380-7A1BF89C77BC}"/>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172355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 Two Textbox">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5CCD3875-AF42-8DA4-DAD5-1844CB2BA20B}"/>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8" name="Body Text - 2">
            <a:extLst>
              <a:ext uri="{FF2B5EF4-FFF2-40B4-BE49-F238E27FC236}">
                <a16:creationId xmlns:a16="http://schemas.microsoft.com/office/drawing/2014/main" id="{060A0EEE-3A5A-4D4F-8FC3-A100BA098F1A}"/>
              </a:ext>
            </a:extLst>
          </p:cNvPr>
          <p:cNvSpPr>
            <a:spLocks noGrp="1"/>
          </p:cNvSpPr>
          <p:nvPr>
            <p:ph type="body" sz="quarter" idx="21"/>
          </p:nvPr>
        </p:nvSpPr>
        <p:spPr>
          <a:xfrm>
            <a:off x="6184559" y="1835931"/>
            <a:ext cx="5588343" cy="4107669"/>
          </a:xfrm>
          <a:prstGeom prst="rect">
            <a:avLst/>
          </a:prstGeom>
        </p:spPr>
        <p:txBody>
          <a:bodyPr vert="horz" lIns="91440" tIns="45720" rIns="91440" bIns="45720" rtlCol="0">
            <a:normAutofit/>
          </a:bodyPr>
          <a:lstStyle>
            <a:lvl1pPr>
              <a:defRPr lang="en-US"/>
            </a:lvl1pPr>
            <a:lvl2pPr>
              <a:defRPr lang="en-US"/>
            </a:lvl2pPr>
            <a:lvl3pPr>
              <a:defRPr lang="en-US"/>
            </a:lvl3pPr>
          </a:lstStyle>
          <a:p>
            <a:pPr lvl="0"/>
            <a:r>
              <a:rPr lang="en-US"/>
              <a:t>Click to edit Master text styles</a:t>
            </a:r>
          </a:p>
          <a:p>
            <a:pPr lvl="1"/>
            <a:r>
              <a:rPr lang="en-US"/>
              <a:t>Second level</a:t>
            </a:r>
          </a:p>
          <a:p>
            <a:pPr lvl="2"/>
            <a:r>
              <a:rPr lang="en-US"/>
              <a:t>Third level</a:t>
            </a:r>
          </a:p>
        </p:txBody>
      </p:sp>
      <p:sp>
        <p:nvSpPr>
          <p:cNvPr id="9" name="Body Text - 1">
            <a:extLst>
              <a:ext uri="{FF2B5EF4-FFF2-40B4-BE49-F238E27FC236}">
                <a16:creationId xmlns:a16="http://schemas.microsoft.com/office/drawing/2014/main" id="{8C031A2B-7FC6-4346-B87D-416249EF305B}"/>
              </a:ext>
            </a:extLst>
          </p:cNvPr>
          <p:cNvSpPr>
            <a:spLocks noGrp="1"/>
          </p:cNvSpPr>
          <p:nvPr>
            <p:ph type="body" sz="quarter" idx="20"/>
          </p:nvPr>
        </p:nvSpPr>
        <p:spPr>
          <a:xfrm>
            <a:off x="355257" y="1835931"/>
            <a:ext cx="5588343" cy="4107669"/>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4" name="Rectangle 3">
            <a:extLst>
              <a:ext uri="{FF2B5EF4-FFF2-40B4-BE49-F238E27FC236}">
                <a16:creationId xmlns:a16="http://schemas.microsoft.com/office/drawing/2014/main" id="{68F27CC4-5D6D-963B-701D-4553AC776098}"/>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E0ECC1E5-87A0-895C-6E4A-0D1CC3A743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790BF975-0FF6-EAA7-ACA6-AF1AC83B19A0}"/>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77380376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Image Two Column">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1EB3F134-5F99-C7BF-5D15-AAB2C0D429B3}"/>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1" name="Body Text - 2">
            <a:extLst>
              <a:ext uri="{FF2B5EF4-FFF2-40B4-BE49-F238E27FC236}">
                <a16:creationId xmlns:a16="http://schemas.microsoft.com/office/drawing/2014/main" id="{0573834B-2367-4D47-9E2A-6AA59FF9747C}"/>
              </a:ext>
            </a:extLst>
          </p:cNvPr>
          <p:cNvSpPr>
            <a:spLocks noGrp="1"/>
          </p:cNvSpPr>
          <p:nvPr>
            <p:ph type="body" sz="quarter" idx="21"/>
          </p:nvPr>
        </p:nvSpPr>
        <p:spPr>
          <a:xfrm>
            <a:off x="8475050" y="2877371"/>
            <a:ext cx="3289474" cy="1838305"/>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17" name="Header Text - 2">
            <a:extLst>
              <a:ext uri="{FF2B5EF4-FFF2-40B4-BE49-F238E27FC236}">
                <a16:creationId xmlns:a16="http://schemas.microsoft.com/office/drawing/2014/main" id="{C1F083AF-5865-4B3D-BD85-C5FB8AFB460E}"/>
              </a:ext>
            </a:extLst>
          </p:cNvPr>
          <p:cNvSpPr>
            <a:spLocks noGrp="1"/>
          </p:cNvSpPr>
          <p:nvPr>
            <p:ph type="body" sz="quarter" idx="13"/>
          </p:nvPr>
        </p:nvSpPr>
        <p:spPr>
          <a:xfrm>
            <a:off x="8475050" y="1828799"/>
            <a:ext cx="328947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2" name="Body Text - 1">
            <a:extLst>
              <a:ext uri="{FF2B5EF4-FFF2-40B4-BE49-F238E27FC236}">
                <a16:creationId xmlns:a16="http://schemas.microsoft.com/office/drawing/2014/main" id="{EC0FBD26-6CF0-4164-A37C-0CAF3E97FC9D}"/>
              </a:ext>
            </a:extLst>
          </p:cNvPr>
          <p:cNvSpPr>
            <a:spLocks noGrp="1"/>
          </p:cNvSpPr>
          <p:nvPr>
            <p:ph type="body" sz="quarter" idx="22"/>
          </p:nvPr>
        </p:nvSpPr>
        <p:spPr>
          <a:xfrm>
            <a:off x="4597227" y="2877371"/>
            <a:ext cx="3289474" cy="1838305"/>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20" name="Header Text - 1">
            <a:extLst>
              <a:ext uri="{FF2B5EF4-FFF2-40B4-BE49-F238E27FC236}">
                <a16:creationId xmlns:a16="http://schemas.microsoft.com/office/drawing/2014/main" id="{704ED619-4780-433B-8D47-16FE571D4A40}"/>
              </a:ext>
            </a:extLst>
          </p:cNvPr>
          <p:cNvSpPr>
            <a:spLocks noGrp="1"/>
          </p:cNvSpPr>
          <p:nvPr>
            <p:ph type="body" sz="quarter" idx="17"/>
          </p:nvPr>
        </p:nvSpPr>
        <p:spPr>
          <a:xfrm>
            <a:off x="4597227" y="1828799"/>
            <a:ext cx="3289474" cy="818372"/>
          </a:xfrm>
          <a:prstGeom prst="rect">
            <a:avLst/>
          </a:prstGeom>
        </p:spPr>
        <p:txBody>
          <a:bodyPr anchor="t">
            <a:noAutofit/>
          </a:bodyPr>
          <a:lstStyle>
            <a:lvl1pPr marL="0" indent="0">
              <a:buNone/>
              <a:defRPr lang="en-US" sz="2400" spc="-50" baseline="0" dirty="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0"/>
            <a:ext cx="3555658" cy="2886876"/>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4" name="Rectangle 3">
            <a:extLst>
              <a:ext uri="{FF2B5EF4-FFF2-40B4-BE49-F238E27FC236}">
                <a16:creationId xmlns:a16="http://schemas.microsoft.com/office/drawing/2014/main" id="{1DC36C54-8F26-F113-0FDE-B3AAFA1CC6D4}"/>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67FD1A79-1998-02E3-D89C-7313C5B2FA9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95586A9E-0DE5-F5C9-D239-96F86665758B}"/>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4053021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wo Column Image">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27EE67DA-0FA9-DD44-A5C1-7EE1C570822F}"/>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9" name="Body Text - 2">
            <a:extLst>
              <a:ext uri="{FF2B5EF4-FFF2-40B4-BE49-F238E27FC236}">
                <a16:creationId xmlns:a16="http://schemas.microsoft.com/office/drawing/2014/main" id="{6AF2D5D2-0F2D-42A5-B18A-3EEFED6AE846}"/>
              </a:ext>
            </a:extLst>
          </p:cNvPr>
          <p:cNvSpPr>
            <a:spLocks noGrp="1"/>
          </p:cNvSpPr>
          <p:nvPr>
            <p:ph type="body" sz="quarter" idx="16"/>
          </p:nvPr>
        </p:nvSpPr>
        <p:spPr>
          <a:xfrm>
            <a:off x="10072386" y="2878993"/>
            <a:ext cx="1480836" cy="1836684"/>
          </a:xfrm>
          <a:prstGeom prst="rect">
            <a:avLst/>
          </a:prstGeom>
        </p:spPr>
        <p:txBody>
          <a:bodyPr vert="horz" lIns="91440" tIns="45720" rIns="91440" bIns="45720" rtlCol="0">
            <a:normAutofit/>
          </a:bodyPr>
          <a:lstStyle>
            <a:lvl1pPr>
              <a:defRPr lang="en-US" dirty="0"/>
            </a:lvl1pPr>
          </a:lstStyle>
          <a:p>
            <a:pPr lvl="0"/>
            <a:r>
              <a:rPr lang="en-US"/>
              <a:t>Click to edit Master text styles</a:t>
            </a:r>
          </a:p>
        </p:txBody>
      </p:sp>
      <p:sp>
        <p:nvSpPr>
          <p:cNvPr id="17" name="Header Text - 2">
            <a:extLst>
              <a:ext uri="{FF2B5EF4-FFF2-40B4-BE49-F238E27FC236}">
                <a16:creationId xmlns:a16="http://schemas.microsoft.com/office/drawing/2014/main" id="{C1F083AF-5865-4B3D-BD85-C5FB8AFB460E}"/>
              </a:ext>
            </a:extLst>
          </p:cNvPr>
          <p:cNvSpPr>
            <a:spLocks noGrp="1"/>
          </p:cNvSpPr>
          <p:nvPr>
            <p:ph type="body" sz="quarter" idx="13"/>
          </p:nvPr>
        </p:nvSpPr>
        <p:spPr>
          <a:xfrm>
            <a:off x="10072386" y="1828800"/>
            <a:ext cx="1480836"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3" name="Picture - 2">
            <a:extLst>
              <a:ext uri="{FF2B5EF4-FFF2-40B4-BE49-F238E27FC236}">
                <a16:creationId xmlns:a16="http://schemas.microsoft.com/office/drawing/2014/main" id="{CE3DD4DE-6AFE-46F5-987C-1BF28A393C59}"/>
              </a:ext>
            </a:extLst>
          </p:cNvPr>
          <p:cNvSpPr>
            <a:spLocks noGrp="1"/>
          </p:cNvSpPr>
          <p:nvPr>
            <p:ph type="pic" sz="quarter" idx="20" hasCustomPrompt="1"/>
          </p:nvPr>
        </p:nvSpPr>
        <p:spPr>
          <a:xfrm>
            <a:off x="6274142" y="1828801"/>
            <a:ext cx="3555658" cy="2886876"/>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21" name="Body Text - 1">
            <a:extLst>
              <a:ext uri="{FF2B5EF4-FFF2-40B4-BE49-F238E27FC236}">
                <a16:creationId xmlns:a16="http://schemas.microsoft.com/office/drawing/2014/main" id="{BCC65857-4811-4B2D-BAAF-9A48914D7BE4}"/>
              </a:ext>
            </a:extLst>
          </p:cNvPr>
          <p:cNvSpPr>
            <a:spLocks noGrp="1"/>
          </p:cNvSpPr>
          <p:nvPr>
            <p:ph type="body" sz="quarter" idx="18"/>
          </p:nvPr>
        </p:nvSpPr>
        <p:spPr>
          <a:xfrm>
            <a:off x="4229101" y="2878993"/>
            <a:ext cx="1480836" cy="1836684"/>
          </a:xfrm>
          <a:prstGeom prst="rect">
            <a:avLst/>
          </a:prstGeom>
        </p:spPr>
        <p:txBody>
          <a:bodyPr vert="horz" lIns="91440" tIns="45720" rIns="91440" bIns="45720" rtlCol="0">
            <a:normAutofit/>
          </a:bodyPr>
          <a:lstStyle>
            <a:lvl1pPr>
              <a:defRPr lang="en-US" dirty="0"/>
            </a:lvl1pPr>
          </a:lstStyle>
          <a:p>
            <a:pPr lvl="0"/>
            <a:r>
              <a:rPr lang="en-US"/>
              <a:t>Click to edit Master text styles</a:t>
            </a:r>
          </a:p>
        </p:txBody>
      </p:sp>
      <p:sp>
        <p:nvSpPr>
          <p:cNvPr id="20" name="Header Text - 1">
            <a:extLst>
              <a:ext uri="{FF2B5EF4-FFF2-40B4-BE49-F238E27FC236}">
                <a16:creationId xmlns:a16="http://schemas.microsoft.com/office/drawing/2014/main" id="{704ED619-4780-433B-8D47-16FE571D4A40}"/>
              </a:ext>
            </a:extLst>
          </p:cNvPr>
          <p:cNvSpPr>
            <a:spLocks noGrp="1"/>
          </p:cNvSpPr>
          <p:nvPr>
            <p:ph type="body" sz="quarter" idx="17"/>
          </p:nvPr>
        </p:nvSpPr>
        <p:spPr>
          <a:xfrm>
            <a:off x="4229101" y="1828800"/>
            <a:ext cx="1480836"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1"/>
            <a:ext cx="3555658" cy="2886876"/>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4" name="Rectangle 3">
            <a:extLst>
              <a:ext uri="{FF2B5EF4-FFF2-40B4-BE49-F238E27FC236}">
                <a16:creationId xmlns:a16="http://schemas.microsoft.com/office/drawing/2014/main" id="{0EDD9DBB-096E-E205-C742-F5F5EDBE2698}"/>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86484268-7572-61A6-6A71-D601FB5D12D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C14E8E10-7081-7D01-E3FB-2ADF77D77120}"/>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5784421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hree Column Image">
    <p:spTree>
      <p:nvGrpSpPr>
        <p:cNvPr id="1" name=""/>
        <p:cNvGrpSpPr/>
        <p:nvPr/>
      </p:nvGrpSpPr>
      <p:grpSpPr>
        <a:xfrm>
          <a:off x="0" y="0"/>
          <a:ext cx="0" cy="0"/>
          <a:chOff x="0" y="0"/>
          <a:chExt cx="0" cy="0"/>
        </a:xfrm>
      </p:grpSpPr>
      <p:sp>
        <p:nvSpPr>
          <p:cNvPr id="9" name="Graphic 3">
            <a:extLst>
              <a:ext uri="{FF2B5EF4-FFF2-40B4-BE49-F238E27FC236}">
                <a16:creationId xmlns:a16="http://schemas.microsoft.com/office/drawing/2014/main" id="{5FF72BFB-2EAE-02A2-8A84-C45A941FB5BC}"/>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29" name="Body Text - 3">
            <a:extLst>
              <a:ext uri="{FF2B5EF4-FFF2-40B4-BE49-F238E27FC236}">
                <a16:creationId xmlns:a16="http://schemas.microsoft.com/office/drawing/2014/main" id="{245861D1-6713-4F4F-913D-69AB371A9045}"/>
              </a:ext>
            </a:extLst>
          </p:cNvPr>
          <p:cNvSpPr>
            <a:spLocks noGrp="1"/>
          </p:cNvSpPr>
          <p:nvPr>
            <p:ph type="body" sz="quarter" idx="25"/>
          </p:nvPr>
        </p:nvSpPr>
        <p:spPr>
          <a:xfrm>
            <a:off x="8119488" y="4537078"/>
            <a:ext cx="3420624" cy="1406522"/>
          </a:xfrm>
          <a:prstGeom prst="rect">
            <a:avLst/>
          </a:prstGeom>
        </p:spPr>
        <p:txBody>
          <a:bodyPr vert="horz" lIns="91440" tIns="45720" rIns="91440" bIns="45720" rtlCol="0">
            <a:normAutofit/>
          </a:bodyPr>
          <a:lstStyle>
            <a:lvl1pPr>
              <a:defRPr lang="en-US"/>
            </a:lvl1pPr>
          </a:lstStyle>
          <a:p>
            <a:pPr lvl="0"/>
            <a:r>
              <a:rPr lang="en-US"/>
              <a:t>Click to edit Master text styles</a:t>
            </a:r>
          </a:p>
        </p:txBody>
      </p:sp>
      <p:sp>
        <p:nvSpPr>
          <p:cNvPr id="28" name="Header Text - 3">
            <a:extLst>
              <a:ext uri="{FF2B5EF4-FFF2-40B4-BE49-F238E27FC236}">
                <a16:creationId xmlns:a16="http://schemas.microsoft.com/office/drawing/2014/main" id="{D2B8296D-53FE-4304-8A68-BF7D52C5A321}"/>
              </a:ext>
            </a:extLst>
          </p:cNvPr>
          <p:cNvSpPr>
            <a:spLocks noGrp="1"/>
          </p:cNvSpPr>
          <p:nvPr>
            <p:ph type="body" sz="quarter" idx="24"/>
          </p:nvPr>
        </p:nvSpPr>
        <p:spPr>
          <a:xfrm>
            <a:off x="8119488" y="3590882"/>
            <a:ext cx="34206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5" name="Picture - 3">
            <a:extLst>
              <a:ext uri="{FF2B5EF4-FFF2-40B4-BE49-F238E27FC236}">
                <a16:creationId xmlns:a16="http://schemas.microsoft.com/office/drawing/2014/main" id="{9A63C8D2-2A16-414C-97DA-1FFE05C3D405}"/>
              </a:ext>
            </a:extLst>
          </p:cNvPr>
          <p:cNvSpPr>
            <a:spLocks noGrp="1"/>
          </p:cNvSpPr>
          <p:nvPr>
            <p:ph type="pic" sz="quarter" idx="21" hasCustomPrompt="1"/>
          </p:nvPr>
        </p:nvSpPr>
        <p:spPr>
          <a:xfrm>
            <a:off x="8115300" y="1828800"/>
            <a:ext cx="34206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27" name="Body Text - 2">
            <a:extLst>
              <a:ext uri="{FF2B5EF4-FFF2-40B4-BE49-F238E27FC236}">
                <a16:creationId xmlns:a16="http://schemas.microsoft.com/office/drawing/2014/main" id="{B78BDF6A-F398-404C-B1EC-A2BB5ECA43DA}"/>
              </a:ext>
            </a:extLst>
          </p:cNvPr>
          <p:cNvSpPr>
            <a:spLocks noGrp="1"/>
          </p:cNvSpPr>
          <p:nvPr>
            <p:ph type="body" sz="quarter" idx="23"/>
          </p:nvPr>
        </p:nvSpPr>
        <p:spPr>
          <a:xfrm>
            <a:off x="4233288" y="4537078"/>
            <a:ext cx="3420624" cy="1406522"/>
          </a:xfrm>
          <a:prstGeom prst="rect">
            <a:avLst/>
          </a:prstGeom>
        </p:spPr>
        <p:txBody>
          <a:bodyPr vert="horz" lIns="91440" tIns="45720" rIns="91440" bIns="45720" rtlCol="0">
            <a:normAutofit/>
          </a:bodyPr>
          <a:lstStyle>
            <a:lvl1pPr>
              <a:defRPr lang="en-US"/>
            </a:lvl1pPr>
          </a:lstStyle>
          <a:p>
            <a:pPr lvl="0"/>
            <a:r>
              <a:rPr lang="en-US"/>
              <a:t>Click to edit Master text styles</a:t>
            </a:r>
          </a:p>
        </p:txBody>
      </p:sp>
      <p:sp>
        <p:nvSpPr>
          <p:cNvPr id="26" name="Header Text - 2">
            <a:extLst>
              <a:ext uri="{FF2B5EF4-FFF2-40B4-BE49-F238E27FC236}">
                <a16:creationId xmlns:a16="http://schemas.microsoft.com/office/drawing/2014/main" id="{A82331D8-BB60-4528-85CB-33BA6CF5082C}"/>
              </a:ext>
            </a:extLst>
          </p:cNvPr>
          <p:cNvSpPr>
            <a:spLocks noGrp="1"/>
          </p:cNvSpPr>
          <p:nvPr>
            <p:ph type="body" sz="quarter" idx="22"/>
          </p:nvPr>
        </p:nvSpPr>
        <p:spPr>
          <a:xfrm>
            <a:off x="4233288" y="3590882"/>
            <a:ext cx="34206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4" name="Picture - 2">
            <a:extLst>
              <a:ext uri="{FF2B5EF4-FFF2-40B4-BE49-F238E27FC236}">
                <a16:creationId xmlns:a16="http://schemas.microsoft.com/office/drawing/2014/main" id="{3AE31A7A-C7F8-484E-8C2C-4FB32C57DDED}"/>
              </a:ext>
            </a:extLst>
          </p:cNvPr>
          <p:cNvSpPr>
            <a:spLocks noGrp="1"/>
          </p:cNvSpPr>
          <p:nvPr>
            <p:ph type="pic" sz="quarter" idx="20" hasCustomPrompt="1"/>
          </p:nvPr>
        </p:nvSpPr>
        <p:spPr>
          <a:xfrm>
            <a:off x="4233288" y="1828800"/>
            <a:ext cx="34206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18" name="Body Text - 1">
            <a:extLst>
              <a:ext uri="{FF2B5EF4-FFF2-40B4-BE49-F238E27FC236}">
                <a16:creationId xmlns:a16="http://schemas.microsoft.com/office/drawing/2014/main" id="{44BFA90D-163A-4690-B30D-9139B66F5089}"/>
              </a:ext>
            </a:extLst>
          </p:cNvPr>
          <p:cNvSpPr>
            <a:spLocks noGrp="1"/>
          </p:cNvSpPr>
          <p:nvPr>
            <p:ph type="body" sz="quarter" idx="18"/>
          </p:nvPr>
        </p:nvSpPr>
        <p:spPr>
          <a:xfrm>
            <a:off x="427476" y="4537078"/>
            <a:ext cx="3420624" cy="1406522"/>
          </a:xfrm>
          <a:prstGeom prst="rect">
            <a:avLst/>
          </a:prstGeom>
        </p:spPr>
        <p:txBody>
          <a:bodyPr vert="horz" lIns="91440" tIns="45720" rIns="91440" bIns="45720" rtlCol="0">
            <a:normAutofit/>
          </a:bodyPr>
          <a:lstStyle>
            <a:lvl1pPr>
              <a:defRPr lang="en-US" dirty="0"/>
            </a:lvl1pPr>
          </a:lstStyle>
          <a:p>
            <a:pPr lvl="0"/>
            <a:r>
              <a:rPr lang="en-US"/>
              <a:t>Click to edit Master text styles</a:t>
            </a:r>
          </a:p>
        </p:txBody>
      </p:sp>
      <p:sp>
        <p:nvSpPr>
          <p:cNvPr id="16" name="Header Text - 1">
            <a:extLst>
              <a:ext uri="{FF2B5EF4-FFF2-40B4-BE49-F238E27FC236}">
                <a16:creationId xmlns:a16="http://schemas.microsoft.com/office/drawing/2014/main" id="{219FB133-8AF9-4FAA-97C9-DDD5757E3E3C}"/>
              </a:ext>
            </a:extLst>
          </p:cNvPr>
          <p:cNvSpPr>
            <a:spLocks noGrp="1"/>
          </p:cNvSpPr>
          <p:nvPr>
            <p:ph type="body" sz="quarter" idx="17"/>
          </p:nvPr>
        </p:nvSpPr>
        <p:spPr>
          <a:xfrm>
            <a:off x="427476" y="3590882"/>
            <a:ext cx="3420624" cy="818372"/>
          </a:xfrm>
          <a:prstGeom prst="rect">
            <a:avLst/>
          </a:prstGeom>
        </p:spPr>
        <p:txBody>
          <a:bodyPr anchor="t">
            <a:noAutofit/>
          </a:bodyPr>
          <a:lstStyle>
            <a:lvl1pPr marL="0" indent="0">
              <a:buNone/>
              <a:defRPr lang="en-US" sz="2400" spc="-50" baseline="0" dirty="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0"/>
            <a:ext cx="34206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5" name="TextBox 4">
            <a:extLst>
              <a:ext uri="{FF2B5EF4-FFF2-40B4-BE49-F238E27FC236}">
                <a16:creationId xmlns:a16="http://schemas.microsoft.com/office/drawing/2014/main" id="{2B28AEF3-B924-FFC0-7A83-684C1EB7ED7F}"/>
              </a:ext>
            </a:extLst>
          </p:cNvPr>
          <p:cNvSpPr txBox="1"/>
          <p:nvPr userDrawn="1"/>
        </p:nvSpPr>
        <p:spPr>
          <a:xfrm>
            <a:off x="1498600" y="6464300"/>
            <a:ext cx="0" cy="0"/>
          </a:xfrm>
          <a:prstGeom prst="rect">
            <a:avLst/>
          </a:prstGeom>
          <a:noFill/>
        </p:spPr>
        <p:txBody>
          <a:bodyPr wrap="none" rtlCol="0">
            <a:noAutofit/>
          </a:bodyPr>
          <a:lstStyle/>
          <a:p>
            <a:pPr algn="l"/>
            <a:endParaRPr lang="en-US" err="1"/>
          </a:p>
        </p:txBody>
      </p:sp>
      <p:sp>
        <p:nvSpPr>
          <p:cNvPr id="6" name="TextBox 5">
            <a:extLst>
              <a:ext uri="{FF2B5EF4-FFF2-40B4-BE49-F238E27FC236}">
                <a16:creationId xmlns:a16="http://schemas.microsoft.com/office/drawing/2014/main" id="{A8DDA300-87ED-B48A-0663-E0EA452E810D}"/>
              </a:ext>
            </a:extLst>
          </p:cNvPr>
          <p:cNvSpPr txBox="1"/>
          <p:nvPr userDrawn="1"/>
        </p:nvSpPr>
        <p:spPr>
          <a:xfrm>
            <a:off x="1574800" y="6642100"/>
            <a:ext cx="0" cy="0"/>
          </a:xfrm>
          <a:prstGeom prst="rect">
            <a:avLst/>
          </a:prstGeom>
          <a:noFill/>
        </p:spPr>
        <p:txBody>
          <a:bodyPr wrap="none" rtlCol="0">
            <a:noAutofit/>
          </a:bodyPr>
          <a:lstStyle/>
          <a:p>
            <a:pPr algn="l"/>
            <a:endParaRPr lang="en-US" err="1"/>
          </a:p>
        </p:txBody>
      </p:sp>
      <p:sp>
        <p:nvSpPr>
          <p:cNvPr id="4" name="Rectangle 3">
            <a:extLst>
              <a:ext uri="{FF2B5EF4-FFF2-40B4-BE49-F238E27FC236}">
                <a16:creationId xmlns:a16="http://schemas.microsoft.com/office/drawing/2014/main" id="{59E58F4C-8D22-C1ED-BA73-C7A96FC1F3D5}"/>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52F2D3B9-93FC-175E-5F1B-AFFB617C26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8" name="Slide Title">
            <a:extLst>
              <a:ext uri="{FF2B5EF4-FFF2-40B4-BE49-F238E27FC236}">
                <a16:creationId xmlns:a16="http://schemas.microsoft.com/office/drawing/2014/main" id="{FB631243-6D0D-9367-9830-6D9FAF5153B9}"/>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992174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Four Images">
    <p:spTree>
      <p:nvGrpSpPr>
        <p:cNvPr id="1" name=""/>
        <p:cNvGrpSpPr/>
        <p:nvPr/>
      </p:nvGrpSpPr>
      <p:grpSpPr>
        <a:xfrm>
          <a:off x="0" y="0"/>
          <a:ext cx="0" cy="0"/>
          <a:chOff x="0" y="0"/>
          <a:chExt cx="0" cy="0"/>
        </a:xfrm>
      </p:grpSpPr>
      <p:sp>
        <p:nvSpPr>
          <p:cNvPr id="37" name="Body Text - 4">
            <a:extLst>
              <a:ext uri="{FF2B5EF4-FFF2-40B4-BE49-F238E27FC236}">
                <a16:creationId xmlns:a16="http://schemas.microsoft.com/office/drawing/2014/main" id="{60CCAF24-6769-47F5-AED6-24C1CB787ADE}"/>
              </a:ext>
            </a:extLst>
          </p:cNvPr>
          <p:cNvSpPr>
            <a:spLocks noGrp="1"/>
          </p:cNvSpPr>
          <p:nvPr>
            <p:ph type="body" sz="quarter" idx="27"/>
          </p:nvPr>
        </p:nvSpPr>
        <p:spPr>
          <a:xfrm>
            <a:off x="8302969" y="4730816"/>
            <a:ext cx="3107982" cy="559523"/>
          </a:xfrm>
          <a:prstGeom prst="rect">
            <a:avLst/>
          </a:prstGeom>
          <a:noFill/>
        </p:spPr>
        <p:txBody>
          <a:bodyPr wrap="square" rtlCol="0">
            <a:normAutofit/>
          </a:bodyPr>
          <a:lstStyle>
            <a:lvl1pPr marL="0" indent="0">
              <a:buFont typeface="Arial" panose="020B0604020202020204" pitchFamily="34" charset="0"/>
              <a:buNone/>
              <a:defRPr lang="en-US" sz="1600" smtClean="0"/>
            </a:lvl1pPr>
          </a:lstStyle>
          <a:p>
            <a:pPr marL="228600" lvl="0" indent="-228600">
              <a:spcAft>
                <a:spcPts val="1200"/>
              </a:spcAft>
              <a:buClr>
                <a:schemeClr val="accent1"/>
              </a:buClr>
            </a:pPr>
            <a:r>
              <a:rPr lang="en-US"/>
              <a:t>Click to edit Master text styles</a:t>
            </a:r>
          </a:p>
        </p:txBody>
      </p:sp>
      <p:sp>
        <p:nvSpPr>
          <p:cNvPr id="38" name="Header Text - 4">
            <a:extLst>
              <a:ext uri="{FF2B5EF4-FFF2-40B4-BE49-F238E27FC236}">
                <a16:creationId xmlns:a16="http://schemas.microsoft.com/office/drawing/2014/main" id="{C24BBD94-6E59-4144-BE95-A4D8CA0C2B0E}"/>
              </a:ext>
            </a:extLst>
          </p:cNvPr>
          <p:cNvSpPr>
            <a:spLocks noGrp="1"/>
          </p:cNvSpPr>
          <p:nvPr>
            <p:ph type="body" sz="quarter" idx="28"/>
          </p:nvPr>
        </p:nvSpPr>
        <p:spPr>
          <a:xfrm>
            <a:off x="8302969" y="3907196"/>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34" name="Picture - 4">
            <a:extLst>
              <a:ext uri="{FF2B5EF4-FFF2-40B4-BE49-F238E27FC236}">
                <a16:creationId xmlns:a16="http://schemas.microsoft.com/office/drawing/2014/main" id="{89941881-2864-45B7-97FC-8B61100EC489}"/>
              </a:ext>
            </a:extLst>
          </p:cNvPr>
          <p:cNvSpPr>
            <a:spLocks noGrp="1"/>
          </p:cNvSpPr>
          <p:nvPr>
            <p:ph type="pic" sz="quarter" idx="24" hasCustomPrompt="1"/>
          </p:nvPr>
        </p:nvSpPr>
        <p:spPr>
          <a:xfrm>
            <a:off x="6256776" y="3768303"/>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35" name="Body Text - 3">
            <a:extLst>
              <a:ext uri="{FF2B5EF4-FFF2-40B4-BE49-F238E27FC236}">
                <a16:creationId xmlns:a16="http://schemas.microsoft.com/office/drawing/2014/main" id="{E8F912D8-F5F9-4A93-84F4-9BD8E17BE864}"/>
              </a:ext>
            </a:extLst>
          </p:cNvPr>
          <p:cNvSpPr>
            <a:spLocks noGrp="1"/>
          </p:cNvSpPr>
          <p:nvPr>
            <p:ph type="body" sz="quarter" idx="25"/>
          </p:nvPr>
        </p:nvSpPr>
        <p:spPr>
          <a:xfrm>
            <a:off x="2473669" y="4730816"/>
            <a:ext cx="3107982" cy="559523"/>
          </a:xfrm>
          <a:prstGeom prst="rect">
            <a:avLst/>
          </a:prstGeom>
          <a:noFill/>
        </p:spPr>
        <p:txBody>
          <a:bodyPr wrap="square" rtlCol="0">
            <a:normAutofit/>
          </a:bodyPr>
          <a:lstStyle>
            <a:lvl1pPr marL="0" indent="0">
              <a:buFont typeface="Arial" panose="020B0604020202020204" pitchFamily="34" charset="0"/>
              <a:buNone/>
              <a:defRPr lang="en-US" sz="1600" smtClean="0"/>
            </a:lvl1pPr>
          </a:lstStyle>
          <a:p>
            <a:pPr marL="228600" lvl="0" indent="-228600">
              <a:spcAft>
                <a:spcPts val="1200"/>
              </a:spcAft>
              <a:buClr>
                <a:schemeClr val="accent1"/>
              </a:buClr>
            </a:pPr>
            <a:r>
              <a:rPr lang="en-US"/>
              <a:t>Click to edit Master text styles</a:t>
            </a:r>
          </a:p>
        </p:txBody>
      </p:sp>
      <p:sp>
        <p:nvSpPr>
          <p:cNvPr id="36" name="Header Text - 3">
            <a:extLst>
              <a:ext uri="{FF2B5EF4-FFF2-40B4-BE49-F238E27FC236}">
                <a16:creationId xmlns:a16="http://schemas.microsoft.com/office/drawing/2014/main" id="{4894FEC1-FC85-4EFA-89DC-A48B0542349C}"/>
              </a:ext>
            </a:extLst>
          </p:cNvPr>
          <p:cNvSpPr>
            <a:spLocks noGrp="1"/>
          </p:cNvSpPr>
          <p:nvPr>
            <p:ph type="body" sz="quarter" idx="26"/>
          </p:nvPr>
        </p:nvSpPr>
        <p:spPr>
          <a:xfrm>
            <a:off x="2473669" y="3907196"/>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33" name="Picture - 3">
            <a:extLst>
              <a:ext uri="{FF2B5EF4-FFF2-40B4-BE49-F238E27FC236}">
                <a16:creationId xmlns:a16="http://schemas.microsoft.com/office/drawing/2014/main" id="{18410C62-CEC3-4305-8DED-34B8ABF15C7F}"/>
              </a:ext>
            </a:extLst>
          </p:cNvPr>
          <p:cNvSpPr>
            <a:spLocks noGrp="1"/>
          </p:cNvSpPr>
          <p:nvPr>
            <p:ph type="pic" sz="quarter" idx="23" hasCustomPrompt="1"/>
          </p:nvPr>
        </p:nvSpPr>
        <p:spPr>
          <a:xfrm>
            <a:off x="427476" y="3768303"/>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30" name="Body Text - 2">
            <a:extLst>
              <a:ext uri="{FF2B5EF4-FFF2-40B4-BE49-F238E27FC236}">
                <a16:creationId xmlns:a16="http://schemas.microsoft.com/office/drawing/2014/main" id="{385A6381-D4C6-42BC-BFD6-C646557A1A06}"/>
              </a:ext>
            </a:extLst>
          </p:cNvPr>
          <p:cNvSpPr>
            <a:spLocks noGrp="1"/>
          </p:cNvSpPr>
          <p:nvPr>
            <p:ph type="body" sz="quarter" idx="21"/>
          </p:nvPr>
        </p:nvSpPr>
        <p:spPr>
          <a:xfrm>
            <a:off x="8302969" y="2791313"/>
            <a:ext cx="3107982" cy="559523"/>
          </a:xfrm>
          <a:prstGeom prst="rect">
            <a:avLst/>
          </a:prstGeom>
          <a:noFill/>
        </p:spPr>
        <p:txBody>
          <a:bodyPr wrap="square" rtlCol="0">
            <a:normAutofit/>
          </a:bodyPr>
          <a:lstStyle>
            <a:lvl1pPr marL="0" indent="0">
              <a:buFont typeface="Arial" panose="020B0604020202020204" pitchFamily="34" charset="0"/>
              <a:buNone/>
              <a:defRPr lang="en-US" sz="1600" smtClean="0"/>
            </a:lvl1pPr>
          </a:lstStyle>
          <a:p>
            <a:pPr marL="228600" lvl="0" indent="-228600">
              <a:spcAft>
                <a:spcPts val="1200"/>
              </a:spcAft>
              <a:buClr>
                <a:schemeClr val="accent1"/>
              </a:buClr>
            </a:pPr>
            <a:r>
              <a:rPr lang="en-US"/>
              <a:t>Click to edit Master text styles</a:t>
            </a:r>
          </a:p>
        </p:txBody>
      </p:sp>
      <p:sp>
        <p:nvSpPr>
          <p:cNvPr id="31" name="Header Text - 2">
            <a:extLst>
              <a:ext uri="{FF2B5EF4-FFF2-40B4-BE49-F238E27FC236}">
                <a16:creationId xmlns:a16="http://schemas.microsoft.com/office/drawing/2014/main" id="{F3C24697-0BEC-4784-ABA7-81A85E680A3D}"/>
              </a:ext>
            </a:extLst>
          </p:cNvPr>
          <p:cNvSpPr>
            <a:spLocks noGrp="1"/>
          </p:cNvSpPr>
          <p:nvPr>
            <p:ph type="body" sz="quarter" idx="22"/>
          </p:nvPr>
        </p:nvSpPr>
        <p:spPr>
          <a:xfrm>
            <a:off x="8302969" y="1967693"/>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1" name="Picture - 2">
            <a:extLst>
              <a:ext uri="{FF2B5EF4-FFF2-40B4-BE49-F238E27FC236}">
                <a16:creationId xmlns:a16="http://schemas.microsoft.com/office/drawing/2014/main" id="{4595BE40-29B0-42B1-9839-7B2A97DF1D5F}"/>
              </a:ext>
            </a:extLst>
          </p:cNvPr>
          <p:cNvSpPr>
            <a:spLocks noGrp="1"/>
          </p:cNvSpPr>
          <p:nvPr>
            <p:ph type="pic" sz="quarter" idx="20" hasCustomPrompt="1"/>
          </p:nvPr>
        </p:nvSpPr>
        <p:spPr>
          <a:xfrm>
            <a:off x="6256776" y="1828800"/>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23" name="Body Text - 1">
            <a:extLst>
              <a:ext uri="{FF2B5EF4-FFF2-40B4-BE49-F238E27FC236}">
                <a16:creationId xmlns:a16="http://schemas.microsoft.com/office/drawing/2014/main" id="{25A9561E-1A8D-4FCF-8E30-97B5BA1D1787}"/>
              </a:ext>
            </a:extLst>
          </p:cNvPr>
          <p:cNvSpPr>
            <a:spLocks noGrp="1"/>
          </p:cNvSpPr>
          <p:nvPr>
            <p:ph type="body" sz="quarter" idx="18"/>
          </p:nvPr>
        </p:nvSpPr>
        <p:spPr>
          <a:xfrm>
            <a:off x="2473669" y="2791313"/>
            <a:ext cx="3107982" cy="559523"/>
          </a:xfrm>
          <a:prstGeom prst="rect">
            <a:avLst/>
          </a:prstGeom>
          <a:noFill/>
        </p:spPr>
        <p:txBody>
          <a:bodyPr wrap="square" rtlCol="0">
            <a:normAutofit/>
          </a:bodyPr>
          <a:lstStyle>
            <a:lvl1pPr marL="0" indent="0">
              <a:buFont typeface="Arial" panose="020B0604020202020204" pitchFamily="34" charset="0"/>
              <a:buNone/>
              <a:defRPr lang="en-US" sz="1600" dirty="0" smtClean="0"/>
            </a:lvl1pPr>
          </a:lstStyle>
          <a:p>
            <a:pPr marL="228600" lvl="0" indent="-228600">
              <a:spcAft>
                <a:spcPts val="1200"/>
              </a:spcAft>
              <a:buClr>
                <a:schemeClr val="accent1"/>
              </a:buClr>
            </a:pPr>
            <a:r>
              <a:rPr lang="en-US"/>
              <a:t>Click to edit Master text styles</a:t>
            </a:r>
          </a:p>
        </p:txBody>
      </p:sp>
      <p:sp>
        <p:nvSpPr>
          <p:cNvPr id="25" name="Header Text - 1">
            <a:extLst>
              <a:ext uri="{FF2B5EF4-FFF2-40B4-BE49-F238E27FC236}">
                <a16:creationId xmlns:a16="http://schemas.microsoft.com/office/drawing/2014/main" id="{08A73CF9-FAD1-47A9-BC4E-D2F7912DD7E1}"/>
              </a:ext>
            </a:extLst>
          </p:cNvPr>
          <p:cNvSpPr>
            <a:spLocks noGrp="1"/>
          </p:cNvSpPr>
          <p:nvPr>
            <p:ph type="body" sz="quarter" idx="17"/>
          </p:nvPr>
        </p:nvSpPr>
        <p:spPr>
          <a:xfrm>
            <a:off x="2473669" y="1967693"/>
            <a:ext cx="3107982"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4" name="Picture - 1">
            <a:extLst>
              <a:ext uri="{FF2B5EF4-FFF2-40B4-BE49-F238E27FC236}">
                <a16:creationId xmlns:a16="http://schemas.microsoft.com/office/drawing/2014/main" id="{ED5B7A5E-A450-4EC5-BDD4-FA064F8D4789}"/>
              </a:ext>
            </a:extLst>
          </p:cNvPr>
          <p:cNvSpPr>
            <a:spLocks noGrp="1"/>
          </p:cNvSpPr>
          <p:nvPr>
            <p:ph type="pic" sz="quarter" idx="19" hasCustomPrompt="1"/>
          </p:nvPr>
        </p:nvSpPr>
        <p:spPr>
          <a:xfrm>
            <a:off x="427476" y="1828800"/>
            <a:ext cx="1629924" cy="1522037"/>
          </a:xfrm>
          <a:prstGeom prst="rect">
            <a:avLst/>
          </a:prstGeom>
          <a:solidFill>
            <a:schemeClr val="bg1">
              <a:lumMod val="95000"/>
            </a:schemeClr>
          </a:solidFill>
        </p:spPr>
        <p:txBody>
          <a:bodyPr tIns="45720" anchor="ctr"/>
          <a:lstStyle>
            <a:lvl1pPr marL="0" indent="0" algn="ctr">
              <a:buNone/>
              <a:defRPr/>
            </a:lvl1pPr>
          </a:lstStyle>
          <a:p>
            <a:r>
              <a:rPr lang="en-US"/>
              <a:t>Click to insert picture</a:t>
            </a:r>
          </a:p>
        </p:txBody>
      </p:sp>
      <p:sp>
        <p:nvSpPr>
          <p:cNvPr id="4" name="Rectangle 3">
            <a:extLst>
              <a:ext uri="{FF2B5EF4-FFF2-40B4-BE49-F238E27FC236}">
                <a16:creationId xmlns:a16="http://schemas.microsoft.com/office/drawing/2014/main" id="{CD3C648C-0395-44EB-400E-B0A023FF422B}"/>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5E528BB3-3A80-1CED-DE10-AEAF1DAA6B7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41F78C35-C02A-5D91-7FD2-1386AACA609F}"/>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3446552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Highlight List">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A1CDC4C3-94E7-8B37-6F08-DC5A0E9079D1}"/>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2" name="List Text - 4">
            <a:extLst>
              <a:ext uri="{FF2B5EF4-FFF2-40B4-BE49-F238E27FC236}">
                <a16:creationId xmlns:a16="http://schemas.microsoft.com/office/drawing/2014/main" id="{C073C7DD-651D-44A8-B6CD-3B900118F834}"/>
              </a:ext>
            </a:extLst>
          </p:cNvPr>
          <p:cNvSpPr>
            <a:spLocks noGrp="1"/>
          </p:cNvSpPr>
          <p:nvPr>
            <p:ph type="body" sz="quarter" idx="24"/>
          </p:nvPr>
        </p:nvSpPr>
        <p:spPr>
          <a:xfrm>
            <a:off x="9105900" y="4491683"/>
            <a:ext cx="2667000" cy="791517"/>
          </a:xfrm>
          <a:prstGeom prst="rect">
            <a:avLst/>
          </a:prstGeom>
          <a:noFill/>
        </p:spPr>
        <p:txBody>
          <a:bodyPr wrap="square" rtlCol="0">
            <a:normAutofit/>
          </a:bodyPr>
          <a:lstStyle>
            <a:lvl1pPr marL="0" indent="0">
              <a:buNone/>
              <a:defRPr lang="en-US" sz="1600" dirty="0"/>
            </a:lvl1pPr>
          </a:lstStyle>
          <a:p>
            <a:pPr marL="228600" lvl="0" indent="-228600">
              <a:spcAft>
                <a:spcPts val="1200"/>
              </a:spcAft>
              <a:buClr>
                <a:schemeClr val="accent1"/>
              </a:buClr>
            </a:pPr>
            <a:r>
              <a:rPr lang="en-US"/>
              <a:t>Click to edit Master text styles</a:t>
            </a:r>
          </a:p>
        </p:txBody>
      </p:sp>
      <p:sp>
        <p:nvSpPr>
          <p:cNvPr id="61" name="List Number - 4">
            <a:extLst>
              <a:ext uri="{FF2B5EF4-FFF2-40B4-BE49-F238E27FC236}">
                <a16:creationId xmlns:a16="http://schemas.microsoft.com/office/drawing/2014/main" id="{2E2E1918-0108-484F-B04A-0F8ABB6CCB02}"/>
              </a:ext>
            </a:extLst>
          </p:cNvPr>
          <p:cNvSpPr>
            <a:spLocks noGrp="1"/>
          </p:cNvSpPr>
          <p:nvPr>
            <p:ph type="body" sz="quarter" idx="23" hasCustomPrompt="1"/>
          </p:nvPr>
        </p:nvSpPr>
        <p:spPr>
          <a:xfrm>
            <a:off x="7591425" y="4491684"/>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60" name="List Text - 3">
            <a:extLst>
              <a:ext uri="{FF2B5EF4-FFF2-40B4-BE49-F238E27FC236}">
                <a16:creationId xmlns:a16="http://schemas.microsoft.com/office/drawing/2014/main" id="{5793CBD7-3485-4150-851F-562B285B8126}"/>
              </a:ext>
            </a:extLst>
          </p:cNvPr>
          <p:cNvSpPr>
            <a:spLocks noGrp="1"/>
          </p:cNvSpPr>
          <p:nvPr>
            <p:ph type="body" sz="quarter" idx="22"/>
          </p:nvPr>
        </p:nvSpPr>
        <p:spPr>
          <a:xfrm>
            <a:off x="9105900" y="3604055"/>
            <a:ext cx="2667000" cy="791517"/>
          </a:xfrm>
          <a:prstGeom prst="rect">
            <a:avLst/>
          </a:prstGeom>
          <a:noFill/>
        </p:spPr>
        <p:txBody>
          <a:bodyPr wrap="square" rtlCol="0">
            <a:normAutofit/>
          </a:bodyPr>
          <a:lstStyle>
            <a:lvl1pPr marL="0" indent="0">
              <a:buNone/>
              <a:defRPr lang="en-US" sz="1600"/>
            </a:lvl1pPr>
          </a:lstStyle>
          <a:p>
            <a:pPr marL="228600" lvl="0" indent="-228600">
              <a:spcAft>
                <a:spcPts val="1200"/>
              </a:spcAft>
              <a:buClr>
                <a:schemeClr val="accent1"/>
              </a:buClr>
            </a:pPr>
            <a:r>
              <a:rPr lang="en-US"/>
              <a:t>Click to edit Master text styles</a:t>
            </a:r>
          </a:p>
        </p:txBody>
      </p:sp>
      <p:sp>
        <p:nvSpPr>
          <p:cNvPr id="59" name="List Number - 3">
            <a:extLst>
              <a:ext uri="{FF2B5EF4-FFF2-40B4-BE49-F238E27FC236}">
                <a16:creationId xmlns:a16="http://schemas.microsoft.com/office/drawing/2014/main" id="{B88859A1-06CE-4426-AFA8-853C61B5DBEA}"/>
              </a:ext>
            </a:extLst>
          </p:cNvPr>
          <p:cNvSpPr>
            <a:spLocks noGrp="1"/>
          </p:cNvSpPr>
          <p:nvPr>
            <p:ph type="body" sz="quarter" idx="21" hasCustomPrompt="1"/>
          </p:nvPr>
        </p:nvSpPr>
        <p:spPr>
          <a:xfrm>
            <a:off x="7591425" y="3604056"/>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58" name="List Text - 2">
            <a:extLst>
              <a:ext uri="{FF2B5EF4-FFF2-40B4-BE49-F238E27FC236}">
                <a16:creationId xmlns:a16="http://schemas.microsoft.com/office/drawing/2014/main" id="{74DAAD88-DDA4-4749-B835-660DE096DEFC}"/>
              </a:ext>
            </a:extLst>
          </p:cNvPr>
          <p:cNvSpPr>
            <a:spLocks noGrp="1"/>
          </p:cNvSpPr>
          <p:nvPr>
            <p:ph type="body" sz="quarter" idx="20"/>
          </p:nvPr>
        </p:nvSpPr>
        <p:spPr>
          <a:xfrm>
            <a:off x="9105900" y="2716427"/>
            <a:ext cx="2667000" cy="791517"/>
          </a:xfrm>
          <a:prstGeom prst="rect">
            <a:avLst/>
          </a:prstGeom>
          <a:noFill/>
        </p:spPr>
        <p:txBody>
          <a:bodyPr wrap="square" rtlCol="0">
            <a:normAutofit/>
          </a:bodyPr>
          <a:lstStyle>
            <a:lvl1pPr marL="0" indent="0">
              <a:buNone/>
              <a:defRPr lang="en-US" sz="1600"/>
            </a:lvl1pPr>
          </a:lstStyle>
          <a:p>
            <a:pPr marL="228600" lvl="0" indent="-228600">
              <a:spcAft>
                <a:spcPts val="1200"/>
              </a:spcAft>
              <a:buClr>
                <a:schemeClr val="accent1"/>
              </a:buClr>
            </a:pPr>
            <a:r>
              <a:rPr lang="en-US"/>
              <a:t>Click to edit Master text styles</a:t>
            </a:r>
          </a:p>
        </p:txBody>
      </p:sp>
      <p:sp>
        <p:nvSpPr>
          <p:cNvPr id="57" name="List Number - 2">
            <a:extLst>
              <a:ext uri="{FF2B5EF4-FFF2-40B4-BE49-F238E27FC236}">
                <a16:creationId xmlns:a16="http://schemas.microsoft.com/office/drawing/2014/main" id="{5FA2FC73-8ACE-4EFF-9ABE-98760FD1ACD3}"/>
              </a:ext>
            </a:extLst>
          </p:cNvPr>
          <p:cNvSpPr>
            <a:spLocks noGrp="1"/>
          </p:cNvSpPr>
          <p:nvPr>
            <p:ph type="body" sz="quarter" idx="19" hasCustomPrompt="1"/>
          </p:nvPr>
        </p:nvSpPr>
        <p:spPr>
          <a:xfrm>
            <a:off x="7591425" y="2716428"/>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56" name="List Text - 1">
            <a:extLst>
              <a:ext uri="{FF2B5EF4-FFF2-40B4-BE49-F238E27FC236}">
                <a16:creationId xmlns:a16="http://schemas.microsoft.com/office/drawing/2014/main" id="{50C530BA-90E0-4975-BD32-840AD67E90B8}"/>
              </a:ext>
            </a:extLst>
          </p:cNvPr>
          <p:cNvSpPr>
            <a:spLocks noGrp="1"/>
          </p:cNvSpPr>
          <p:nvPr>
            <p:ph type="body" sz="quarter" idx="18"/>
          </p:nvPr>
        </p:nvSpPr>
        <p:spPr>
          <a:xfrm>
            <a:off x="9105900" y="1828799"/>
            <a:ext cx="2667000" cy="791517"/>
          </a:xfrm>
          <a:prstGeom prst="rect">
            <a:avLst/>
          </a:prstGeom>
          <a:noFill/>
        </p:spPr>
        <p:txBody>
          <a:bodyPr wrap="square" rtlCol="0">
            <a:normAutofit/>
          </a:bodyPr>
          <a:lstStyle>
            <a:lvl1pPr marL="0" indent="0">
              <a:buNone/>
              <a:defRPr lang="en-US" sz="1600"/>
            </a:lvl1pPr>
          </a:lstStyle>
          <a:p>
            <a:pPr marL="228600" lvl="0" indent="-228600">
              <a:spcAft>
                <a:spcPts val="1200"/>
              </a:spcAft>
              <a:buClr>
                <a:schemeClr val="accent1"/>
              </a:buClr>
            </a:pPr>
            <a:r>
              <a:rPr lang="en-US"/>
              <a:t>Click to edit Master text styles</a:t>
            </a:r>
          </a:p>
        </p:txBody>
      </p:sp>
      <p:sp>
        <p:nvSpPr>
          <p:cNvPr id="55" name="List Number - 1">
            <a:extLst>
              <a:ext uri="{FF2B5EF4-FFF2-40B4-BE49-F238E27FC236}">
                <a16:creationId xmlns:a16="http://schemas.microsoft.com/office/drawing/2014/main" id="{34118F29-69F5-4797-9535-CFD4E9A75560}"/>
              </a:ext>
            </a:extLst>
          </p:cNvPr>
          <p:cNvSpPr>
            <a:spLocks noGrp="1"/>
          </p:cNvSpPr>
          <p:nvPr>
            <p:ph type="body" sz="quarter" idx="13" hasCustomPrompt="1"/>
          </p:nvPr>
        </p:nvSpPr>
        <p:spPr>
          <a:xfrm>
            <a:off x="7591425" y="1828800"/>
            <a:ext cx="756678" cy="461665"/>
          </a:xfrm>
          <a:prstGeom prst="rect">
            <a:avLst/>
          </a:prstGeom>
        </p:spPr>
        <p:txBody>
          <a:bodyPr anchor="t">
            <a:noAutofit/>
          </a:bodyPr>
          <a:lstStyle>
            <a:lvl1pPr marL="0" indent="0">
              <a:buNone/>
              <a:defRPr lang="en-US" sz="2400" spc="-50" baseline="0" smtClean="0">
                <a:solidFill>
                  <a:schemeClr val="accent1"/>
                </a:solidFill>
                <a:latin typeface="+mj-lt"/>
                <a:ea typeface="+mj-ea"/>
              </a:defRPr>
            </a:lvl1pPr>
            <a:lvl2pPr marL="228600" indent="0">
              <a:buNone/>
              <a:defRPr lang="en-US" sz="1800" smtClean="0">
                <a:latin typeface="+mn-lt"/>
                <a:cs typeface="+mn-cs"/>
              </a:defRPr>
            </a:lvl2pPr>
            <a:lvl3pPr marL="685800" indent="0">
              <a:buNone/>
              <a:defRPr lang="en-US" sz="1800" smtClean="0">
                <a:latin typeface="+mn-lt"/>
                <a:cs typeface="+mn-cs"/>
              </a:defRPr>
            </a:lvl3pPr>
            <a:lvl4pPr marL="1143000" indent="0">
              <a:buNone/>
              <a:defRPr lang="en-US" smtClean="0">
                <a:latin typeface="+mn-lt"/>
                <a:cs typeface="+mn-cs"/>
              </a:defRPr>
            </a:lvl4pPr>
            <a:lvl5pPr marL="1600200" indent="0">
              <a:buNone/>
              <a:defRPr lang="en-US">
                <a:latin typeface="+mn-lt"/>
                <a:cs typeface="+mn-cs"/>
              </a:defRPr>
            </a:lvl5pPr>
          </a:lstStyle>
          <a:p>
            <a:pPr marL="114300" lvl="0" indent="-342900">
              <a:lnSpc>
                <a:spcPct val="100000"/>
              </a:lnSpc>
              <a:spcBef>
                <a:spcPct val="0"/>
              </a:spcBef>
            </a:pPr>
            <a:r>
              <a:rPr lang="en-US"/>
              <a:t>##</a:t>
            </a:r>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355257" y="2878993"/>
            <a:ext cx="6578943" cy="2074356"/>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355257" y="1828800"/>
            <a:ext cx="6578943"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5" name="Rectangle 4">
            <a:extLst>
              <a:ext uri="{FF2B5EF4-FFF2-40B4-BE49-F238E27FC236}">
                <a16:creationId xmlns:a16="http://schemas.microsoft.com/office/drawing/2014/main" id="{87E7422C-1964-2D09-76C4-6D3CEFC17E23}"/>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B04E60ED-5739-26FD-9F61-88033CDB8C7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6DCCDA33-F69C-E25E-67DA-253877C0059A}"/>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042568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Single Graph">
    <p:spTree>
      <p:nvGrpSpPr>
        <p:cNvPr id="1" name=""/>
        <p:cNvGrpSpPr/>
        <p:nvPr/>
      </p:nvGrpSpPr>
      <p:grpSpPr>
        <a:xfrm>
          <a:off x="0" y="0"/>
          <a:ext cx="0" cy="0"/>
          <a:chOff x="0" y="0"/>
          <a:chExt cx="0" cy="0"/>
        </a:xfrm>
      </p:grpSpPr>
      <p:sp>
        <p:nvSpPr>
          <p:cNvPr id="10" name="Graphic 3">
            <a:extLst>
              <a:ext uri="{FF2B5EF4-FFF2-40B4-BE49-F238E27FC236}">
                <a16:creationId xmlns:a16="http://schemas.microsoft.com/office/drawing/2014/main" id="{443C5F9A-8343-CDC6-8CE6-7738A356A8E6}"/>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 name="Content - 1">
            <a:extLst>
              <a:ext uri="{FF2B5EF4-FFF2-40B4-BE49-F238E27FC236}">
                <a16:creationId xmlns:a16="http://schemas.microsoft.com/office/drawing/2014/main" id="{00A656D1-CA81-43D8-B3F2-AF19B2209BF1}"/>
              </a:ext>
            </a:extLst>
          </p:cNvPr>
          <p:cNvSpPr>
            <a:spLocks noGrp="1"/>
          </p:cNvSpPr>
          <p:nvPr>
            <p:ph sz="quarter" idx="26" hasCustomPrompt="1"/>
          </p:nvPr>
        </p:nvSpPr>
        <p:spPr>
          <a:xfrm>
            <a:off x="355257" y="1828800"/>
            <a:ext cx="11417643" cy="4114800"/>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5" name="Rectangle 4">
            <a:extLst>
              <a:ext uri="{FF2B5EF4-FFF2-40B4-BE49-F238E27FC236}">
                <a16:creationId xmlns:a16="http://schemas.microsoft.com/office/drawing/2014/main" id="{3CE0525B-2C5E-76F1-9BAB-53FF88CC586E}"/>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ACCF28CC-B725-278D-4379-41B4D5AF69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9" name="Slide Title">
            <a:extLst>
              <a:ext uri="{FF2B5EF4-FFF2-40B4-BE49-F238E27FC236}">
                <a16:creationId xmlns:a16="http://schemas.microsoft.com/office/drawing/2014/main" id="{AAFD2460-6F00-99C4-7A5C-5D4EDE0CD78E}"/>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8860435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Graph Callout 1">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DE3CE954-EC51-99B9-A375-7B9290673460}"/>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26" name="Content - 1">
            <a:extLst>
              <a:ext uri="{FF2B5EF4-FFF2-40B4-BE49-F238E27FC236}">
                <a16:creationId xmlns:a16="http://schemas.microsoft.com/office/drawing/2014/main" id="{7480546F-0B23-4D8F-ABBB-3F61DD4DDD33}"/>
              </a:ext>
            </a:extLst>
          </p:cNvPr>
          <p:cNvSpPr>
            <a:spLocks noGrp="1"/>
          </p:cNvSpPr>
          <p:nvPr>
            <p:ph sz="quarter" idx="26" hasCustomPrompt="1"/>
          </p:nvPr>
        </p:nvSpPr>
        <p:spPr>
          <a:xfrm>
            <a:off x="5219700" y="1828800"/>
            <a:ext cx="6553200" cy="4114800"/>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355258" y="2878993"/>
            <a:ext cx="4220924" cy="3064607"/>
          </a:xfrm>
          <a:prstGeom prst="rect">
            <a:avLst/>
          </a:prstGeom>
        </p:spPr>
        <p:txBody>
          <a:bodyPr vert="horz" lIns="91440" tIns="45720" rIns="91440" bIns="45720" rtlCol="0">
            <a:normAutofit/>
          </a:bodyPr>
          <a:lstStyle>
            <a:lvl1pPr>
              <a:defRPr lang="en-US"/>
            </a:lvl1pPr>
            <a:lvl2pPr>
              <a:defRPr lang="en-US"/>
            </a:lvl2pPr>
            <a:lvl3pPr>
              <a:defRPr lang="en-US"/>
            </a:lvl3pPr>
          </a:lstStyle>
          <a:p>
            <a:pPr lvl="0"/>
            <a:r>
              <a:rPr lang="en-US"/>
              <a:t>Click to edit Master text styles</a:t>
            </a:r>
          </a:p>
          <a:p>
            <a:pPr lvl="1"/>
            <a:r>
              <a:rPr lang="en-US"/>
              <a:t>Second level</a:t>
            </a:r>
          </a:p>
          <a:p>
            <a:pPr lvl="2"/>
            <a:r>
              <a:rPr lang="en-US"/>
              <a:t>Third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355258" y="1828800"/>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28FF99C6-9D37-DE27-FCC6-823632D63B72}"/>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D35FE2C7-BFE7-08F6-DEDB-7CE3E0F656F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EAEBA539-9B18-17CD-36B9-6003238CA146}"/>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3170922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Graph Callout 2">
    <p:spTree>
      <p:nvGrpSpPr>
        <p:cNvPr id="1" name=""/>
        <p:cNvGrpSpPr/>
        <p:nvPr/>
      </p:nvGrpSpPr>
      <p:grpSpPr>
        <a:xfrm>
          <a:off x="0" y="0"/>
          <a:ext cx="0" cy="0"/>
          <a:chOff x="0" y="0"/>
          <a:chExt cx="0" cy="0"/>
        </a:xfrm>
      </p:grpSpPr>
      <p:sp>
        <p:nvSpPr>
          <p:cNvPr id="8" name="Graphic 3">
            <a:extLst>
              <a:ext uri="{FF2B5EF4-FFF2-40B4-BE49-F238E27FC236}">
                <a16:creationId xmlns:a16="http://schemas.microsoft.com/office/drawing/2014/main" id="{417F0030-EF02-963B-0046-3BB4E2BBFB40}"/>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7551976" y="2881516"/>
            <a:ext cx="4220924" cy="3062084"/>
          </a:xfrm>
          <a:prstGeom prst="rect">
            <a:avLst/>
          </a:prstGeom>
        </p:spPr>
        <p:txBody>
          <a:bodyPr vert="horz" lIns="91440" tIns="45720" rIns="91440" bIns="45720" rtlCol="0">
            <a:normAutofit/>
          </a:bodyPr>
          <a:lstStyle>
            <a:lvl1pPr>
              <a:defRPr lang="en-US"/>
            </a:lvl1pPr>
            <a:lvl2pPr>
              <a:defRPr lang="en-US"/>
            </a:lvl2pPr>
            <a:lvl3pPr>
              <a:defRPr lang="en-US"/>
            </a:lvl3pPr>
          </a:lstStyle>
          <a:p>
            <a:pPr lvl="0"/>
            <a:r>
              <a:rPr lang="en-US"/>
              <a:t>Click to edit Master text styles</a:t>
            </a:r>
          </a:p>
          <a:p>
            <a:pPr lvl="1"/>
            <a:r>
              <a:rPr lang="en-US"/>
              <a:t>Second level</a:t>
            </a:r>
          </a:p>
          <a:p>
            <a:pPr lvl="2"/>
            <a:r>
              <a:rPr lang="en-US"/>
              <a:t>Third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7551976" y="1831323"/>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6" name="Content - 1">
            <a:extLst>
              <a:ext uri="{FF2B5EF4-FFF2-40B4-BE49-F238E27FC236}">
                <a16:creationId xmlns:a16="http://schemas.microsoft.com/office/drawing/2014/main" id="{7480546F-0B23-4D8F-ABBB-3F61DD4DDD33}"/>
              </a:ext>
            </a:extLst>
          </p:cNvPr>
          <p:cNvSpPr>
            <a:spLocks noGrp="1"/>
          </p:cNvSpPr>
          <p:nvPr>
            <p:ph sz="quarter" idx="26" hasCustomPrompt="1"/>
          </p:nvPr>
        </p:nvSpPr>
        <p:spPr>
          <a:xfrm>
            <a:off x="355257" y="1828800"/>
            <a:ext cx="6553200" cy="4114800"/>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5" name="Rectangle 4">
            <a:extLst>
              <a:ext uri="{FF2B5EF4-FFF2-40B4-BE49-F238E27FC236}">
                <a16:creationId xmlns:a16="http://schemas.microsoft.com/office/drawing/2014/main" id="{7509F083-F0BC-94EC-711B-E20BA1F2E656}"/>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4EBA2408-FD1C-E21C-3A14-3623AC09BB2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7" name="Slide Title">
            <a:extLst>
              <a:ext uri="{FF2B5EF4-FFF2-40B4-BE49-F238E27FC236}">
                <a16:creationId xmlns:a16="http://schemas.microsoft.com/office/drawing/2014/main" id="{D5553CFE-6AC5-4914-8BD0-B793132CFD32}"/>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50683006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cked Graphs">
    <p:spTree>
      <p:nvGrpSpPr>
        <p:cNvPr id="1" name=""/>
        <p:cNvGrpSpPr/>
        <p:nvPr/>
      </p:nvGrpSpPr>
      <p:grpSpPr>
        <a:xfrm>
          <a:off x="0" y="0"/>
          <a:ext cx="0" cy="0"/>
          <a:chOff x="0" y="0"/>
          <a:chExt cx="0" cy="0"/>
        </a:xfrm>
      </p:grpSpPr>
      <p:sp>
        <p:nvSpPr>
          <p:cNvPr id="18" name="Body Text - 2">
            <a:extLst>
              <a:ext uri="{FF2B5EF4-FFF2-40B4-BE49-F238E27FC236}">
                <a16:creationId xmlns:a16="http://schemas.microsoft.com/office/drawing/2014/main" id="{3CB21C7F-5C7E-41C4-8564-FF5EA5D49B23}"/>
              </a:ext>
            </a:extLst>
          </p:cNvPr>
          <p:cNvSpPr>
            <a:spLocks noGrp="1"/>
          </p:cNvSpPr>
          <p:nvPr>
            <p:ph type="body" sz="quarter" idx="28"/>
          </p:nvPr>
        </p:nvSpPr>
        <p:spPr>
          <a:xfrm>
            <a:off x="7551976" y="4567713"/>
            <a:ext cx="4220924" cy="961693"/>
          </a:xfrm>
          <a:prstGeom prst="rect">
            <a:avLst/>
          </a:prstGeom>
        </p:spPr>
        <p:txBody>
          <a:bodyPr vert="horz" lIns="91440" tIns="45720" rIns="91440" bIns="45720" rtlCol="0">
            <a:normAutofit/>
          </a:bodyPr>
          <a:lstStyle>
            <a:lvl1pPr>
              <a:defRPr lang="en-US"/>
            </a:lvl1pPr>
            <a:lvl2pPr>
              <a:defRPr lang="en-US"/>
            </a:lvl2pPr>
          </a:lstStyle>
          <a:p>
            <a:pPr lvl="0"/>
            <a:r>
              <a:rPr lang="en-US"/>
              <a:t>Click to edit Master text styles</a:t>
            </a:r>
          </a:p>
          <a:p>
            <a:pPr lvl="1"/>
            <a:r>
              <a:rPr lang="en-US"/>
              <a:t>Second level</a:t>
            </a:r>
          </a:p>
        </p:txBody>
      </p:sp>
      <p:sp>
        <p:nvSpPr>
          <p:cNvPr id="17" name="Header Text - 2">
            <a:extLst>
              <a:ext uri="{FF2B5EF4-FFF2-40B4-BE49-F238E27FC236}">
                <a16:creationId xmlns:a16="http://schemas.microsoft.com/office/drawing/2014/main" id="{F1030571-182F-485B-B53F-156F51EC77A3}"/>
              </a:ext>
            </a:extLst>
          </p:cNvPr>
          <p:cNvSpPr>
            <a:spLocks noGrp="1"/>
          </p:cNvSpPr>
          <p:nvPr>
            <p:ph type="body" sz="quarter" idx="27"/>
          </p:nvPr>
        </p:nvSpPr>
        <p:spPr>
          <a:xfrm>
            <a:off x="7551976" y="3935412"/>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26" name="Content - 2">
            <a:extLst>
              <a:ext uri="{FF2B5EF4-FFF2-40B4-BE49-F238E27FC236}">
                <a16:creationId xmlns:a16="http://schemas.microsoft.com/office/drawing/2014/main" id="{7480546F-0B23-4D8F-ABBB-3F61DD4DDD33}"/>
              </a:ext>
            </a:extLst>
          </p:cNvPr>
          <p:cNvSpPr>
            <a:spLocks noGrp="1"/>
          </p:cNvSpPr>
          <p:nvPr>
            <p:ph sz="quarter" idx="26" hasCustomPrompt="1"/>
          </p:nvPr>
        </p:nvSpPr>
        <p:spPr>
          <a:xfrm>
            <a:off x="355257" y="1828800"/>
            <a:ext cx="6553200" cy="1772283"/>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64" name="Body Text - 1">
            <a:extLst>
              <a:ext uri="{FF2B5EF4-FFF2-40B4-BE49-F238E27FC236}">
                <a16:creationId xmlns:a16="http://schemas.microsoft.com/office/drawing/2014/main" id="{1F025297-2BDF-406B-A0F2-71AA6D9B37AE}"/>
              </a:ext>
            </a:extLst>
          </p:cNvPr>
          <p:cNvSpPr>
            <a:spLocks noGrp="1"/>
          </p:cNvSpPr>
          <p:nvPr>
            <p:ph type="body" sz="quarter" idx="16"/>
          </p:nvPr>
        </p:nvSpPr>
        <p:spPr>
          <a:xfrm>
            <a:off x="7551976" y="2461101"/>
            <a:ext cx="4220924" cy="961693"/>
          </a:xfrm>
          <a:prstGeom prst="rect">
            <a:avLst/>
          </a:prstGeom>
        </p:spPr>
        <p:txBody>
          <a:bodyPr vert="horz" lIns="91440" tIns="45720" rIns="91440" bIns="45720" rtlCol="0">
            <a:normAutofit/>
          </a:bodyPr>
          <a:lstStyle>
            <a:lvl1pPr>
              <a:defRPr lang="en-US" dirty="0"/>
            </a:lvl1pPr>
            <a:lvl2pPr>
              <a:defRPr lang="en-US" dirty="0"/>
            </a:lvl2pPr>
          </a:lstStyle>
          <a:p>
            <a:pPr lvl="0"/>
            <a:r>
              <a:rPr lang="en-US"/>
              <a:t>Click to edit Master text styles</a:t>
            </a:r>
          </a:p>
          <a:p>
            <a:pPr lvl="1"/>
            <a:r>
              <a:rPr lang="en-US"/>
              <a:t>Second level</a:t>
            </a:r>
          </a:p>
        </p:txBody>
      </p:sp>
      <p:sp>
        <p:nvSpPr>
          <p:cNvPr id="63" name="Header Text - 1">
            <a:extLst>
              <a:ext uri="{FF2B5EF4-FFF2-40B4-BE49-F238E27FC236}">
                <a16:creationId xmlns:a16="http://schemas.microsoft.com/office/drawing/2014/main" id="{712E3C78-40F4-49B3-B7C7-40550ED7852B}"/>
              </a:ext>
            </a:extLst>
          </p:cNvPr>
          <p:cNvSpPr>
            <a:spLocks noGrp="1"/>
          </p:cNvSpPr>
          <p:nvPr>
            <p:ph type="body" sz="quarter" idx="25"/>
          </p:nvPr>
        </p:nvSpPr>
        <p:spPr>
          <a:xfrm>
            <a:off x="7551976" y="1828800"/>
            <a:ext cx="4220924"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19" name="Content - 1">
            <a:extLst>
              <a:ext uri="{FF2B5EF4-FFF2-40B4-BE49-F238E27FC236}">
                <a16:creationId xmlns:a16="http://schemas.microsoft.com/office/drawing/2014/main" id="{56FE6974-65BE-404E-BAFE-92F7C1707DC0}"/>
              </a:ext>
            </a:extLst>
          </p:cNvPr>
          <p:cNvSpPr>
            <a:spLocks noGrp="1"/>
          </p:cNvSpPr>
          <p:nvPr>
            <p:ph sz="quarter" idx="29" hasCustomPrompt="1"/>
          </p:nvPr>
        </p:nvSpPr>
        <p:spPr>
          <a:xfrm>
            <a:off x="342900" y="3935412"/>
            <a:ext cx="6553200" cy="1772283"/>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4" name="Rectangle 3">
            <a:extLst>
              <a:ext uri="{FF2B5EF4-FFF2-40B4-BE49-F238E27FC236}">
                <a16:creationId xmlns:a16="http://schemas.microsoft.com/office/drawing/2014/main" id="{DB4AEA45-BBB0-0E0D-E7D8-E8B1F9AD8697}"/>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8F23062A-7002-35E1-25D5-F4533A47DF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0F76A435-A815-9FD6-9FBA-062AC001B64B}"/>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50505079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Column Graph">
    <p:spTree>
      <p:nvGrpSpPr>
        <p:cNvPr id="1" name=""/>
        <p:cNvGrpSpPr/>
        <p:nvPr/>
      </p:nvGrpSpPr>
      <p:grpSpPr>
        <a:xfrm>
          <a:off x="0" y="0"/>
          <a:ext cx="0" cy="0"/>
          <a:chOff x="0" y="0"/>
          <a:chExt cx="0" cy="0"/>
        </a:xfrm>
      </p:grpSpPr>
      <p:sp>
        <p:nvSpPr>
          <p:cNvPr id="12" name="Graphic 3">
            <a:extLst>
              <a:ext uri="{FF2B5EF4-FFF2-40B4-BE49-F238E27FC236}">
                <a16:creationId xmlns:a16="http://schemas.microsoft.com/office/drawing/2014/main" id="{6511A06A-423E-2B5A-F43C-6823961B86F5}"/>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9" name="Body Text - 2">
            <a:extLst>
              <a:ext uri="{FF2B5EF4-FFF2-40B4-BE49-F238E27FC236}">
                <a16:creationId xmlns:a16="http://schemas.microsoft.com/office/drawing/2014/main" id="{72441611-381E-4E4D-9B19-6164B324B39F}"/>
              </a:ext>
            </a:extLst>
          </p:cNvPr>
          <p:cNvSpPr>
            <a:spLocks noGrp="1"/>
          </p:cNvSpPr>
          <p:nvPr>
            <p:ph type="body" sz="quarter" idx="29"/>
          </p:nvPr>
        </p:nvSpPr>
        <p:spPr>
          <a:xfrm>
            <a:off x="6172200" y="4959836"/>
            <a:ext cx="4648200" cy="983764"/>
          </a:xfrm>
          <a:prstGeom prst="rect">
            <a:avLst/>
          </a:prstGeom>
        </p:spPr>
        <p:txBody>
          <a:bodyPr vert="horz" lIns="91440" tIns="45720" rIns="91440" bIns="45720" rtlCol="0">
            <a:normAutofit/>
          </a:bodyPr>
          <a:lstStyle>
            <a:lvl1pPr>
              <a:defRPr lang="en-US" dirty="0"/>
            </a:lvl1pPr>
            <a:lvl2pPr>
              <a:defRPr lang="en-US" dirty="0"/>
            </a:lvl2pPr>
          </a:lstStyle>
          <a:p>
            <a:pPr lvl="0"/>
            <a:r>
              <a:rPr lang="en-US"/>
              <a:t>Click to edit Master text styles</a:t>
            </a:r>
          </a:p>
          <a:p>
            <a:pPr lvl="1"/>
            <a:r>
              <a:rPr lang="en-US"/>
              <a:t>Second level</a:t>
            </a:r>
          </a:p>
        </p:txBody>
      </p:sp>
      <p:sp>
        <p:nvSpPr>
          <p:cNvPr id="7" name="Content - 2">
            <a:extLst>
              <a:ext uri="{FF2B5EF4-FFF2-40B4-BE49-F238E27FC236}">
                <a16:creationId xmlns:a16="http://schemas.microsoft.com/office/drawing/2014/main" id="{72675B57-352F-41B9-80B7-CE477DC8247A}"/>
              </a:ext>
            </a:extLst>
          </p:cNvPr>
          <p:cNvSpPr>
            <a:spLocks noGrp="1"/>
          </p:cNvSpPr>
          <p:nvPr>
            <p:ph sz="quarter" idx="27" hasCustomPrompt="1"/>
          </p:nvPr>
        </p:nvSpPr>
        <p:spPr>
          <a:xfrm>
            <a:off x="6184557" y="1828800"/>
            <a:ext cx="4635843" cy="2771114"/>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8" name="Body Text - 1">
            <a:extLst>
              <a:ext uri="{FF2B5EF4-FFF2-40B4-BE49-F238E27FC236}">
                <a16:creationId xmlns:a16="http://schemas.microsoft.com/office/drawing/2014/main" id="{01B002EB-2D52-40B7-AAC0-3D11B8F8A652}"/>
              </a:ext>
            </a:extLst>
          </p:cNvPr>
          <p:cNvSpPr>
            <a:spLocks noGrp="1"/>
          </p:cNvSpPr>
          <p:nvPr>
            <p:ph type="body" sz="quarter" idx="28"/>
          </p:nvPr>
        </p:nvSpPr>
        <p:spPr>
          <a:xfrm>
            <a:off x="342900" y="4959836"/>
            <a:ext cx="4648200" cy="983764"/>
          </a:xfrm>
          <a:prstGeom prst="rect">
            <a:avLst/>
          </a:prstGeom>
        </p:spPr>
        <p:txBody>
          <a:bodyPr vert="horz" lIns="91440" tIns="45720" rIns="91440" bIns="45720" rtlCol="0">
            <a:normAutofit/>
          </a:bodyPr>
          <a:lstStyle>
            <a:lvl1pPr>
              <a:defRPr lang="en-US" dirty="0"/>
            </a:lvl1pPr>
            <a:lvl2pPr>
              <a:defRPr lang="en-US" dirty="0"/>
            </a:lvl2pPr>
          </a:lstStyle>
          <a:p>
            <a:pPr lvl="0"/>
            <a:r>
              <a:rPr lang="en-US"/>
              <a:t>Click to edit Master text styles</a:t>
            </a:r>
          </a:p>
          <a:p>
            <a:pPr lvl="1"/>
            <a:r>
              <a:rPr lang="en-US"/>
              <a:t>Second level</a:t>
            </a:r>
          </a:p>
        </p:txBody>
      </p:sp>
      <p:sp>
        <p:nvSpPr>
          <p:cNvPr id="6" name="Content - 1">
            <a:extLst>
              <a:ext uri="{FF2B5EF4-FFF2-40B4-BE49-F238E27FC236}">
                <a16:creationId xmlns:a16="http://schemas.microsoft.com/office/drawing/2014/main" id="{A662D467-AB9E-4CB8-BAA8-77770D78B12B}"/>
              </a:ext>
            </a:extLst>
          </p:cNvPr>
          <p:cNvSpPr>
            <a:spLocks noGrp="1"/>
          </p:cNvSpPr>
          <p:nvPr>
            <p:ph sz="quarter" idx="26" hasCustomPrompt="1"/>
          </p:nvPr>
        </p:nvSpPr>
        <p:spPr>
          <a:xfrm>
            <a:off x="355257" y="1828800"/>
            <a:ext cx="4635843" cy="2771114"/>
          </a:xfrm>
          <a:prstGeom prst="rect">
            <a:avLst/>
          </a:prstGeom>
        </p:spPr>
        <p:txBody>
          <a:bodyPr anchor="ctr"/>
          <a:lstStyle>
            <a:lvl1pPr marL="0" indent="0" algn="ctr">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Insert chart/graph/table here</a:t>
            </a:r>
          </a:p>
        </p:txBody>
      </p:sp>
      <p:sp>
        <p:nvSpPr>
          <p:cNvPr id="5" name="Rectangle 4">
            <a:extLst>
              <a:ext uri="{FF2B5EF4-FFF2-40B4-BE49-F238E27FC236}">
                <a16:creationId xmlns:a16="http://schemas.microsoft.com/office/drawing/2014/main" id="{DE80269C-6E1C-6E7C-9A5B-80CCEA7D59E8}"/>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a:extLst>
              <a:ext uri="{FF2B5EF4-FFF2-40B4-BE49-F238E27FC236}">
                <a16:creationId xmlns:a16="http://schemas.microsoft.com/office/drawing/2014/main" id="{5CF6940B-C603-6EA0-F378-AF2F72E7A93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11" name="Slide Title">
            <a:extLst>
              <a:ext uri="{FF2B5EF4-FFF2-40B4-BE49-F238E27FC236}">
                <a16:creationId xmlns:a16="http://schemas.microsoft.com/office/drawing/2014/main" id="{E417F129-99C2-EB2D-4CF1-580B9A311806}"/>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26267335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able Example">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60ABC223-F810-95FA-A3DF-6CCF553A7945}"/>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9" name="Chart - 1">
            <a:extLst>
              <a:ext uri="{FF2B5EF4-FFF2-40B4-BE49-F238E27FC236}">
                <a16:creationId xmlns:a16="http://schemas.microsoft.com/office/drawing/2014/main" id="{4029FB73-6270-4683-AFF3-D4B30052BD52}"/>
              </a:ext>
            </a:extLst>
          </p:cNvPr>
          <p:cNvSpPr>
            <a:spLocks noGrp="1"/>
          </p:cNvSpPr>
          <p:nvPr>
            <p:ph type="tbl" sz="quarter" idx="18"/>
          </p:nvPr>
        </p:nvSpPr>
        <p:spPr>
          <a:xfrm>
            <a:off x="355257" y="1828800"/>
            <a:ext cx="11417643" cy="4114799"/>
          </a:xfrm>
          <a:prstGeom prst="rect">
            <a:avLst/>
          </a:prstGeom>
        </p:spPr>
        <p:txBody>
          <a:bodyPr anchor="ctr"/>
          <a:lstStyle>
            <a:lvl1pPr marL="0" indent="0" algn="ctr">
              <a:buNone/>
              <a:defRPr lang="en-US" sz="1400" b="0" kern="1200">
                <a:solidFill>
                  <a:schemeClr val="tx1"/>
                </a:solidFill>
                <a:latin typeface="Arial" panose="020B0604020202020204" pitchFamily="34" charset="0"/>
                <a:ea typeface="+mn-ea"/>
                <a:cs typeface="Arial" panose="020B0604020202020204" pitchFamily="34" charset="0"/>
              </a:defRPr>
            </a:lvl1pPr>
          </a:lstStyle>
          <a:p>
            <a:r>
              <a:rPr lang="en-US"/>
              <a:t>Click icon to add table</a:t>
            </a:r>
          </a:p>
        </p:txBody>
      </p:sp>
      <p:sp>
        <p:nvSpPr>
          <p:cNvPr id="4" name="Rectangle 3">
            <a:extLst>
              <a:ext uri="{FF2B5EF4-FFF2-40B4-BE49-F238E27FC236}">
                <a16:creationId xmlns:a16="http://schemas.microsoft.com/office/drawing/2014/main" id="{D02B44B8-55A9-7121-2A3B-1EC172504A5C}"/>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EE5896D8-8A0E-CC77-55FC-20BE15F28A3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AE61A2A6-C26B-02BE-CE47-3888CCCDC4CA}"/>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75989330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able Callout Example">
    <p:spTree>
      <p:nvGrpSpPr>
        <p:cNvPr id="1" name=""/>
        <p:cNvGrpSpPr/>
        <p:nvPr/>
      </p:nvGrpSpPr>
      <p:grpSpPr>
        <a:xfrm>
          <a:off x="0" y="0"/>
          <a:ext cx="0" cy="0"/>
          <a:chOff x="0" y="0"/>
          <a:chExt cx="0" cy="0"/>
        </a:xfrm>
      </p:grpSpPr>
      <p:sp>
        <p:nvSpPr>
          <p:cNvPr id="7" name="Graphic 3">
            <a:extLst>
              <a:ext uri="{FF2B5EF4-FFF2-40B4-BE49-F238E27FC236}">
                <a16:creationId xmlns:a16="http://schemas.microsoft.com/office/drawing/2014/main" id="{A790C2B2-7E41-EDCE-E564-D546FE1E9AE6}"/>
              </a:ext>
            </a:extLst>
          </p:cNvPr>
          <p:cNvSpPr/>
          <p:nvPr userDrawn="1"/>
        </p:nvSpPr>
        <p:spPr>
          <a:xfrm rot="8974158">
            <a:off x="5408737" y="252324"/>
            <a:ext cx="7605598" cy="5663435"/>
          </a:xfrm>
          <a:custGeom>
            <a:avLst/>
            <a:gdLst>
              <a:gd name="connsiteX0" fmla="*/ 3825334 w 6227480"/>
              <a:gd name="connsiteY0" fmla="*/ 6460 h 4637232"/>
              <a:gd name="connsiteX1" fmla="*/ 4003476 w 6227480"/>
              <a:gd name="connsiteY1" fmla="*/ 53117 h 4637232"/>
              <a:gd name="connsiteX2" fmla="*/ 4444592 w 6227480"/>
              <a:gd name="connsiteY2" fmla="*/ 805275 h 4637232"/>
              <a:gd name="connsiteX3" fmla="*/ 4327244 w 6227480"/>
              <a:gd name="connsiteY3" fmla="*/ 1117732 h 4637232"/>
              <a:gd name="connsiteX4" fmla="*/ 4321589 w 6227480"/>
              <a:gd name="connsiteY4" fmla="*/ 1362324 h 4637232"/>
              <a:gd name="connsiteX5" fmla="*/ 4372487 w 6227480"/>
              <a:gd name="connsiteY5" fmla="*/ 1449982 h 4637232"/>
              <a:gd name="connsiteX6" fmla="*/ 4583147 w 6227480"/>
              <a:gd name="connsiteY6" fmla="*/ 1568744 h 4637232"/>
              <a:gd name="connsiteX7" fmla="*/ 4906915 w 6227480"/>
              <a:gd name="connsiteY7" fmla="*/ 1628125 h 4637232"/>
              <a:gd name="connsiteX8" fmla="*/ 5295718 w 6227480"/>
              <a:gd name="connsiteY8" fmla="*/ 2043791 h 4637232"/>
              <a:gd name="connsiteX9" fmla="*/ 5319754 w 6227480"/>
              <a:gd name="connsiteY9" fmla="*/ 2527321 h 4637232"/>
              <a:gd name="connsiteX10" fmla="*/ 5295718 w 6227480"/>
              <a:gd name="connsiteY10" fmla="*/ 2595186 h 4637232"/>
              <a:gd name="connsiteX11" fmla="*/ 5216544 w 6227480"/>
              <a:gd name="connsiteY11" fmla="*/ 2752121 h 4637232"/>
              <a:gd name="connsiteX12" fmla="*/ 5210888 w 6227480"/>
              <a:gd name="connsiteY12" fmla="*/ 2996714 h 4637232"/>
              <a:gd name="connsiteX13" fmla="*/ 5261787 w 6227480"/>
              <a:gd name="connsiteY13" fmla="*/ 3084371 h 4637232"/>
              <a:gd name="connsiteX14" fmla="*/ 5472447 w 6227480"/>
              <a:gd name="connsiteY14" fmla="*/ 3203133 h 4637232"/>
              <a:gd name="connsiteX15" fmla="*/ 5796215 w 6227480"/>
              <a:gd name="connsiteY15" fmla="*/ 3262514 h 4637232"/>
              <a:gd name="connsiteX16" fmla="*/ 6220364 w 6227480"/>
              <a:gd name="connsiteY16" fmla="*/ 4018914 h 4637232"/>
              <a:gd name="connsiteX17" fmla="*/ 5865493 w 6227480"/>
              <a:gd name="connsiteY17" fmla="*/ 4542031 h 4637232"/>
              <a:gd name="connsiteX18" fmla="*/ 5234924 w 6227480"/>
              <a:gd name="connsiteY18" fmla="*/ 4583032 h 4637232"/>
              <a:gd name="connsiteX19" fmla="*/ 4795222 w 6227480"/>
              <a:gd name="connsiteY19" fmla="*/ 3842185 h 4637232"/>
              <a:gd name="connsiteX20" fmla="*/ 4946502 w 6227480"/>
              <a:gd name="connsiteY20" fmla="*/ 3474589 h 4637232"/>
              <a:gd name="connsiteX21" fmla="*/ 4969124 w 6227480"/>
              <a:gd name="connsiteY21" fmla="*/ 3207374 h 4637232"/>
              <a:gd name="connsiteX22" fmla="*/ 4953571 w 6227480"/>
              <a:gd name="connsiteY22" fmla="*/ 3180512 h 4637232"/>
              <a:gd name="connsiteX23" fmla="*/ 4714634 w 6227480"/>
              <a:gd name="connsiteY23" fmla="*/ 3064577 h 4637232"/>
              <a:gd name="connsiteX24" fmla="*/ 4324416 w 6227480"/>
              <a:gd name="connsiteY24" fmla="*/ 3006610 h 4637232"/>
              <a:gd name="connsiteX25" fmla="*/ 4144860 w 6227480"/>
              <a:gd name="connsiteY25" fmla="*/ 2889262 h 4637232"/>
              <a:gd name="connsiteX26" fmla="*/ 3979442 w 6227480"/>
              <a:gd name="connsiteY26" fmla="*/ 2930263 h 4637232"/>
              <a:gd name="connsiteX27" fmla="*/ 3953992 w 6227480"/>
              <a:gd name="connsiteY27" fmla="*/ 2948643 h 4637232"/>
              <a:gd name="connsiteX28" fmla="*/ 3862093 w 6227480"/>
              <a:gd name="connsiteY28" fmla="*/ 3197477 h 4637232"/>
              <a:gd name="connsiteX29" fmla="*/ 3842300 w 6227480"/>
              <a:gd name="connsiteY29" fmla="*/ 3590523 h 4637232"/>
              <a:gd name="connsiteX30" fmla="*/ 3136798 w 6227480"/>
              <a:gd name="connsiteY30" fmla="*/ 4076881 h 4637232"/>
              <a:gd name="connsiteX31" fmla="*/ 2958655 w 6227480"/>
              <a:gd name="connsiteY31" fmla="*/ 4047190 h 4637232"/>
              <a:gd name="connsiteX32" fmla="*/ 2863928 w 6227480"/>
              <a:gd name="connsiteY32" fmla="*/ 4016086 h 4637232"/>
              <a:gd name="connsiteX33" fmla="*/ 2424227 w 6227480"/>
              <a:gd name="connsiteY33" fmla="*/ 3270997 h 4637232"/>
              <a:gd name="connsiteX34" fmla="*/ 2578335 w 6227480"/>
              <a:gd name="connsiteY34" fmla="*/ 2903401 h 4637232"/>
              <a:gd name="connsiteX35" fmla="*/ 2602370 w 6227480"/>
              <a:gd name="connsiteY35" fmla="*/ 2630531 h 4637232"/>
              <a:gd name="connsiteX36" fmla="*/ 2598128 w 6227480"/>
              <a:gd name="connsiteY36" fmla="*/ 2623462 h 4637232"/>
              <a:gd name="connsiteX37" fmla="*/ 2366260 w 6227480"/>
              <a:gd name="connsiteY37" fmla="*/ 2504700 h 4637232"/>
              <a:gd name="connsiteX38" fmla="*/ 2108942 w 6227480"/>
              <a:gd name="connsiteY38" fmla="*/ 2483493 h 4637232"/>
              <a:gd name="connsiteX39" fmla="*/ 1885557 w 6227480"/>
              <a:gd name="connsiteY39" fmla="*/ 2378869 h 4637232"/>
              <a:gd name="connsiteX40" fmla="*/ 1633895 w 6227480"/>
              <a:gd name="connsiteY40" fmla="*/ 2370386 h 4637232"/>
              <a:gd name="connsiteX41" fmla="*/ 1554720 w 6227480"/>
              <a:gd name="connsiteY41" fmla="*/ 2415629 h 4637232"/>
              <a:gd name="connsiteX42" fmla="*/ 1434545 w 6227480"/>
              <a:gd name="connsiteY42" fmla="*/ 2626290 h 4637232"/>
              <a:gd name="connsiteX43" fmla="*/ 1373750 w 6227480"/>
              <a:gd name="connsiteY43" fmla="*/ 2944402 h 4637232"/>
              <a:gd name="connsiteX44" fmla="*/ 627247 w 6227480"/>
              <a:gd name="connsiteY44" fmla="*/ 3365724 h 4637232"/>
              <a:gd name="connsiteX45" fmla="*/ 621592 w 6227480"/>
              <a:gd name="connsiteY45" fmla="*/ 3364310 h 4637232"/>
              <a:gd name="connsiteX46" fmla="*/ 95646 w 6227480"/>
              <a:gd name="connsiteY46" fmla="*/ 3010852 h 4637232"/>
              <a:gd name="connsiteX47" fmla="*/ 54645 w 6227480"/>
              <a:gd name="connsiteY47" fmla="*/ 2378869 h 4637232"/>
              <a:gd name="connsiteX48" fmla="*/ 798321 w 6227480"/>
              <a:gd name="connsiteY48" fmla="*/ 1939168 h 4637232"/>
              <a:gd name="connsiteX49" fmla="*/ 1165917 w 6227480"/>
              <a:gd name="connsiteY49" fmla="*/ 2093275 h 4637232"/>
              <a:gd name="connsiteX50" fmla="*/ 1438786 w 6227480"/>
              <a:gd name="connsiteY50" fmla="*/ 2117310 h 4637232"/>
              <a:gd name="connsiteX51" fmla="*/ 1464235 w 6227480"/>
              <a:gd name="connsiteY51" fmla="*/ 2103172 h 4637232"/>
              <a:gd name="connsiteX52" fmla="*/ 1582997 w 6227480"/>
              <a:gd name="connsiteY52" fmla="*/ 1865648 h 4637232"/>
              <a:gd name="connsiteX53" fmla="*/ 1626826 w 6227480"/>
              <a:gd name="connsiteY53" fmla="*/ 1529157 h 4637232"/>
              <a:gd name="connsiteX54" fmla="*/ 2404433 w 6227480"/>
              <a:gd name="connsiteY54" fmla="*/ 1078144 h 4637232"/>
              <a:gd name="connsiteX55" fmla="*/ 2897860 w 6227480"/>
              <a:gd name="connsiteY55" fmla="*/ 1397670 h 4637232"/>
              <a:gd name="connsiteX56" fmla="*/ 2988346 w 6227480"/>
              <a:gd name="connsiteY56" fmla="*/ 1975927 h 4637232"/>
              <a:gd name="connsiteX57" fmla="*/ 2882308 w 6227480"/>
              <a:gd name="connsiteY57" fmla="*/ 2200726 h 4637232"/>
              <a:gd name="connsiteX58" fmla="*/ 2869584 w 6227480"/>
              <a:gd name="connsiteY58" fmla="*/ 2459458 h 4637232"/>
              <a:gd name="connsiteX59" fmla="*/ 2900688 w 6227480"/>
              <a:gd name="connsiteY59" fmla="*/ 2513183 h 4637232"/>
              <a:gd name="connsiteX60" fmla="*/ 3111349 w 6227480"/>
              <a:gd name="connsiteY60" fmla="*/ 2633359 h 4637232"/>
              <a:gd name="connsiteX61" fmla="*/ 3337562 w 6227480"/>
              <a:gd name="connsiteY61" fmla="*/ 2661635 h 4637232"/>
              <a:gd name="connsiteX62" fmla="*/ 3501566 w 6227480"/>
              <a:gd name="connsiteY62" fmla="*/ 2725258 h 4637232"/>
              <a:gd name="connsiteX63" fmla="*/ 3744745 w 6227480"/>
              <a:gd name="connsiteY63" fmla="*/ 2706878 h 4637232"/>
              <a:gd name="connsiteX64" fmla="*/ 3826748 w 6227480"/>
              <a:gd name="connsiteY64" fmla="*/ 2647497 h 4637232"/>
              <a:gd name="connsiteX65" fmla="*/ 3921474 w 6227480"/>
              <a:gd name="connsiteY65" fmla="*/ 2503287 h 4637232"/>
              <a:gd name="connsiteX66" fmla="*/ 3904508 w 6227480"/>
              <a:gd name="connsiteY66" fmla="*/ 2337868 h 4637232"/>
              <a:gd name="connsiteX67" fmla="*/ 3905922 w 6227480"/>
              <a:gd name="connsiteY67" fmla="*/ 2209209 h 4637232"/>
              <a:gd name="connsiteX68" fmla="*/ 4057202 w 6227480"/>
              <a:gd name="connsiteY68" fmla="*/ 1841613 h 4637232"/>
              <a:gd name="connsiteX69" fmla="*/ 4079823 w 6227480"/>
              <a:gd name="connsiteY69" fmla="*/ 1574399 h 4637232"/>
              <a:gd name="connsiteX70" fmla="*/ 4064271 w 6227480"/>
              <a:gd name="connsiteY70" fmla="*/ 1547536 h 4637232"/>
              <a:gd name="connsiteX71" fmla="*/ 3825334 w 6227480"/>
              <a:gd name="connsiteY71" fmla="*/ 1431602 h 4637232"/>
              <a:gd name="connsiteX72" fmla="*/ 3435116 w 6227480"/>
              <a:gd name="connsiteY72" fmla="*/ 1373635 h 4637232"/>
              <a:gd name="connsiteX73" fmla="*/ 3020864 w 6227480"/>
              <a:gd name="connsiteY73" fmla="*/ 622891 h 4637232"/>
              <a:gd name="connsiteX74" fmla="*/ 3372908 w 6227480"/>
              <a:gd name="connsiteY74" fmla="*/ 98359 h 4637232"/>
              <a:gd name="connsiteX75" fmla="*/ 3825334 w 6227480"/>
              <a:gd name="connsiteY75" fmla="*/ 6460 h 4637232"/>
              <a:gd name="connsiteX76" fmla="*/ 4540732 w 6227480"/>
              <a:gd name="connsiteY76" fmla="*/ 1595607 h 4637232"/>
              <a:gd name="connsiteX77" fmla="*/ 4347038 w 6227480"/>
              <a:gd name="connsiteY77" fmla="*/ 1464120 h 4637232"/>
              <a:gd name="connsiteX78" fmla="*/ 4296140 w 6227480"/>
              <a:gd name="connsiteY78" fmla="*/ 1376463 h 4637232"/>
              <a:gd name="connsiteX79" fmla="*/ 4303209 w 6227480"/>
              <a:gd name="connsiteY79" fmla="*/ 1100766 h 4637232"/>
              <a:gd name="connsiteX80" fmla="*/ 4414902 w 6227480"/>
              <a:gd name="connsiteY80" fmla="*/ 801033 h 4637232"/>
              <a:gd name="connsiteX81" fmla="*/ 3992166 w 6227480"/>
              <a:gd name="connsiteY81" fmla="*/ 79979 h 4637232"/>
              <a:gd name="connsiteX82" fmla="*/ 3388460 w 6227480"/>
              <a:gd name="connsiteY82" fmla="*/ 120980 h 4637232"/>
              <a:gd name="connsiteX83" fmla="*/ 3050554 w 6227480"/>
              <a:gd name="connsiteY83" fmla="*/ 624304 h 4637232"/>
              <a:gd name="connsiteX84" fmla="*/ 3050554 w 6227480"/>
              <a:gd name="connsiteY84" fmla="*/ 624304 h 4637232"/>
              <a:gd name="connsiteX85" fmla="*/ 3446427 w 6227480"/>
              <a:gd name="connsiteY85" fmla="*/ 1343945 h 4637232"/>
              <a:gd name="connsiteX86" fmla="*/ 3819678 w 6227480"/>
              <a:gd name="connsiteY86" fmla="*/ 1400498 h 4637232"/>
              <a:gd name="connsiteX87" fmla="*/ 4088306 w 6227480"/>
              <a:gd name="connsiteY87" fmla="*/ 1530570 h 4637232"/>
              <a:gd name="connsiteX88" fmla="*/ 4103859 w 6227480"/>
              <a:gd name="connsiteY88" fmla="*/ 1557433 h 4637232"/>
              <a:gd name="connsiteX89" fmla="*/ 4078410 w 6227480"/>
              <a:gd name="connsiteY89" fmla="*/ 1857165 h 4637232"/>
              <a:gd name="connsiteX90" fmla="*/ 3932785 w 6227480"/>
              <a:gd name="connsiteY90" fmla="*/ 2210623 h 4637232"/>
              <a:gd name="connsiteX91" fmla="*/ 3931371 w 6227480"/>
              <a:gd name="connsiteY91" fmla="*/ 2335040 h 4637232"/>
              <a:gd name="connsiteX92" fmla="*/ 3948337 w 6227480"/>
              <a:gd name="connsiteY92" fmla="*/ 2497631 h 4637232"/>
              <a:gd name="connsiteX93" fmla="*/ 3948337 w 6227480"/>
              <a:gd name="connsiteY93" fmla="*/ 2500459 h 4637232"/>
              <a:gd name="connsiteX94" fmla="*/ 3948337 w 6227480"/>
              <a:gd name="connsiteY94" fmla="*/ 2503287 h 4637232"/>
              <a:gd name="connsiteX95" fmla="*/ 3842300 w 6227480"/>
              <a:gd name="connsiteY95" fmla="*/ 2668705 h 4637232"/>
              <a:gd name="connsiteX96" fmla="*/ 3760298 w 6227480"/>
              <a:gd name="connsiteY96" fmla="*/ 2728086 h 4637232"/>
              <a:gd name="connsiteX97" fmla="*/ 3486014 w 6227480"/>
              <a:gd name="connsiteY97" fmla="*/ 2747879 h 4637232"/>
              <a:gd name="connsiteX98" fmla="*/ 3327665 w 6227480"/>
              <a:gd name="connsiteY98" fmla="*/ 2687085 h 4637232"/>
              <a:gd name="connsiteX99" fmla="*/ 3111349 w 6227480"/>
              <a:gd name="connsiteY99" fmla="*/ 2660222 h 4637232"/>
              <a:gd name="connsiteX100" fmla="*/ 2873825 w 6227480"/>
              <a:gd name="connsiteY100" fmla="*/ 2524494 h 4637232"/>
              <a:gd name="connsiteX101" fmla="*/ 2842721 w 6227480"/>
              <a:gd name="connsiteY101" fmla="*/ 2470768 h 4637232"/>
              <a:gd name="connsiteX102" fmla="*/ 2856859 w 6227480"/>
              <a:gd name="connsiteY102" fmla="*/ 2180933 h 4637232"/>
              <a:gd name="connsiteX103" fmla="*/ 2958655 w 6227480"/>
              <a:gd name="connsiteY103" fmla="*/ 1964617 h 4637232"/>
              <a:gd name="connsiteX104" fmla="*/ 2870998 w 6227480"/>
              <a:gd name="connsiteY104" fmla="*/ 1410395 h 4637232"/>
              <a:gd name="connsiteX105" fmla="*/ 2397364 w 6227480"/>
              <a:gd name="connsiteY105" fmla="*/ 1105007 h 4637232"/>
              <a:gd name="connsiteX106" fmla="*/ 2380398 w 6227480"/>
              <a:gd name="connsiteY106" fmla="*/ 1102180 h 4637232"/>
              <a:gd name="connsiteX107" fmla="*/ 1650861 w 6227480"/>
              <a:gd name="connsiteY107" fmla="*/ 1536226 h 4637232"/>
              <a:gd name="connsiteX108" fmla="*/ 1608446 w 6227480"/>
              <a:gd name="connsiteY108" fmla="*/ 1858579 h 4637232"/>
              <a:gd name="connsiteX109" fmla="*/ 1475546 w 6227480"/>
              <a:gd name="connsiteY109" fmla="*/ 2124380 h 4637232"/>
              <a:gd name="connsiteX110" fmla="*/ 1450097 w 6227480"/>
              <a:gd name="connsiteY110" fmla="*/ 2138518 h 4637232"/>
              <a:gd name="connsiteX111" fmla="*/ 1143296 w 6227480"/>
              <a:gd name="connsiteY111" fmla="*/ 2111655 h 4637232"/>
              <a:gd name="connsiteX112" fmla="*/ 791251 w 6227480"/>
              <a:gd name="connsiteY112" fmla="*/ 1964617 h 4637232"/>
              <a:gd name="connsiteX113" fmla="*/ 78680 w 6227480"/>
              <a:gd name="connsiteY113" fmla="*/ 2385938 h 4637232"/>
              <a:gd name="connsiteX114" fmla="*/ 118268 w 6227480"/>
              <a:gd name="connsiteY114" fmla="*/ 2992472 h 4637232"/>
              <a:gd name="connsiteX115" fmla="*/ 623006 w 6227480"/>
              <a:gd name="connsiteY115" fmla="*/ 3331791 h 4637232"/>
              <a:gd name="connsiteX116" fmla="*/ 628661 w 6227480"/>
              <a:gd name="connsiteY116" fmla="*/ 3331791 h 4637232"/>
              <a:gd name="connsiteX117" fmla="*/ 1344060 w 6227480"/>
              <a:gd name="connsiteY117" fmla="*/ 2928850 h 4637232"/>
              <a:gd name="connsiteX118" fmla="*/ 1402027 w 6227480"/>
              <a:gd name="connsiteY118" fmla="*/ 2623462 h 4637232"/>
              <a:gd name="connsiteX119" fmla="*/ 1537755 w 6227480"/>
              <a:gd name="connsiteY119" fmla="*/ 2385938 h 4637232"/>
              <a:gd name="connsiteX120" fmla="*/ 1616929 w 6227480"/>
              <a:gd name="connsiteY120" fmla="*/ 2340696 h 4637232"/>
              <a:gd name="connsiteX121" fmla="*/ 1899695 w 6227480"/>
              <a:gd name="connsiteY121" fmla="*/ 2350593 h 4637232"/>
              <a:gd name="connsiteX122" fmla="*/ 2113184 w 6227480"/>
              <a:gd name="connsiteY122" fmla="*/ 2450975 h 4637232"/>
              <a:gd name="connsiteX123" fmla="*/ 2360604 w 6227480"/>
              <a:gd name="connsiteY123" fmla="*/ 2472182 h 4637232"/>
              <a:gd name="connsiteX124" fmla="*/ 2620750 w 6227480"/>
              <a:gd name="connsiteY124" fmla="*/ 2605082 h 4637232"/>
              <a:gd name="connsiteX125" fmla="*/ 2624991 w 6227480"/>
              <a:gd name="connsiteY125" fmla="*/ 2612151 h 4637232"/>
              <a:gd name="connsiteX126" fmla="*/ 2598128 w 6227480"/>
              <a:gd name="connsiteY126" fmla="*/ 2918953 h 4637232"/>
              <a:gd name="connsiteX127" fmla="*/ 2451090 w 6227480"/>
              <a:gd name="connsiteY127" fmla="*/ 3272411 h 4637232"/>
              <a:gd name="connsiteX128" fmla="*/ 2872411 w 6227480"/>
              <a:gd name="connsiteY128" fmla="*/ 3986396 h 4637232"/>
              <a:gd name="connsiteX129" fmla="*/ 2964310 w 6227480"/>
              <a:gd name="connsiteY129" fmla="*/ 4016086 h 4637232"/>
              <a:gd name="connsiteX130" fmla="*/ 3135384 w 6227480"/>
              <a:gd name="connsiteY130" fmla="*/ 4044363 h 4637232"/>
              <a:gd name="connsiteX131" fmla="*/ 3812609 w 6227480"/>
              <a:gd name="connsiteY131" fmla="*/ 3579212 h 4637232"/>
              <a:gd name="connsiteX132" fmla="*/ 3830989 w 6227480"/>
              <a:gd name="connsiteY132" fmla="*/ 3201719 h 4637232"/>
              <a:gd name="connsiteX133" fmla="*/ 3934199 w 6227480"/>
              <a:gd name="connsiteY133" fmla="*/ 2921780 h 4637232"/>
              <a:gd name="connsiteX134" fmla="*/ 3959648 w 6227480"/>
              <a:gd name="connsiteY134" fmla="*/ 2903401 h 4637232"/>
              <a:gd name="connsiteX135" fmla="*/ 4151929 w 6227480"/>
              <a:gd name="connsiteY135" fmla="*/ 2858158 h 4637232"/>
              <a:gd name="connsiteX136" fmla="*/ 4156170 w 6227480"/>
              <a:gd name="connsiteY136" fmla="*/ 2858158 h 4637232"/>
              <a:gd name="connsiteX137" fmla="*/ 4158998 w 6227480"/>
              <a:gd name="connsiteY137" fmla="*/ 2860986 h 4637232"/>
              <a:gd name="connsiteX138" fmla="*/ 4334313 w 6227480"/>
              <a:gd name="connsiteY138" fmla="*/ 2976920 h 4637232"/>
              <a:gd name="connsiteX139" fmla="*/ 4707565 w 6227480"/>
              <a:gd name="connsiteY139" fmla="*/ 3033473 h 4637232"/>
              <a:gd name="connsiteX140" fmla="*/ 4976193 w 6227480"/>
              <a:gd name="connsiteY140" fmla="*/ 3163546 h 4637232"/>
              <a:gd name="connsiteX141" fmla="*/ 4991745 w 6227480"/>
              <a:gd name="connsiteY141" fmla="*/ 3190408 h 4637232"/>
              <a:gd name="connsiteX142" fmla="*/ 4966296 w 6227480"/>
              <a:gd name="connsiteY142" fmla="*/ 3490141 h 4637232"/>
              <a:gd name="connsiteX143" fmla="*/ 4820671 w 6227480"/>
              <a:gd name="connsiteY143" fmla="*/ 3843599 h 4637232"/>
              <a:gd name="connsiteX144" fmla="*/ 5241993 w 6227480"/>
              <a:gd name="connsiteY144" fmla="*/ 4553342 h 4637232"/>
              <a:gd name="connsiteX145" fmla="*/ 5847113 w 6227480"/>
              <a:gd name="connsiteY145" fmla="*/ 4513755 h 4637232"/>
              <a:gd name="connsiteX146" fmla="*/ 6186432 w 6227480"/>
              <a:gd name="connsiteY146" fmla="*/ 4011844 h 4637232"/>
              <a:gd name="connsiteX147" fmla="*/ 5780663 w 6227480"/>
              <a:gd name="connsiteY147" fmla="*/ 3286549 h 4637232"/>
              <a:gd name="connsiteX148" fmla="*/ 5471034 w 6227480"/>
              <a:gd name="connsiteY148" fmla="*/ 3229996 h 4637232"/>
              <a:gd name="connsiteX149" fmla="*/ 5233510 w 6227480"/>
              <a:gd name="connsiteY149" fmla="*/ 3097096 h 4637232"/>
              <a:gd name="connsiteX150" fmla="*/ 5182612 w 6227480"/>
              <a:gd name="connsiteY150" fmla="*/ 3009438 h 4637232"/>
              <a:gd name="connsiteX151" fmla="*/ 5189681 w 6227480"/>
              <a:gd name="connsiteY151" fmla="*/ 2733741 h 4637232"/>
              <a:gd name="connsiteX152" fmla="*/ 5266028 w 6227480"/>
              <a:gd name="connsiteY152" fmla="*/ 2583875 h 4637232"/>
              <a:gd name="connsiteX153" fmla="*/ 5290063 w 6227480"/>
              <a:gd name="connsiteY153" fmla="*/ 2518838 h 4637232"/>
              <a:gd name="connsiteX154" fmla="*/ 5266028 w 6227480"/>
              <a:gd name="connsiteY154" fmla="*/ 2055102 h 4637232"/>
              <a:gd name="connsiteX155" fmla="*/ 4894190 w 6227480"/>
              <a:gd name="connsiteY155" fmla="*/ 1654987 h 4637232"/>
              <a:gd name="connsiteX156" fmla="*/ 4584561 w 6227480"/>
              <a:gd name="connsiteY156" fmla="*/ 1598434 h 4637232"/>
              <a:gd name="connsiteX157" fmla="*/ 4540732 w 6227480"/>
              <a:gd name="connsiteY157" fmla="*/ 1595607 h 463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227480" h="4637232">
                <a:moveTo>
                  <a:pt x="3825334" y="6460"/>
                </a:moveTo>
                <a:cubicBezTo>
                  <a:pt x="3886129" y="14943"/>
                  <a:pt x="3945509" y="30495"/>
                  <a:pt x="4003476" y="53117"/>
                </a:cubicBezTo>
                <a:cubicBezTo>
                  <a:pt x="4298967" y="171878"/>
                  <a:pt x="4484179" y="488577"/>
                  <a:pt x="4444592" y="805275"/>
                </a:cubicBezTo>
                <a:cubicBezTo>
                  <a:pt x="4430454" y="918381"/>
                  <a:pt x="4390866" y="1024419"/>
                  <a:pt x="4327244" y="1117732"/>
                </a:cubicBezTo>
                <a:cubicBezTo>
                  <a:pt x="4279174" y="1188423"/>
                  <a:pt x="4277760" y="1284564"/>
                  <a:pt x="4321589" y="1362324"/>
                </a:cubicBezTo>
                <a:lnTo>
                  <a:pt x="4372487" y="1449982"/>
                </a:lnTo>
                <a:cubicBezTo>
                  <a:pt x="4416316" y="1526329"/>
                  <a:pt x="4498318" y="1572985"/>
                  <a:pt x="4583147" y="1568744"/>
                </a:cubicBezTo>
                <a:cubicBezTo>
                  <a:pt x="4693427" y="1563088"/>
                  <a:pt x="4802291" y="1582882"/>
                  <a:pt x="4906915" y="1628125"/>
                </a:cubicBezTo>
                <a:cubicBezTo>
                  <a:pt x="5086472" y="1705886"/>
                  <a:pt x="5227855" y="1857165"/>
                  <a:pt x="5295718" y="2043791"/>
                </a:cubicBezTo>
                <a:cubicBezTo>
                  <a:pt x="5359341" y="2196485"/>
                  <a:pt x="5367824" y="2364731"/>
                  <a:pt x="5319754" y="2527321"/>
                </a:cubicBezTo>
                <a:cubicBezTo>
                  <a:pt x="5314098" y="2548529"/>
                  <a:pt x="5305615" y="2569736"/>
                  <a:pt x="5295718" y="2595186"/>
                </a:cubicBezTo>
                <a:cubicBezTo>
                  <a:pt x="5275925" y="2651739"/>
                  <a:pt x="5249062" y="2704050"/>
                  <a:pt x="5216544" y="2752121"/>
                </a:cubicBezTo>
                <a:cubicBezTo>
                  <a:pt x="5168474" y="2822812"/>
                  <a:pt x="5167060" y="2918953"/>
                  <a:pt x="5210888" y="2996714"/>
                </a:cubicBezTo>
                <a:lnTo>
                  <a:pt x="5261787" y="3084371"/>
                </a:lnTo>
                <a:cubicBezTo>
                  <a:pt x="5305615" y="3160718"/>
                  <a:pt x="5387617" y="3207374"/>
                  <a:pt x="5472447" y="3203133"/>
                </a:cubicBezTo>
                <a:cubicBezTo>
                  <a:pt x="5582726" y="3197477"/>
                  <a:pt x="5691591" y="3217271"/>
                  <a:pt x="5796215" y="3262514"/>
                </a:cubicBezTo>
                <a:cubicBezTo>
                  <a:pt x="6091706" y="3389759"/>
                  <a:pt x="6265607" y="3700802"/>
                  <a:pt x="6220364" y="4018914"/>
                </a:cubicBezTo>
                <a:cubicBezTo>
                  <a:pt x="6187846" y="4240885"/>
                  <a:pt x="6059187" y="4431753"/>
                  <a:pt x="5865493" y="4542031"/>
                </a:cubicBezTo>
                <a:cubicBezTo>
                  <a:pt x="5671798" y="4652310"/>
                  <a:pt x="5442757" y="4667862"/>
                  <a:pt x="5234924" y="4583032"/>
                </a:cubicBezTo>
                <a:cubicBezTo>
                  <a:pt x="4940847" y="4462857"/>
                  <a:pt x="4759876" y="4158883"/>
                  <a:pt x="4795222" y="3842185"/>
                </a:cubicBezTo>
                <a:cubicBezTo>
                  <a:pt x="4810774" y="3706457"/>
                  <a:pt x="4863086" y="3579212"/>
                  <a:pt x="4946502" y="3474589"/>
                </a:cubicBezTo>
                <a:cubicBezTo>
                  <a:pt x="5008711" y="3396828"/>
                  <a:pt x="5017194" y="3292204"/>
                  <a:pt x="4969124" y="3207374"/>
                </a:cubicBezTo>
                <a:lnTo>
                  <a:pt x="4953571" y="3180512"/>
                </a:lnTo>
                <a:cubicBezTo>
                  <a:pt x="4905501" y="3097096"/>
                  <a:pt x="4812188" y="3051853"/>
                  <a:pt x="4714634" y="3064577"/>
                </a:cubicBezTo>
                <a:cubicBezTo>
                  <a:pt x="4583147" y="3081544"/>
                  <a:pt x="4448833" y="3061750"/>
                  <a:pt x="4324416" y="3006610"/>
                </a:cubicBezTo>
                <a:cubicBezTo>
                  <a:pt x="4259380" y="2976920"/>
                  <a:pt x="4198586" y="2937333"/>
                  <a:pt x="4144860" y="2889262"/>
                </a:cubicBezTo>
                <a:cubicBezTo>
                  <a:pt x="4085479" y="2882193"/>
                  <a:pt x="4027512" y="2896332"/>
                  <a:pt x="3979442" y="2930263"/>
                </a:cubicBezTo>
                <a:lnTo>
                  <a:pt x="3953992" y="2948643"/>
                </a:lnTo>
                <a:cubicBezTo>
                  <a:pt x="3876232" y="3003783"/>
                  <a:pt x="3839472" y="3101337"/>
                  <a:pt x="3862093" y="3197477"/>
                </a:cubicBezTo>
                <a:cubicBezTo>
                  <a:pt x="3891784" y="3326136"/>
                  <a:pt x="3886129" y="3463278"/>
                  <a:pt x="3842300" y="3590523"/>
                </a:cubicBezTo>
                <a:cubicBezTo>
                  <a:pt x="3741918" y="3890255"/>
                  <a:pt x="3452082" y="4089605"/>
                  <a:pt x="3136798" y="4076881"/>
                </a:cubicBezTo>
                <a:cubicBezTo>
                  <a:pt x="3077417" y="4074053"/>
                  <a:pt x="3018036" y="4064156"/>
                  <a:pt x="2958655" y="4047190"/>
                </a:cubicBezTo>
                <a:cubicBezTo>
                  <a:pt x="2923309" y="4038707"/>
                  <a:pt x="2892205" y="4027397"/>
                  <a:pt x="2863928" y="4016086"/>
                </a:cubicBezTo>
                <a:cubicBezTo>
                  <a:pt x="2568438" y="3895911"/>
                  <a:pt x="2387467" y="3589109"/>
                  <a:pt x="2424227" y="3270997"/>
                </a:cubicBezTo>
                <a:cubicBezTo>
                  <a:pt x="2439779" y="3135269"/>
                  <a:pt x="2493505" y="3008024"/>
                  <a:pt x="2578335" y="2903401"/>
                </a:cubicBezTo>
                <a:cubicBezTo>
                  <a:pt x="2643371" y="2824226"/>
                  <a:pt x="2651854" y="2716775"/>
                  <a:pt x="2602370" y="2630531"/>
                </a:cubicBezTo>
                <a:lnTo>
                  <a:pt x="2598128" y="2623462"/>
                </a:lnTo>
                <a:cubicBezTo>
                  <a:pt x="2551472" y="2541460"/>
                  <a:pt x="2460987" y="2494804"/>
                  <a:pt x="2366260" y="2504700"/>
                </a:cubicBezTo>
                <a:cubicBezTo>
                  <a:pt x="2280016" y="2513183"/>
                  <a:pt x="2192359" y="2506114"/>
                  <a:pt x="2108942" y="2483493"/>
                </a:cubicBezTo>
                <a:cubicBezTo>
                  <a:pt x="2028354" y="2462285"/>
                  <a:pt x="1953421" y="2426939"/>
                  <a:pt x="1885557" y="2378869"/>
                </a:cubicBezTo>
                <a:cubicBezTo>
                  <a:pt x="1813452" y="2327971"/>
                  <a:pt x="1714483" y="2325144"/>
                  <a:pt x="1633895" y="2370386"/>
                </a:cubicBezTo>
                <a:lnTo>
                  <a:pt x="1554720" y="2415629"/>
                </a:lnTo>
                <a:cubicBezTo>
                  <a:pt x="1476960" y="2459458"/>
                  <a:pt x="1431717" y="2541460"/>
                  <a:pt x="1434545" y="2626290"/>
                </a:cubicBezTo>
                <a:cubicBezTo>
                  <a:pt x="1438786" y="2735155"/>
                  <a:pt x="1417579" y="2842606"/>
                  <a:pt x="1373750" y="2944402"/>
                </a:cubicBezTo>
                <a:cubicBezTo>
                  <a:pt x="1246505" y="3234237"/>
                  <a:pt x="941118" y="3406725"/>
                  <a:pt x="627247" y="3365724"/>
                </a:cubicBezTo>
                <a:cubicBezTo>
                  <a:pt x="625833" y="3365724"/>
                  <a:pt x="623006" y="3365724"/>
                  <a:pt x="621592" y="3364310"/>
                </a:cubicBezTo>
                <a:cubicBezTo>
                  <a:pt x="398206" y="3333205"/>
                  <a:pt x="207339" y="3204547"/>
                  <a:pt x="95646" y="3010852"/>
                </a:cubicBezTo>
                <a:cubicBezTo>
                  <a:pt x="-16046" y="2817157"/>
                  <a:pt x="-30185" y="2586703"/>
                  <a:pt x="54645" y="2378869"/>
                </a:cubicBezTo>
                <a:cubicBezTo>
                  <a:pt x="174821" y="2083378"/>
                  <a:pt x="481622" y="1902408"/>
                  <a:pt x="798321" y="1939168"/>
                </a:cubicBezTo>
                <a:cubicBezTo>
                  <a:pt x="934049" y="1954720"/>
                  <a:pt x="1061293" y="2008446"/>
                  <a:pt x="1165917" y="2093275"/>
                </a:cubicBezTo>
                <a:cubicBezTo>
                  <a:pt x="1245091" y="2156898"/>
                  <a:pt x="1352543" y="2166794"/>
                  <a:pt x="1438786" y="2117310"/>
                </a:cubicBezTo>
                <a:lnTo>
                  <a:pt x="1464235" y="2103172"/>
                </a:lnTo>
                <a:cubicBezTo>
                  <a:pt x="1546238" y="2056516"/>
                  <a:pt x="1592894" y="1963203"/>
                  <a:pt x="1582997" y="1865648"/>
                </a:cubicBezTo>
                <a:cubicBezTo>
                  <a:pt x="1570273" y="1751128"/>
                  <a:pt x="1585825" y="1638022"/>
                  <a:pt x="1626826" y="1529157"/>
                </a:cubicBezTo>
                <a:cubicBezTo>
                  <a:pt x="1747002" y="1216700"/>
                  <a:pt x="2073597" y="1027246"/>
                  <a:pt x="2404433" y="1078144"/>
                </a:cubicBezTo>
                <a:cubicBezTo>
                  <a:pt x="2610853" y="1110662"/>
                  <a:pt x="2786168" y="1223769"/>
                  <a:pt x="2897860" y="1397670"/>
                </a:cubicBezTo>
                <a:cubicBezTo>
                  <a:pt x="3008139" y="1568744"/>
                  <a:pt x="3042071" y="1779405"/>
                  <a:pt x="2988346" y="1975927"/>
                </a:cubicBezTo>
                <a:cubicBezTo>
                  <a:pt x="2965724" y="2056516"/>
                  <a:pt x="2930378" y="2132863"/>
                  <a:pt x="2882308" y="2200726"/>
                </a:cubicBezTo>
                <a:cubicBezTo>
                  <a:pt x="2828583" y="2277074"/>
                  <a:pt x="2822927" y="2378869"/>
                  <a:pt x="2869584" y="2459458"/>
                </a:cubicBezTo>
                <a:lnTo>
                  <a:pt x="2900688" y="2513183"/>
                </a:lnTo>
                <a:cubicBezTo>
                  <a:pt x="2944517" y="2590944"/>
                  <a:pt x="3025105" y="2636187"/>
                  <a:pt x="3111349" y="2633359"/>
                </a:cubicBezTo>
                <a:cubicBezTo>
                  <a:pt x="3186282" y="2630531"/>
                  <a:pt x="3262629" y="2640428"/>
                  <a:pt x="3337562" y="2661635"/>
                </a:cubicBezTo>
                <a:cubicBezTo>
                  <a:pt x="3395529" y="2675774"/>
                  <a:pt x="3452082" y="2696981"/>
                  <a:pt x="3501566" y="2725258"/>
                </a:cubicBezTo>
                <a:cubicBezTo>
                  <a:pt x="3576500" y="2766259"/>
                  <a:pt x="3672640" y="2759190"/>
                  <a:pt x="3744745" y="2706878"/>
                </a:cubicBezTo>
                <a:lnTo>
                  <a:pt x="3826748" y="2647497"/>
                </a:lnTo>
                <a:cubicBezTo>
                  <a:pt x="3874818" y="2613565"/>
                  <a:pt x="3908750" y="2561253"/>
                  <a:pt x="3921474" y="2503287"/>
                </a:cubicBezTo>
                <a:cubicBezTo>
                  <a:pt x="3910163" y="2448147"/>
                  <a:pt x="3904508" y="2393007"/>
                  <a:pt x="3904508" y="2337868"/>
                </a:cubicBezTo>
                <a:cubicBezTo>
                  <a:pt x="3901681" y="2294039"/>
                  <a:pt x="3901681" y="2250210"/>
                  <a:pt x="3905922" y="2209209"/>
                </a:cubicBezTo>
                <a:cubicBezTo>
                  <a:pt x="3921474" y="2073481"/>
                  <a:pt x="3973786" y="1946237"/>
                  <a:pt x="4057202" y="1841613"/>
                </a:cubicBezTo>
                <a:cubicBezTo>
                  <a:pt x="4119411" y="1763852"/>
                  <a:pt x="4127894" y="1659229"/>
                  <a:pt x="4079823" y="1574399"/>
                </a:cubicBezTo>
                <a:lnTo>
                  <a:pt x="4064271" y="1547536"/>
                </a:lnTo>
                <a:cubicBezTo>
                  <a:pt x="4016201" y="1464120"/>
                  <a:pt x="3922888" y="1418878"/>
                  <a:pt x="3825334" y="1431602"/>
                </a:cubicBezTo>
                <a:cubicBezTo>
                  <a:pt x="3693847" y="1448568"/>
                  <a:pt x="3559533" y="1428774"/>
                  <a:pt x="3435116" y="1373635"/>
                </a:cubicBezTo>
                <a:cubicBezTo>
                  <a:pt x="3146695" y="1244976"/>
                  <a:pt x="2977035" y="935347"/>
                  <a:pt x="3020864" y="622891"/>
                </a:cubicBezTo>
                <a:cubicBezTo>
                  <a:pt x="3051968" y="400919"/>
                  <a:pt x="3180627" y="210052"/>
                  <a:pt x="3372908" y="98359"/>
                </a:cubicBezTo>
                <a:cubicBezTo>
                  <a:pt x="3512877" y="16357"/>
                  <a:pt x="3671226" y="-14747"/>
                  <a:pt x="3825334" y="6460"/>
                </a:cubicBezTo>
                <a:close/>
                <a:moveTo>
                  <a:pt x="4540732" y="1595607"/>
                </a:moveTo>
                <a:cubicBezTo>
                  <a:pt x="4461558" y="1585710"/>
                  <a:pt x="4389453" y="1536226"/>
                  <a:pt x="4347038" y="1464120"/>
                </a:cubicBezTo>
                <a:lnTo>
                  <a:pt x="4296140" y="1376463"/>
                </a:lnTo>
                <a:cubicBezTo>
                  <a:pt x="4246656" y="1288805"/>
                  <a:pt x="4249483" y="1181354"/>
                  <a:pt x="4303209" y="1100766"/>
                </a:cubicBezTo>
                <a:cubicBezTo>
                  <a:pt x="4364004" y="1011694"/>
                  <a:pt x="4400763" y="909898"/>
                  <a:pt x="4414902" y="801033"/>
                </a:cubicBezTo>
                <a:cubicBezTo>
                  <a:pt x="4453075" y="497060"/>
                  <a:pt x="4274932" y="194500"/>
                  <a:pt x="3992166" y="79979"/>
                </a:cubicBezTo>
                <a:cubicBezTo>
                  <a:pt x="3792816" y="-609"/>
                  <a:pt x="3572258" y="14943"/>
                  <a:pt x="3388460" y="120980"/>
                </a:cubicBezTo>
                <a:cubicBezTo>
                  <a:pt x="3203248" y="227018"/>
                  <a:pt x="3080245" y="410816"/>
                  <a:pt x="3050554" y="624304"/>
                </a:cubicBezTo>
                <a:lnTo>
                  <a:pt x="3050554" y="624304"/>
                </a:lnTo>
                <a:cubicBezTo>
                  <a:pt x="3008139" y="924037"/>
                  <a:pt x="3170730" y="1219527"/>
                  <a:pt x="3446427" y="1343945"/>
                </a:cubicBezTo>
                <a:cubicBezTo>
                  <a:pt x="3565189" y="1397670"/>
                  <a:pt x="3693847" y="1416050"/>
                  <a:pt x="3819678" y="1400498"/>
                </a:cubicBezTo>
                <a:cubicBezTo>
                  <a:pt x="3928544" y="1386360"/>
                  <a:pt x="4034581" y="1437258"/>
                  <a:pt x="4088306" y="1530570"/>
                </a:cubicBezTo>
                <a:lnTo>
                  <a:pt x="4103859" y="1557433"/>
                </a:lnTo>
                <a:cubicBezTo>
                  <a:pt x="4158998" y="1652160"/>
                  <a:pt x="4149101" y="1770922"/>
                  <a:pt x="4078410" y="1857165"/>
                </a:cubicBezTo>
                <a:cubicBezTo>
                  <a:pt x="3997821" y="1957548"/>
                  <a:pt x="3948337" y="2080551"/>
                  <a:pt x="3932785" y="2210623"/>
                </a:cubicBezTo>
                <a:cubicBezTo>
                  <a:pt x="3928544" y="2250210"/>
                  <a:pt x="3927130" y="2292625"/>
                  <a:pt x="3931371" y="2335040"/>
                </a:cubicBezTo>
                <a:cubicBezTo>
                  <a:pt x="3929957" y="2390180"/>
                  <a:pt x="3935613" y="2445319"/>
                  <a:pt x="3948337" y="2497631"/>
                </a:cubicBezTo>
                <a:lnTo>
                  <a:pt x="3948337" y="2500459"/>
                </a:lnTo>
                <a:lnTo>
                  <a:pt x="3948337" y="2503287"/>
                </a:lnTo>
                <a:cubicBezTo>
                  <a:pt x="3935613" y="2568323"/>
                  <a:pt x="3897439" y="2629118"/>
                  <a:pt x="3842300" y="2668705"/>
                </a:cubicBezTo>
                <a:lnTo>
                  <a:pt x="3760298" y="2728086"/>
                </a:lnTo>
                <a:cubicBezTo>
                  <a:pt x="3678295" y="2786053"/>
                  <a:pt x="3570844" y="2794536"/>
                  <a:pt x="3486014" y="2747879"/>
                </a:cubicBezTo>
                <a:cubicBezTo>
                  <a:pt x="3437944" y="2722430"/>
                  <a:pt x="3384218" y="2701223"/>
                  <a:pt x="3327665" y="2687085"/>
                </a:cubicBezTo>
                <a:cubicBezTo>
                  <a:pt x="3255560" y="2665877"/>
                  <a:pt x="3182041" y="2657394"/>
                  <a:pt x="3111349" y="2660222"/>
                </a:cubicBezTo>
                <a:cubicBezTo>
                  <a:pt x="3015208" y="2663049"/>
                  <a:pt x="2923309" y="2612151"/>
                  <a:pt x="2873825" y="2524494"/>
                </a:cubicBezTo>
                <a:lnTo>
                  <a:pt x="2842721" y="2470768"/>
                </a:lnTo>
                <a:cubicBezTo>
                  <a:pt x="2790409" y="2380283"/>
                  <a:pt x="2796065" y="2265763"/>
                  <a:pt x="2856859" y="2180933"/>
                </a:cubicBezTo>
                <a:cubicBezTo>
                  <a:pt x="2903516" y="2115896"/>
                  <a:pt x="2937448" y="2042377"/>
                  <a:pt x="2958655" y="1964617"/>
                </a:cubicBezTo>
                <a:cubicBezTo>
                  <a:pt x="3009553" y="1776577"/>
                  <a:pt x="2978449" y="1574399"/>
                  <a:pt x="2870998" y="1410395"/>
                </a:cubicBezTo>
                <a:cubicBezTo>
                  <a:pt x="2763546" y="1244976"/>
                  <a:pt x="2595300" y="1136111"/>
                  <a:pt x="2397364" y="1105007"/>
                </a:cubicBezTo>
                <a:cubicBezTo>
                  <a:pt x="2391709" y="1103593"/>
                  <a:pt x="2386053" y="1103593"/>
                  <a:pt x="2380398" y="1102180"/>
                </a:cubicBezTo>
                <a:cubicBezTo>
                  <a:pt x="2069355" y="1061178"/>
                  <a:pt x="1763968" y="1242149"/>
                  <a:pt x="1650861" y="1536226"/>
                </a:cubicBezTo>
                <a:cubicBezTo>
                  <a:pt x="1611274" y="1640849"/>
                  <a:pt x="1597135" y="1748300"/>
                  <a:pt x="1608446" y="1858579"/>
                </a:cubicBezTo>
                <a:cubicBezTo>
                  <a:pt x="1619757" y="1967444"/>
                  <a:pt x="1567445" y="2072068"/>
                  <a:pt x="1475546" y="2124380"/>
                </a:cubicBezTo>
                <a:lnTo>
                  <a:pt x="1450097" y="2138518"/>
                </a:lnTo>
                <a:cubicBezTo>
                  <a:pt x="1353956" y="2193657"/>
                  <a:pt x="1232367" y="2183761"/>
                  <a:pt x="1143296" y="2111655"/>
                </a:cubicBezTo>
                <a:cubicBezTo>
                  <a:pt x="1042913" y="2031067"/>
                  <a:pt x="921324" y="1980169"/>
                  <a:pt x="791251" y="1964617"/>
                </a:cubicBezTo>
                <a:cubicBezTo>
                  <a:pt x="487278" y="1929271"/>
                  <a:pt x="193201" y="2101758"/>
                  <a:pt x="78680" y="2385938"/>
                </a:cubicBezTo>
                <a:cubicBezTo>
                  <a:pt x="-3322" y="2585289"/>
                  <a:pt x="12230" y="2807260"/>
                  <a:pt x="118268" y="2992472"/>
                </a:cubicBezTo>
                <a:cubicBezTo>
                  <a:pt x="225719" y="3177684"/>
                  <a:pt x="409517" y="3300687"/>
                  <a:pt x="623006" y="3331791"/>
                </a:cubicBezTo>
                <a:cubicBezTo>
                  <a:pt x="624419" y="3331791"/>
                  <a:pt x="625833" y="3331791"/>
                  <a:pt x="628661" y="3331791"/>
                </a:cubicBezTo>
                <a:cubicBezTo>
                  <a:pt x="928393" y="3371379"/>
                  <a:pt x="1222470" y="3205961"/>
                  <a:pt x="1344060" y="2928850"/>
                </a:cubicBezTo>
                <a:cubicBezTo>
                  <a:pt x="1386475" y="2831295"/>
                  <a:pt x="1406268" y="2728086"/>
                  <a:pt x="1402027" y="2623462"/>
                </a:cubicBezTo>
                <a:cubicBezTo>
                  <a:pt x="1397785" y="2527321"/>
                  <a:pt x="1450097" y="2435422"/>
                  <a:pt x="1537755" y="2385938"/>
                </a:cubicBezTo>
                <a:lnTo>
                  <a:pt x="1616929" y="2340696"/>
                </a:lnTo>
                <a:cubicBezTo>
                  <a:pt x="1707414" y="2288384"/>
                  <a:pt x="1817693" y="2292625"/>
                  <a:pt x="1899695" y="2350593"/>
                </a:cubicBezTo>
                <a:cubicBezTo>
                  <a:pt x="1964732" y="2395835"/>
                  <a:pt x="2036837" y="2429767"/>
                  <a:pt x="2113184" y="2450975"/>
                </a:cubicBezTo>
                <a:cubicBezTo>
                  <a:pt x="2193772" y="2473596"/>
                  <a:pt x="2277188" y="2479251"/>
                  <a:pt x="2360604" y="2472182"/>
                </a:cubicBezTo>
                <a:cubicBezTo>
                  <a:pt x="2466642" y="2462285"/>
                  <a:pt x="2568438" y="2514597"/>
                  <a:pt x="2620750" y="2605082"/>
                </a:cubicBezTo>
                <a:lnTo>
                  <a:pt x="2624991" y="2612151"/>
                </a:lnTo>
                <a:cubicBezTo>
                  <a:pt x="2680130" y="2709706"/>
                  <a:pt x="2670234" y="2829881"/>
                  <a:pt x="2598128" y="2918953"/>
                </a:cubicBezTo>
                <a:cubicBezTo>
                  <a:pt x="2517540" y="3019335"/>
                  <a:pt x="2466642" y="3140924"/>
                  <a:pt x="2451090" y="3272411"/>
                </a:cubicBezTo>
                <a:cubicBezTo>
                  <a:pt x="2414330" y="3576385"/>
                  <a:pt x="2588231" y="3870461"/>
                  <a:pt x="2872411" y="3986396"/>
                </a:cubicBezTo>
                <a:cubicBezTo>
                  <a:pt x="2899274" y="3997706"/>
                  <a:pt x="2930378" y="4007603"/>
                  <a:pt x="2964310" y="4016086"/>
                </a:cubicBezTo>
                <a:cubicBezTo>
                  <a:pt x="3020864" y="4033052"/>
                  <a:pt x="3078831" y="4042949"/>
                  <a:pt x="3135384" y="4044363"/>
                </a:cubicBezTo>
                <a:cubicBezTo>
                  <a:pt x="3437944" y="4057087"/>
                  <a:pt x="3716469" y="3866220"/>
                  <a:pt x="3812609" y="3579212"/>
                </a:cubicBezTo>
                <a:cubicBezTo>
                  <a:pt x="3853610" y="3456209"/>
                  <a:pt x="3860679" y="3326136"/>
                  <a:pt x="3830989" y="3201719"/>
                </a:cubicBezTo>
                <a:cubicBezTo>
                  <a:pt x="3805540" y="3094268"/>
                  <a:pt x="3846541" y="2983989"/>
                  <a:pt x="3934199" y="2921780"/>
                </a:cubicBezTo>
                <a:lnTo>
                  <a:pt x="3959648" y="2903401"/>
                </a:lnTo>
                <a:cubicBezTo>
                  <a:pt x="4014787" y="2863814"/>
                  <a:pt x="4084065" y="2846847"/>
                  <a:pt x="4151929" y="2858158"/>
                </a:cubicBezTo>
                <a:lnTo>
                  <a:pt x="4156170" y="2858158"/>
                </a:lnTo>
                <a:lnTo>
                  <a:pt x="4158998" y="2860986"/>
                </a:lnTo>
                <a:cubicBezTo>
                  <a:pt x="4212724" y="2909056"/>
                  <a:pt x="4270691" y="2948643"/>
                  <a:pt x="4334313" y="2976920"/>
                </a:cubicBezTo>
                <a:cubicBezTo>
                  <a:pt x="4453075" y="3030646"/>
                  <a:pt x="4581734" y="3049025"/>
                  <a:pt x="4707565" y="3033473"/>
                </a:cubicBezTo>
                <a:cubicBezTo>
                  <a:pt x="4816430" y="3019335"/>
                  <a:pt x="4922467" y="3070233"/>
                  <a:pt x="4976193" y="3163546"/>
                </a:cubicBezTo>
                <a:lnTo>
                  <a:pt x="4991745" y="3190408"/>
                </a:lnTo>
                <a:cubicBezTo>
                  <a:pt x="5046884" y="3285135"/>
                  <a:pt x="5036987" y="3403897"/>
                  <a:pt x="4966296" y="3490141"/>
                </a:cubicBezTo>
                <a:cubicBezTo>
                  <a:pt x="4885707" y="3590523"/>
                  <a:pt x="4836223" y="3713526"/>
                  <a:pt x="4820671" y="3843599"/>
                </a:cubicBezTo>
                <a:cubicBezTo>
                  <a:pt x="4786739" y="4146158"/>
                  <a:pt x="4959227" y="4438822"/>
                  <a:pt x="5241993" y="4553342"/>
                </a:cubicBezTo>
                <a:cubicBezTo>
                  <a:pt x="5441343" y="4635344"/>
                  <a:pt x="5661901" y="4619792"/>
                  <a:pt x="5847113" y="4513755"/>
                </a:cubicBezTo>
                <a:cubicBezTo>
                  <a:pt x="6032325" y="4407717"/>
                  <a:pt x="6156742" y="4225333"/>
                  <a:pt x="6186432" y="4011844"/>
                </a:cubicBezTo>
                <a:cubicBezTo>
                  <a:pt x="6230261" y="3706457"/>
                  <a:pt x="6063429" y="3408139"/>
                  <a:pt x="5780663" y="3286549"/>
                </a:cubicBezTo>
                <a:cubicBezTo>
                  <a:pt x="5681695" y="3244134"/>
                  <a:pt x="5577071" y="3224341"/>
                  <a:pt x="5471034" y="3229996"/>
                </a:cubicBezTo>
                <a:cubicBezTo>
                  <a:pt x="5376307" y="3234237"/>
                  <a:pt x="5282994" y="3183339"/>
                  <a:pt x="5233510" y="3097096"/>
                </a:cubicBezTo>
                <a:lnTo>
                  <a:pt x="5182612" y="3009438"/>
                </a:lnTo>
                <a:cubicBezTo>
                  <a:pt x="5133128" y="2921780"/>
                  <a:pt x="5134542" y="2814330"/>
                  <a:pt x="5189681" y="2733741"/>
                </a:cubicBezTo>
                <a:cubicBezTo>
                  <a:pt x="5220785" y="2688498"/>
                  <a:pt x="5246234" y="2637601"/>
                  <a:pt x="5266028" y="2583875"/>
                </a:cubicBezTo>
                <a:cubicBezTo>
                  <a:pt x="5275925" y="2559840"/>
                  <a:pt x="5282994" y="2538632"/>
                  <a:pt x="5290063" y="2518838"/>
                </a:cubicBezTo>
                <a:cubicBezTo>
                  <a:pt x="5336720" y="2363317"/>
                  <a:pt x="5328237" y="2202140"/>
                  <a:pt x="5266028" y="2055102"/>
                </a:cubicBezTo>
                <a:cubicBezTo>
                  <a:pt x="5200992" y="1875545"/>
                  <a:pt x="5065264" y="1729921"/>
                  <a:pt x="4894190" y="1654987"/>
                </a:cubicBezTo>
                <a:cubicBezTo>
                  <a:pt x="4795222" y="1612573"/>
                  <a:pt x="4690599" y="1592779"/>
                  <a:pt x="4584561" y="1598434"/>
                </a:cubicBezTo>
                <a:cubicBezTo>
                  <a:pt x="4570423" y="1598434"/>
                  <a:pt x="4554871" y="1598434"/>
                  <a:pt x="4540732" y="1595607"/>
                </a:cubicBezTo>
                <a:close/>
              </a:path>
            </a:pathLst>
          </a:custGeom>
          <a:solidFill>
            <a:schemeClr val="bg2">
              <a:alpha val="25000"/>
            </a:schemeClr>
          </a:solidFill>
          <a:ln w="14135" cap="flat">
            <a:noFill/>
            <a:prstDash val="solid"/>
            <a:miter/>
          </a:ln>
        </p:spPr>
        <p:txBody>
          <a:bodyPr rtlCol="0" anchor="ctr"/>
          <a:lstStyle/>
          <a:p>
            <a:endParaRPr lang="en-US"/>
          </a:p>
        </p:txBody>
      </p:sp>
      <p:sp>
        <p:nvSpPr>
          <p:cNvPr id="13" name="Chart - 1">
            <a:extLst>
              <a:ext uri="{FF2B5EF4-FFF2-40B4-BE49-F238E27FC236}">
                <a16:creationId xmlns:a16="http://schemas.microsoft.com/office/drawing/2014/main" id="{E5FB896C-D2C5-4992-99B3-91E95743F588}"/>
              </a:ext>
            </a:extLst>
          </p:cNvPr>
          <p:cNvSpPr>
            <a:spLocks noGrp="1"/>
          </p:cNvSpPr>
          <p:nvPr>
            <p:ph type="tbl" sz="quarter" idx="18"/>
          </p:nvPr>
        </p:nvSpPr>
        <p:spPr>
          <a:xfrm>
            <a:off x="4597399" y="1828800"/>
            <a:ext cx="7175501" cy="3226055"/>
          </a:xfrm>
          <a:prstGeom prst="rect">
            <a:avLst/>
          </a:prstGeom>
        </p:spPr>
        <p:txBody>
          <a:bodyPr anchor="ctr"/>
          <a:lstStyle>
            <a:lvl1pPr marL="0" indent="0" algn="ctr">
              <a:buNone/>
              <a:defRPr lang="en-US" sz="1400" b="0" kern="1200">
                <a:solidFill>
                  <a:schemeClr val="tx1"/>
                </a:solidFill>
                <a:latin typeface="Arial" panose="020B0604020202020204" pitchFamily="34" charset="0"/>
                <a:ea typeface="+mn-ea"/>
                <a:cs typeface="Arial" panose="020B0604020202020204" pitchFamily="34" charset="0"/>
              </a:defRPr>
            </a:lvl1pPr>
          </a:lstStyle>
          <a:p>
            <a:r>
              <a:rPr lang="en-US"/>
              <a:t>Click icon to add table</a:t>
            </a:r>
          </a:p>
        </p:txBody>
      </p:sp>
      <p:sp>
        <p:nvSpPr>
          <p:cNvPr id="10" name="Body Text - 1">
            <a:extLst>
              <a:ext uri="{FF2B5EF4-FFF2-40B4-BE49-F238E27FC236}">
                <a16:creationId xmlns:a16="http://schemas.microsoft.com/office/drawing/2014/main" id="{BC6F5C25-1746-4360-BB23-66DA971F061D}"/>
              </a:ext>
            </a:extLst>
          </p:cNvPr>
          <p:cNvSpPr>
            <a:spLocks noGrp="1"/>
          </p:cNvSpPr>
          <p:nvPr>
            <p:ph type="body" sz="quarter" idx="16"/>
          </p:nvPr>
        </p:nvSpPr>
        <p:spPr>
          <a:xfrm>
            <a:off x="355257" y="2878993"/>
            <a:ext cx="3645241" cy="217586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stStyle>
          <a:p>
            <a:pPr lvl="0"/>
            <a:r>
              <a:rPr lang="en-US"/>
              <a:t>Click to edit Master text styles</a:t>
            </a:r>
          </a:p>
          <a:p>
            <a:pPr lvl="1"/>
            <a:r>
              <a:rPr lang="en-US"/>
              <a:t>Second level</a:t>
            </a:r>
          </a:p>
          <a:p>
            <a:pPr lvl="2"/>
            <a:r>
              <a:rPr lang="en-US"/>
              <a:t>Third level</a:t>
            </a:r>
          </a:p>
        </p:txBody>
      </p:sp>
      <p:sp>
        <p:nvSpPr>
          <p:cNvPr id="9" name="Header Text - 1">
            <a:extLst>
              <a:ext uri="{FF2B5EF4-FFF2-40B4-BE49-F238E27FC236}">
                <a16:creationId xmlns:a16="http://schemas.microsoft.com/office/drawing/2014/main" id="{D346611E-E277-4075-8B55-43A116573471}"/>
              </a:ext>
            </a:extLst>
          </p:cNvPr>
          <p:cNvSpPr>
            <a:spLocks noGrp="1"/>
          </p:cNvSpPr>
          <p:nvPr>
            <p:ph type="body" sz="quarter" idx="13"/>
          </p:nvPr>
        </p:nvSpPr>
        <p:spPr>
          <a:xfrm>
            <a:off x="355257" y="1828800"/>
            <a:ext cx="3645241" cy="818372"/>
          </a:xfrm>
          <a:prstGeom prst="rect">
            <a:avLst/>
          </a:prstGeom>
        </p:spPr>
        <p:txBody>
          <a:bodyPr anchor="t">
            <a:noAutofit/>
          </a:bodyPr>
          <a:lstStyle>
            <a:lvl1pPr marL="0" indent="0">
              <a:buNone/>
              <a:defRPr lang="en-US" sz="2400" spc="-50" baseline="0">
                <a:solidFill>
                  <a:schemeClr val="accent1"/>
                </a:solidFill>
                <a:latin typeface="+mj-lt"/>
                <a:ea typeface="+mj-ea"/>
              </a:defRPr>
            </a:lvl1pPr>
          </a:lstStyle>
          <a:p>
            <a:pPr marL="228600" lvl="0" indent="-228600">
              <a:lnSpc>
                <a:spcPct val="100000"/>
              </a:lnSpc>
              <a:spcBef>
                <a:spcPct val="0"/>
              </a:spcBef>
            </a:pPr>
            <a:r>
              <a:rPr lang="en-US"/>
              <a:t>Click to edit Master text styles</a:t>
            </a:r>
          </a:p>
        </p:txBody>
      </p:sp>
      <p:sp>
        <p:nvSpPr>
          <p:cNvPr id="4" name="Rectangle 3">
            <a:extLst>
              <a:ext uri="{FF2B5EF4-FFF2-40B4-BE49-F238E27FC236}">
                <a16:creationId xmlns:a16="http://schemas.microsoft.com/office/drawing/2014/main" id="{7F19BD35-1CC3-30C9-073F-CB920FA49BFF}"/>
              </a:ext>
            </a:extLst>
          </p:cNvPr>
          <p:cNvSpPr/>
          <p:nvPr userDrawn="1"/>
        </p:nvSpPr>
        <p:spPr>
          <a:xfrm>
            <a:off x="0" y="-1455"/>
            <a:ext cx="12192000" cy="954633"/>
          </a:xfrm>
          <a:prstGeom prst="rect">
            <a:avLst/>
          </a:prstGeom>
          <a:solidFill>
            <a:schemeClr val="bg1"/>
          </a:solidFill>
          <a:ln>
            <a:noFill/>
          </a:ln>
          <a:effectLst>
            <a:outerShdw blurRad="63500" dist="38100" dir="5400000" algn="t"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CF3BD462-F557-48B7-55A7-650CF275C60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400377" y="178948"/>
            <a:ext cx="2372523" cy="593826"/>
          </a:xfrm>
          <a:prstGeom prst="rect">
            <a:avLst/>
          </a:prstGeom>
        </p:spPr>
      </p:pic>
      <p:sp>
        <p:nvSpPr>
          <p:cNvPr id="6" name="Slide Title">
            <a:extLst>
              <a:ext uri="{FF2B5EF4-FFF2-40B4-BE49-F238E27FC236}">
                <a16:creationId xmlns:a16="http://schemas.microsoft.com/office/drawing/2014/main" id="{D2651C54-5224-FB8E-2DB5-793351790863}"/>
              </a:ext>
            </a:extLst>
          </p:cNvPr>
          <p:cNvSpPr>
            <a:spLocks noGrp="1"/>
          </p:cNvSpPr>
          <p:nvPr>
            <p:ph type="title" hasCustomPrompt="1"/>
          </p:nvPr>
        </p:nvSpPr>
        <p:spPr>
          <a:xfrm>
            <a:off x="355256" y="261557"/>
            <a:ext cx="11417643" cy="48047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9054614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Thank-you">
    <p:spTree>
      <p:nvGrpSpPr>
        <p:cNvPr id="1" name=""/>
        <p:cNvGrpSpPr/>
        <p:nvPr/>
      </p:nvGrpSpPr>
      <p:grpSpPr>
        <a:xfrm>
          <a:off x="0" y="0"/>
          <a:ext cx="0" cy="0"/>
          <a:chOff x="0" y="0"/>
          <a:chExt cx="0" cy="0"/>
        </a:xfrm>
      </p:grpSpPr>
      <p:pic>
        <p:nvPicPr>
          <p:cNvPr id="15" name="Picture Placeholder 3" descr="A picture containing person, indoor&#10;&#10;Description automatically generated">
            <a:extLst>
              <a:ext uri="{FF2B5EF4-FFF2-40B4-BE49-F238E27FC236}">
                <a16:creationId xmlns:a16="http://schemas.microsoft.com/office/drawing/2014/main" id="{F1101E8B-6D56-9C17-9871-3D787002721E}"/>
              </a:ext>
            </a:extLst>
          </p:cNvPr>
          <p:cNvPicPr>
            <a:picLocks noChangeAspect="1"/>
          </p:cNvPicPr>
          <p:nvPr userDrawn="1"/>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7870" b="7870"/>
          <a:stretch>
            <a:fillRect/>
          </a:stretch>
        </p:blipFill>
        <p:spPr>
          <a:xfrm>
            <a:off x="0" y="0"/>
            <a:ext cx="12192000" cy="6858000"/>
          </a:xfrm>
          <a:prstGeom prst="rect">
            <a:avLst/>
          </a:prstGeom>
        </p:spPr>
      </p:pic>
      <p:sp>
        <p:nvSpPr>
          <p:cNvPr id="17" name="Rectangle 16">
            <a:extLst>
              <a:ext uri="{FF2B5EF4-FFF2-40B4-BE49-F238E27FC236}">
                <a16:creationId xmlns:a16="http://schemas.microsoft.com/office/drawing/2014/main" id="{B8CD9ECD-879A-D392-E243-58019DD707DA}"/>
              </a:ext>
            </a:extLst>
          </p:cNvPr>
          <p:cNvSpPr/>
          <p:nvPr userDrawn="1"/>
        </p:nvSpPr>
        <p:spPr>
          <a:xfrm rot="10800000">
            <a:off x="2" y="0"/>
            <a:ext cx="12191998" cy="6858000"/>
          </a:xfrm>
          <a:prstGeom prst="rect">
            <a:avLst/>
          </a:prstGeom>
          <a:gradFill>
            <a:gsLst>
              <a:gs pos="42000">
                <a:schemeClr val="accent1">
                  <a:alpha val="88000"/>
                </a:schemeClr>
              </a:gs>
              <a:gs pos="100000">
                <a:schemeClr val="tx2">
                  <a:alpha val="29000"/>
                </a:schemeClr>
              </a:gs>
              <a:gs pos="70000">
                <a:schemeClr val="tx2">
                  <a:alpha val="44000"/>
                </a:schemeClr>
              </a:gs>
              <a:gs pos="100000">
                <a:schemeClr val="tx2"/>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a:extLst>
              <a:ext uri="{FF2B5EF4-FFF2-40B4-BE49-F238E27FC236}">
                <a16:creationId xmlns:a16="http://schemas.microsoft.com/office/drawing/2014/main" id="{52E64703-D755-30AF-CB8C-399D3FDD1A59}"/>
              </a:ext>
            </a:extLst>
          </p:cNvPr>
          <p:cNvSpPr>
            <a:spLocks noGrp="1"/>
          </p:cNvSpPr>
          <p:nvPr>
            <p:ph type="title" hasCustomPrompt="1"/>
          </p:nvPr>
        </p:nvSpPr>
        <p:spPr>
          <a:xfrm>
            <a:off x="7188542" y="2749325"/>
            <a:ext cx="4648201" cy="1176996"/>
          </a:xfrm>
          <a:prstGeom prst="rect">
            <a:avLst/>
          </a:prstGeom>
        </p:spPr>
        <p:txBody>
          <a:bodyPr vert="horz" lIns="91440" tIns="45720" rIns="91440" bIns="45720" rtlCol="0" anchor="b">
            <a:noAutofit/>
          </a:bodyPr>
          <a:lstStyle>
            <a:lvl1pPr algn="r">
              <a:defRPr lang="en-US" sz="4000" dirty="0">
                <a:solidFill>
                  <a:schemeClr val="bg1"/>
                </a:solidFill>
              </a:defRPr>
            </a:lvl1pPr>
          </a:lstStyle>
          <a:p>
            <a:pPr lvl="0"/>
            <a:r>
              <a:rPr lang="en-US"/>
              <a:t>Thank You</a:t>
            </a:r>
          </a:p>
        </p:txBody>
      </p:sp>
      <p:sp>
        <p:nvSpPr>
          <p:cNvPr id="12" name="Quote Source">
            <a:extLst>
              <a:ext uri="{FF2B5EF4-FFF2-40B4-BE49-F238E27FC236}">
                <a16:creationId xmlns:a16="http://schemas.microsoft.com/office/drawing/2014/main" id="{E499B88F-8D6B-FC10-8F43-C066CF527CBF}"/>
              </a:ext>
            </a:extLst>
          </p:cNvPr>
          <p:cNvSpPr>
            <a:spLocks noGrp="1"/>
          </p:cNvSpPr>
          <p:nvPr>
            <p:ph type="body" sz="quarter" idx="12" hasCustomPrompt="1"/>
          </p:nvPr>
        </p:nvSpPr>
        <p:spPr>
          <a:xfrm>
            <a:off x="7188542" y="5243417"/>
            <a:ext cx="4648201" cy="276999"/>
          </a:xfrm>
          <a:prstGeom prst="rect">
            <a:avLst/>
          </a:prstGeom>
        </p:spPr>
        <p:txBody>
          <a:bodyPr wrap="square">
            <a:spAutoFit/>
          </a:bodyPr>
          <a:lstStyle>
            <a:lvl1pPr marL="0" indent="0" algn="r" defTabSz="914400" rtl="0" eaLnBrk="1" latinLnBrk="0" hangingPunct="1">
              <a:lnSpc>
                <a:spcPct val="100000"/>
              </a:lnSpc>
              <a:spcBef>
                <a:spcPts val="0"/>
              </a:spcBef>
              <a:buFont typeface="Arial" panose="020B0604020202020204" pitchFamily="34" charset="0"/>
              <a:buNone/>
              <a:defRPr lang="en-US" sz="1200" kern="1200" dirty="0" smtClean="0">
                <a:solidFill>
                  <a:schemeClr val="bg1"/>
                </a:solidFill>
                <a:latin typeface="Arial" panose="020B0604020202020204" pitchFamily="34" charset="0"/>
                <a:ea typeface="+mn-ea"/>
                <a:cs typeface="Arial" panose="020B0604020202020204" pitchFamily="34" charset="0"/>
              </a:defRPr>
            </a:lvl1pPr>
            <a:lvl2pPr>
              <a:defRPr lang="en-US" sz="2000" smtClean="0"/>
            </a:lvl2pPr>
            <a:lvl3pPr>
              <a:defRPr lang="en-US" sz="1800" smtClean="0"/>
            </a:lvl3pPr>
            <a:lvl4pPr>
              <a:defRPr lang="en-US" sz="1600" smtClean="0"/>
            </a:lvl4pPr>
            <a:lvl5pPr>
              <a:defRPr lang="en-US" sz="1600"/>
            </a:lvl5pPr>
          </a:lstStyle>
          <a:p>
            <a:pPr marL="171450" lvl="0" indent="-171450">
              <a:lnSpc>
                <a:spcPct val="100000"/>
              </a:lnSpc>
            </a:pPr>
            <a:r>
              <a:rPr lang="en-US"/>
              <a:t>Contact Information</a:t>
            </a:r>
          </a:p>
        </p:txBody>
      </p:sp>
      <p:sp>
        <p:nvSpPr>
          <p:cNvPr id="13" name="Quote Name">
            <a:extLst>
              <a:ext uri="{FF2B5EF4-FFF2-40B4-BE49-F238E27FC236}">
                <a16:creationId xmlns:a16="http://schemas.microsoft.com/office/drawing/2014/main" id="{67DB822F-05CD-FC44-BB53-8DCA0BE0E9B5}"/>
              </a:ext>
            </a:extLst>
          </p:cNvPr>
          <p:cNvSpPr>
            <a:spLocks noGrp="1"/>
          </p:cNvSpPr>
          <p:nvPr>
            <p:ph type="body" sz="quarter" idx="13" hasCustomPrompt="1"/>
          </p:nvPr>
        </p:nvSpPr>
        <p:spPr>
          <a:xfrm>
            <a:off x="7188542" y="4860369"/>
            <a:ext cx="4648201" cy="400110"/>
          </a:xfrm>
          <a:prstGeom prst="rect">
            <a:avLst/>
          </a:prstGeom>
        </p:spPr>
        <p:txBody>
          <a:bodyPr wrap="square" anchor="b">
            <a:spAutoFit/>
          </a:bodyPr>
          <a:lstStyle>
            <a:lvl1pPr marL="0" indent="0" algn="r">
              <a:buNone/>
              <a:defRPr lang="en-US" sz="2000" smtClean="0">
                <a:solidFill>
                  <a:schemeClr val="bg1"/>
                </a:solidFill>
              </a:defRPr>
            </a:lvl1pPr>
            <a:lvl2pPr>
              <a:defRPr lang="en-US" sz="2000" smtClean="0"/>
            </a:lvl2pPr>
            <a:lvl3pPr>
              <a:defRPr lang="en-US" sz="1800" smtClean="0"/>
            </a:lvl3pPr>
            <a:lvl4pPr>
              <a:defRPr lang="en-US" sz="1600" smtClean="0"/>
            </a:lvl4pPr>
            <a:lvl5pPr>
              <a:defRPr lang="en-US" sz="1600"/>
            </a:lvl5pPr>
          </a:lstStyle>
          <a:p>
            <a:pPr marL="228600" lvl="0" indent="-228600">
              <a:lnSpc>
                <a:spcPct val="100000"/>
              </a:lnSpc>
            </a:pPr>
            <a:r>
              <a:rPr lang="en-US"/>
              <a:t>First Name Last</a:t>
            </a:r>
          </a:p>
        </p:txBody>
      </p:sp>
      <p:grpSp>
        <p:nvGrpSpPr>
          <p:cNvPr id="2" name="Group 1">
            <a:extLst>
              <a:ext uri="{FF2B5EF4-FFF2-40B4-BE49-F238E27FC236}">
                <a16:creationId xmlns:a16="http://schemas.microsoft.com/office/drawing/2014/main" id="{A22B5264-0858-238B-A91B-0F4EDCCE835C}"/>
              </a:ext>
            </a:extLst>
          </p:cNvPr>
          <p:cNvGrpSpPr/>
          <p:nvPr userDrawn="1"/>
        </p:nvGrpSpPr>
        <p:grpSpPr>
          <a:xfrm>
            <a:off x="0" y="-12401"/>
            <a:ext cx="12192000" cy="6882802"/>
            <a:chOff x="0" y="-21276"/>
            <a:chExt cx="12192000" cy="6882802"/>
          </a:xfrm>
          <a:solidFill>
            <a:schemeClr val="bg1"/>
          </a:solidFill>
        </p:grpSpPr>
        <p:sp>
          <p:nvSpPr>
            <p:cNvPr id="3" name="Rectangle 2">
              <a:extLst>
                <a:ext uri="{FF2B5EF4-FFF2-40B4-BE49-F238E27FC236}">
                  <a16:creationId xmlns:a16="http://schemas.microsoft.com/office/drawing/2014/main" id="{9B724450-882A-4776-E98D-74865FA4F4AD}"/>
                </a:ext>
              </a:extLst>
            </p:cNvPr>
            <p:cNvSpPr/>
            <p:nvPr/>
          </p:nvSpPr>
          <p:spPr>
            <a:xfrm>
              <a:off x="0" y="-21276"/>
              <a:ext cx="12192000" cy="91873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FED2223-970F-0E3C-04CD-4BF4DA8E33D0}"/>
                </a:ext>
              </a:extLst>
            </p:cNvPr>
            <p:cNvSpPr/>
            <p:nvPr/>
          </p:nvSpPr>
          <p:spPr>
            <a:xfrm>
              <a:off x="0" y="6234509"/>
              <a:ext cx="12192000" cy="62701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Rectangle 5">
            <a:extLst>
              <a:ext uri="{FF2B5EF4-FFF2-40B4-BE49-F238E27FC236}">
                <a16:creationId xmlns:a16="http://schemas.microsoft.com/office/drawing/2014/main" id="{74332232-ACE6-3C3F-6A70-A2B125424687}"/>
              </a:ext>
            </a:extLst>
          </p:cNvPr>
          <p:cNvSpPr/>
          <p:nvPr userDrawn="1"/>
        </p:nvSpPr>
        <p:spPr>
          <a:xfrm>
            <a:off x="261919" y="120764"/>
            <a:ext cx="6621481" cy="707886"/>
          </a:xfrm>
          <a:prstGeom prst="rect">
            <a:avLst/>
          </a:prstGeom>
        </p:spPr>
        <p:txBody>
          <a:bodyPr wrap="square">
            <a:spAutoFit/>
          </a:bodyPr>
          <a:lstStyle/>
          <a:p>
            <a:r>
              <a:rPr lang="en-US" sz="2000" b="1">
                <a:solidFill>
                  <a:schemeClr val="tx2"/>
                </a:solidFill>
                <a:effectLst/>
                <a:latin typeface="Montserrat" panose="00000500000000000000" pitchFamily="50" charset="0"/>
              </a:rPr>
              <a:t>ACCELERATING DRUG DISCOVERY THROUGH </a:t>
            </a:r>
          </a:p>
          <a:p>
            <a:r>
              <a:rPr lang="en-US" sz="2000" b="1">
                <a:solidFill>
                  <a:schemeClr val="accent1"/>
                </a:solidFill>
                <a:effectLst/>
                <a:latin typeface="Montserrat" panose="00000500000000000000" pitchFamily="50" charset="0"/>
              </a:rPr>
              <a:t>DISEASE-RELEVANT CELL MODELS</a:t>
            </a:r>
          </a:p>
        </p:txBody>
      </p:sp>
      <p:sp>
        <p:nvSpPr>
          <p:cNvPr id="8" name="Subtitle 2">
            <a:extLst>
              <a:ext uri="{FF2B5EF4-FFF2-40B4-BE49-F238E27FC236}">
                <a16:creationId xmlns:a16="http://schemas.microsoft.com/office/drawing/2014/main" id="{44BAEBB6-6EF4-0F87-670D-4EC944515346}"/>
              </a:ext>
            </a:extLst>
          </p:cNvPr>
          <p:cNvSpPr txBox="1">
            <a:spLocks/>
          </p:cNvSpPr>
          <p:nvPr userDrawn="1"/>
        </p:nvSpPr>
        <p:spPr>
          <a:xfrm>
            <a:off x="261919" y="6420626"/>
            <a:ext cx="7691870" cy="28706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lumMod val="75000"/>
                    <a:lumOff val="2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400">
                <a:solidFill>
                  <a:schemeClr val="tx2"/>
                </a:solidFill>
                <a:latin typeface="Montserrat" panose="00000500000000000000" pitchFamily="50" charset="0"/>
              </a:rPr>
              <a:t>www.ixcellsbiotech.com   </a:t>
            </a:r>
            <a:r>
              <a:rPr lang="en-US" sz="1200">
                <a:solidFill>
                  <a:schemeClr val="accent1"/>
                </a:solidFill>
                <a:latin typeface="Montserrat" panose="00000500000000000000" pitchFamily="50" charset="0"/>
              </a:rPr>
              <a:t>|   </a:t>
            </a:r>
            <a:r>
              <a:rPr lang="en-US" sz="1200">
                <a:solidFill>
                  <a:schemeClr val="tx2"/>
                </a:solidFill>
                <a:latin typeface="Montserrat" panose="00000500000000000000" pitchFamily="50" charset="0"/>
              </a:rPr>
              <a:t>San Diego, CA USA   </a:t>
            </a:r>
            <a:r>
              <a:rPr lang="en-US" sz="1200">
                <a:solidFill>
                  <a:schemeClr val="accent1"/>
                </a:solidFill>
                <a:latin typeface="Montserrat" panose="00000500000000000000" pitchFamily="50" charset="0"/>
              </a:rPr>
              <a:t>|   </a:t>
            </a:r>
            <a:r>
              <a:rPr lang="en-US" sz="1200">
                <a:solidFill>
                  <a:schemeClr val="tx2"/>
                </a:solidFill>
                <a:latin typeface="Montserrat" panose="00000500000000000000" pitchFamily="50" charset="0"/>
              </a:rPr>
              <a:t>+1 (858) 412-5988    </a:t>
            </a:r>
          </a:p>
        </p:txBody>
      </p:sp>
      <p:pic>
        <p:nvPicPr>
          <p:cNvPr id="14" name="Graphic 13">
            <a:extLst>
              <a:ext uri="{FF2B5EF4-FFF2-40B4-BE49-F238E27FC236}">
                <a16:creationId xmlns:a16="http://schemas.microsoft.com/office/drawing/2014/main" id="{A44A7EB2-A4D1-4622-9630-93ABD1BB185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501902" y="114479"/>
            <a:ext cx="2372523" cy="593826"/>
          </a:xfrm>
          <a:prstGeom prst="rect">
            <a:avLst/>
          </a:prstGeom>
        </p:spPr>
      </p:pic>
    </p:spTree>
    <p:extLst>
      <p:ext uri="{BB962C8B-B14F-4D97-AF65-F5344CB8AC3E}">
        <p14:creationId xmlns:p14="http://schemas.microsoft.com/office/powerpoint/2010/main" val="5725053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pic>
        <p:nvPicPr>
          <p:cNvPr id="2" name="图片 1"/>
          <p:cNvPicPr>
            <a:picLocks noChangeAspect="1"/>
          </p:cNvPicPr>
          <p:nvPr userDrawn="1"/>
        </p:nvPicPr>
        <p:blipFill rotWithShape="1">
          <a:blip r:embed="rId2">
            <a:extLst>
              <a:ext uri="{BEBA8EAE-BF5A-486C-A8C5-ECC9F3942E4B}">
                <a14:imgProps xmlns:a14="http://schemas.microsoft.com/office/drawing/2010/main">
                  <a14:imgLayer r:embed="rId3">
                    <a14:imgEffect>
                      <a14:brightnessContrast bright="-3000" contrast="-5000"/>
                    </a14:imgEffect>
                  </a14:imgLayer>
                </a14:imgProps>
              </a:ext>
              <a:ext uri="{28A0092B-C50C-407E-A947-70E740481C1C}">
                <a14:useLocalDpi xmlns:a14="http://schemas.microsoft.com/office/drawing/2010/main" val="0"/>
              </a:ext>
            </a:extLst>
          </a:blip>
          <a:srcRect t="25398"/>
          <a:stretch>
            <a:fillRect/>
          </a:stretch>
        </p:blipFill>
        <p:spPr>
          <a:xfrm>
            <a:off x="0" y="0"/>
            <a:ext cx="12192000" cy="6858000"/>
          </a:xfrm>
          <a:prstGeom prst="rect">
            <a:avLst/>
          </a:prstGeom>
        </p:spPr>
      </p:pic>
    </p:spTree>
    <p:extLst>
      <p:ext uri="{BB962C8B-B14F-4D97-AF65-F5344CB8AC3E}">
        <p14:creationId xmlns:p14="http://schemas.microsoft.com/office/powerpoint/2010/main" val="357623129"/>
      </p:ext>
    </p:extLst>
  </p:cSld>
  <p:clrMapOvr>
    <a:masterClrMapping/>
  </p:clrMapOvr>
  <mc:AlternateContent xmlns:mc="http://schemas.openxmlformats.org/markup-compatibility/2006" xmlns:p14="http://schemas.microsoft.com/office/powerpoint/2010/main">
    <mc:Choice Requires="p14">
      <p:transition spd="slow" p14:dur="2500" advTm="1000">
        <p:checker/>
      </p:transition>
    </mc:Choice>
    <mc:Fallback xmlns="">
      <p:transition spd="slow" advTm="1000">
        <p:checker/>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528"/>
            </a:lvl1pPr>
            <a:lvl2pPr lvl="1" algn="ctr">
              <a:lnSpc>
                <a:spcPct val="100000"/>
              </a:lnSpc>
              <a:spcBef>
                <a:spcPts val="0"/>
              </a:spcBef>
              <a:spcAft>
                <a:spcPts val="0"/>
              </a:spcAft>
              <a:buSzPts val="5200"/>
              <a:buNone/>
              <a:defRPr sz="5528"/>
            </a:lvl2pPr>
            <a:lvl3pPr lvl="2" algn="ctr">
              <a:lnSpc>
                <a:spcPct val="100000"/>
              </a:lnSpc>
              <a:spcBef>
                <a:spcPts val="0"/>
              </a:spcBef>
              <a:spcAft>
                <a:spcPts val="0"/>
              </a:spcAft>
              <a:buSzPts val="5200"/>
              <a:buNone/>
              <a:defRPr sz="5528"/>
            </a:lvl3pPr>
            <a:lvl4pPr lvl="3" algn="ctr">
              <a:lnSpc>
                <a:spcPct val="100000"/>
              </a:lnSpc>
              <a:spcBef>
                <a:spcPts val="0"/>
              </a:spcBef>
              <a:spcAft>
                <a:spcPts val="0"/>
              </a:spcAft>
              <a:buSzPts val="5200"/>
              <a:buNone/>
              <a:defRPr sz="5528"/>
            </a:lvl4pPr>
            <a:lvl5pPr lvl="4" algn="ctr">
              <a:lnSpc>
                <a:spcPct val="100000"/>
              </a:lnSpc>
              <a:spcBef>
                <a:spcPts val="0"/>
              </a:spcBef>
              <a:spcAft>
                <a:spcPts val="0"/>
              </a:spcAft>
              <a:buSzPts val="5200"/>
              <a:buNone/>
              <a:defRPr sz="5528"/>
            </a:lvl5pPr>
            <a:lvl6pPr lvl="5" algn="ctr">
              <a:lnSpc>
                <a:spcPct val="100000"/>
              </a:lnSpc>
              <a:spcBef>
                <a:spcPts val="0"/>
              </a:spcBef>
              <a:spcAft>
                <a:spcPts val="0"/>
              </a:spcAft>
              <a:buSzPts val="5200"/>
              <a:buNone/>
              <a:defRPr sz="5528"/>
            </a:lvl6pPr>
            <a:lvl7pPr lvl="6" algn="ctr">
              <a:lnSpc>
                <a:spcPct val="100000"/>
              </a:lnSpc>
              <a:spcBef>
                <a:spcPts val="0"/>
              </a:spcBef>
              <a:spcAft>
                <a:spcPts val="0"/>
              </a:spcAft>
              <a:buSzPts val="5200"/>
              <a:buNone/>
              <a:defRPr sz="5528"/>
            </a:lvl7pPr>
            <a:lvl8pPr lvl="7" algn="ctr">
              <a:lnSpc>
                <a:spcPct val="100000"/>
              </a:lnSpc>
              <a:spcBef>
                <a:spcPts val="0"/>
              </a:spcBef>
              <a:spcAft>
                <a:spcPts val="0"/>
              </a:spcAft>
              <a:buSzPts val="5200"/>
              <a:buNone/>
              <a:defRPr sz="5528"/>
            </a:lvl8pPr>
            <a:lvl9pPr lvl="8" algn="ctr">
              <a:lnSpc>
                <a:spcPct val="100000"/>
              </a:lnSpc>
              <a:spcBef>
                <a:spcPts val="0"/>
              </a:spcBef>
              <a:spcAft>
                <a:spcPts val="0"/>
              </a:spcAft>
              <a:buSzPts val="5200"/>
              <a:buNone/>
              <a:defRPr sz="5528"/>
            </a:lvl9pPr>
          </a:lstStyle>
          <a:p>
            <a:endParaRPr/>
          </a:p>
        </p:txBody>
      </p:sp>
      <p:sp>
        <p:nvSpPr>
          <p:cNvPr id="11" name="Google Shape;11;p2"/>
          <p:cNvSpPr txBox="1">
            <a:spLocks noGrp="1"/>
          </p:cNvSpPr>
          <p:nvPr>
            <p:ph type="subTitle" idx="1"/>
          </p:nvPr>
        </p:nvSpPr>
        <p:spPr>
          <a:xfrm>
            <a:off x="415601" y="3778833"/>
            <a:ext cx="11360800" cy="10568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976"/>
            </a:lvl1pPr>
            <a:lvl2pPr lvl="1" algn="ctr">
              <a:lnSpc>
                <a:spcPct val="100000"/>
              </a:lnSpc>
              <a:spcBef>
                <a:spcPts val="0"/>
              </a:spcBef>
              <a:spcAft>
                <a:spcPts val="0"/>
              </a:spcAft>
              <a:buSzPts val="2800"/>
              <a:buNone/>
              <a:defRPr sz="2976"/>
            </a:lvl2pPr>
            <a:lvl3pPr lvl="2" algn="ctr">
              <a:lnSpc>
                <a:spcPct val="100000"/>
              </a:lnSpc>
              <a:spcBef>
                <a:spcPts val="0"/>
              </a:spcBef>
              <a:spcAft>
                <a:spcPts val="0"/>
              </a:spcAft>
              <a:buSzPts val="2800"/>
              <a:buNone/>
              <a:defRPr sz="2976"/>
            </a:lvl3pPr>
            <a:lvl4pPr lvl="3" algn="ctr">
              <a:lnSpc>
                <a:spcPct val="100000"/>
              </a:lnSpc>
              <a:spcBef>
                <a:spcPts val="0"/>
              </a:spcBef>
              <a:spcAft>
                <a:spcPts val="0"/>
              </a:spcAft>
              <a:buSzPts val="2800"/>
              <a:buNone/>
              <a:defRPr sz="2976"/>
            </a:lvl4pPr>
            <a:lvl5pPr lvl="4" algn="ctr">
              <a:lnSpc>
                <a:spcPct val="100000"/>
              </a:lnSpc>
              <a:spcBef>
                <a:spcPts val="0"/>
              </a:spcBef>
              <a:spcAft>
                <a:spcPts val="0"/>
              </a:spcAft>
              <a:buSzPts val="2800"/>
              <a:buNone/>
              <a:defRPr sz="2976"/>
            </a:lvl5pPr>
            <a:lvl6pPr lvl="5" algn="ctr">
              <a:lnSpc>
                <a:spcPct val="100000"/>
              </a:lnSpc>
              <a:spcBef>
                <a:spcPts val="0"/>
              </a:spcBef>
              <a:spcAft>
                <a:spcPts val="0"/>
              </a:spcAft>
              <a:buSzPts val="2800"/>
              <a:buNone/>
              <a:defRPr sz="2976"/>
            </a:lvl6pPr>
            <a:lvl7pPr lvl="6" algn="ctr">
              <a:lnSpc>
                <a:spcPct val="100000"/>
              </a:lnSpc>
              <a:spcBef>
                <a:spcPts val="0"/>
              </a:spcBef>
              <a:spcAft>
                <a:spcPts val="0"/>
              </a:spcAft>
              <a:buSzPts val="2800"/>
              <a:buNone/>
              <a:defRPr sz="2976"/>
            </a:lvl7pPr>
            <a:lvl8pPr lvl="7" algn="ctr">
              <a:lnSpc>
                <a:spcPct val="100000"/>
              </a:lnSpc>
              <a:spcBef>
                <a:spcPts val="0"/>
              </a:spcBef>
              <a:spcAft>
                <a:spcPts val="0"/>
              </a:spcAft>
              <a:buSzPts val="2800"/>
              <a:buNone/>
              <a:defRPr sz="2976"/>
            </a:lvl8pPr>
            <a:lvl9pPr lvl="8" algn="ctr">
              <a:lnSpc>
                <a:spcPct val="100000"/>
              </a:lnSpc>
              <a:spcBef>
                <a:spcPts val="0"/>
              </a:spcBef>
              <a:spcAft>
                <a:spcPts val="0"/>
              </a:spcAft>
              <a:buSzPts val="2800"/>
              <a:buNone/>
              <a:defRPr sz="2976"/>
            </a:lvl9pPr>
          </a:lstStyle>
          <a:p>
            <a:endParaRPr/>
          </a:p>
        </p:txBody>
      </p:sp>
      <p:sp>
        <p:nvSpPr>
          <p:cNvPr id="12" name="Google Shape;12;p2"/>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358542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Simple Light - Title and Body">
  <p:cSld name="Simple Light - Title and Body">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735467" y="333033"/>
            <a:ext cx="11040800" cy="7636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2800"/>
              <a:buFont typeface="Roboto"/>
              <a:buNone/>
              <a:defRPr>
                <a:latin typeface="Roboto"/>
                <a:ea typeface="Roboto"/>
                <a:cs typeface="Roboto"/>
                <a:sym typeface="Roboto"/>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3"/>
          <p:cNvSpPr txBox="1">
            <a:spLocks noGrp="1"/>
          </p:cNvSpPr>
          <p:nvPr>
            <p:ph type="body" idx="1"/>
          </p:nvPr>
        </p:nvSpPr>
        <p:spPr>
          <a:xfrm>
            <a:off x="415601" y="1386100"/>
            <a:ext cx="11360800" cy="4648800"/>
          </a:xfrm>
          <a:prstGeom prst="rect">
            <a:avLst/>
          </a:prstGeom>
          <a:noFill/>
          <a:ln>
            <a:noFill/>
          </a:ln>
        </p:spPr>
        <p:txBody>
          <a:bodyPr spcFirstLastPara="1" wrap="square" lIns="91425" tIns="91425" rIns="91425" bIns="91425" anchor="t" anchorCtr="0">
            <a:normAutofit/>
          </a:bodyPr>
          <a:lstStyle>
            <a:lvl1pPr marL="486004" lvl="0" indent="-364503" algn="l">
              <a:lnSpc>
                <a:spcPct val="115000"/>
              </a:lnSpc>
              <a:spcBef>
                <a:spcPts val="1063"/>
              </a:spcBef>
              <a:spcAft>
                <a:spcPts val="0"/>
              </a:spcAft>
              <a:buSzPts val="1800"/>
              <a:buFont typeface="Roboto"/>
              <a:buChar char="●"/>
              <a:defRPr>
                <a:latin typeface="Roboto"/>
                <a:ea typeface="Roboto"/>
                <a:cs typeface="Roboto"/>
                <a:sym typeface="Roboto"/>
              </a:defRPr>
            </a:lvl1pPr>
            <a:lvl2pPr marL="972007" lvl="1" indent="-337503" algn="l">
              <a:lnSpc>
                <a:spcPct val="115000"/>
              </a:lnSpc>
              <a:spcBef>
                <a:spcPts val="0"/>
              </a:spcBef>
              <a:spcAft>
                <a:spcPts val="0"/>
              </a:spcAft>
              <a:buSzPts val="1400"/>
              <a:buFont typeface="Roboto"/>
              <a:buChar char="○"/>
              <a:defRPr>
                <a:latin typeface="Roboto"/>
                <a:ea typeface="Roboto"/>
                <a:cs typeface="Roboto"/>
                <a:sym typeface="Roboto"/>
              </a:defRPr>
            </a:lvl2pPr>
            <a:lvl3pPr marL="1458011" lvl="2" indent="-337503" algn="l">
              <a:lnSpc>
                <a:spcPct val="115000"/>
              </a:lnSpc>
              <a:spcBef>
                <a:spcPts val="0"/>
              </a:spcBef>
              <a:spcAft>
                <a:spcPts val="0"/>
              </a:spcAft>
              <a:buSzPts val="1400"/>
              <a:buFont typeface="Roboto"/>
              <a:buChar char="■"/>
              <a:defRPr>
                <a:latin typeface="Roboto"/>
                <a:ea typeface="Roboto"/>
                <a:cs typeface="Roboto"/>
                <a:sym typeface="Roboto"/>
              </a:defRPr>
            </a:lvl3pPr>
            <a:lvl4pPr marL="1944014" lvl="3" indent="-337503" algn="l">
              <a:lnSpc>
                <a:spcPct val="115000"/>
              </a:lnSpc>
              <a:spcBef>
                <a:spcPts val="0"/>
              </a:spcBef>
              <a:spcAft>
                <a:spcPts val="0"/>
              </a:spcAft>
              <a:buSzPts val="1400"/>
              <a:buFont typeface="Roboto"/>
              <a:buChar char="●"/>
              <a:defRPr>
                <a:latin typeface="Roboto"/>
                <a:ea typeface="Roboto"/>
                <a:cs typeface="Roboto"/>
                <a:sym typeface="Roboto"/>
              </a:defRPr>
            </a:lvl4pPr>
            <a:lvl5pPr marL="2430018" lvl="4" indent="-337503" algn="l">
              <a:lnSpc>
                <a:spcPct val="115000"/>
              </a:lnSpc>
              <a:spcBef>
                <a:spcPts val="0"/>
              </a:spcBef>
              <a:spcAft>
                <a:spcPts val="0"/>
              </a:spcAft>
              <a:buSzPts val="1400"/>
              <a:buFont typeface="Roboto"/>
              <a:buChar char="○"/>
              <a:defRPr>
                <a:latin typeface="Roboto"/>
                <a:ea typeface="Roboto"/>
                <a:cs typeface="Roboto"/>
                <a:sym typeface="Roboto"/>
              </a:defRPr>
            </a:lvl5pPr>
            <a:lvl6pPr marL="2916022" lvl="5" indent="-337503" algn="l">
              <a:lnSpc>
                <a:spcPct val="115000"/>
              </a:lnSpc>
              <a:spcBef>
                <a:spcPts val="0"/>
              </a:spcBef>
              <a:spcAft>
                <a:spcPts val="0"/>
              </a:spcAft>
              <a:buSzPts val="1400"/>
              <a:buFont typeface="Roboto"/>
              <a:buChar char="■"/>
              <a:defRPr>
                <a:latin typeface="Roboto"/>
                <a:ea typeface="Roboto"/>
                <a:cs typeface="Roboto"/>
                <a:sym typeface="Roboto"/>
              </a:defRPr>
            </a:lvl6pPr>
            <a:lvl7pPr marL="3402025" lvl="6" indent="-337503" algn="l">
              <a:lnSpc>
                <a:spcPct val="115000"/>
              </a:lnSpc>
              <a:spcBef>
                <a:spcPts val="0"/>
              </a:spcBef>
              <a:spcAft>
                <a:spcPts val="0"/>
              </a:spcAft>
              <a:buSzPts val="1400"/>
              <a:buFont typeface="Roboto"/>
              <a:buChar char="●"/>
              <a:defRPr>
                <a:latin typeface="Roboto"/>
                <a:ea typeface="Roboto"/>
                <a:cs typeface="Roboto"/>
                <a:sym typeface="Roboto"/>
              </a:defRPr>
            </a:lvl7pPr>
            <a:lvl8pPr marL="3888029" lvl="7" indent="-337503" algn="l">
              <a:lnSpc>
                <a:spcPct val="115000"/>
              </a:lnSpc>
              <a:spcBef>
                <a:spcPts val="0"/>
              </a:spcBef>
              <a:spcAft>
                <a:spcPts val="0"/>
              </a:spcAft>
              <a:buSzPts val="1400"/>
              <a:buFont typeface="Roboto"/>
              <a:buChar char="○"/>
              <a:defRPr>
                <a:latin typeface="Roboto"/>
                <a:ea typeface="Roboto"/>
                <a:cs typeface="Roboto"/>
                <a:sym typeface="Roboto"/>
              </a:defRPr>
            </a:lvl8pPr>
            <a:lvl9pPr marL="4374032" lvl="8" indent="-337503" algn="l">
              <a:lnSpc>
                <a:spcPct val="115000"/>
              </a:lnSpc>
              <a:spcBef>
                <a:spcPts val="0"/>
              </a:spcBef>
              <a:spcAft>
                <a:spcPts val="0"/>
              </a:spcAft>
              <a:buSzPts val="1400"/>
              <a:buFont typeface="Roboto"/>
              <a:buChar char="■"/>
              <a:defRPr>
                <a:latin typeface="Roboto"/>
                <a:ea typeface="Roboto"/>
                <a:cs typeface="Roboto"/>
                <a:sym typeface="Roboto"/>
              </a:defRPr>
            </a:lvl9pPr>
          </a:lstStyle>
          <a:p>
            <a:endParaRPr/>
          </a:p>
        </p:txBody>
      </p:sp>
      <p:sp>
        <p:nvSpPr>
          <p:cNvPr id="16" name="Google Shape;16;p3"/>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
        <p:nvSpPr>
          <p:cNvPr id="17" name="Google Shape;17;p3"/>
          <p:cNvSpPr txBox="1"/>
          <p:nvPr/>
        </p:nvSpPr>
        <p:spPr>
          <a:xfrm>
            <a:off x="1" y="152000"/>
            <a:ext cx="490400" cy="1125600"/>
          </a:xfrm>
          <a:prstGeom prst="rect">
            <a:avLst/>
          </a:prstGeom>
          <a:solidFill>
            <a:srgbClr val="174896"/>
          </a:solidFill>
          <a:ln>
            <a:noFill/>
          </a:ln>
        </p:spPr>
        <p:txBody>
          <a:bodyPr spcFirstLastPara="1" wrap="square" lIns="97187" tIns="48580" rIns="97187" bIns="48580" anchor="ctr" anchorCtr="0">
            <a:normAutofit/>
          </a:bodyPr>
          <a:lstStyle/>
          <a:p>
            <a:pPr marL="0" marR="0" lvl="0" indent="0" algn="l" rtl="0">
              <a:lnSpc>
                <a:spcPct val="80000"/>
              </a:lnSpc>
              <a:spcBef>
                <a:spcPts val="0"/>
              </a:spcBef>
              <a:spcAft>
                <a:spcPts val="0"/>
              </a:spcAft>
              <a:buClr>
                <a:srgbClr val="000000"/>
              </a:buClr>
              <a:buSzPts val="2400"/>
              <a:buFont typeface="Arial"/>
              <a:buNone/>
            </a:pPr>
            <a:endParaRPr sz="2551" b="0" i="0" u="none" strike="noStrike" cap="none">
              <a:solidFill>
                <a:srgbClr val="FFFFFF"/>
              </a:solidFill>
              <a:latin typeface="Arial"/>
              <a:ea typeface="Arial"/>
              <a:cs typeface="Arial"/>
              <a:sym typeface="Arial"/>
            </a:endParaRPr>
          </a:p>
        </p:txBody>
      </p:sp>
      <p:pic>
        <p:nvPicPr>
          <p:cNvPr id="18" name="Google Shape;18;p3"/>
          <p:cNvPicPr preferRelativeResize="0"/>
          <p:nvPr/>
        </p:nvPicPr>
        <p:blipFill rotWithShape="1">
          <a:blip r:embed="rId2">
            <a:alphaModFix/>
          </a:blip>
          <a:srcRect/>
          <a:stretch/>
        </p:blipFill>
        <p:spPr>
          <a:xfrm>
            <a:off x="38879" y="6075271"/>
            <a:ext cx="716036" cy="713799"/>
          </a:xfrm>
          <a:prstGeom prst="rect">
            <a:avLst/>
          </a:prstGeom>
          <a:noFill/>
          <a:ln>
            <a:noFill/>
          </a:ln>
        </p:spPr>
      </p:pic>
    </p:spTree>
    <p:extLst>
      <p:ext uri="{BB962C8B-B14F-4D97-AF65-F5344CB8AC3E}">
        <p14:creationId xmlns:p14="http://schemas.microsoft.com/office/powerpoint/2010/main" val="411181259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415601" y="593367"/>
            <a:ext cx="11360800" cy="7636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1" name="Google Shape;21;p4"/>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6525651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415601" y="2867800"/>
            <a:ext cx="11360800" cy="11224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827"/>
            </a:lvl1pPr>
            <a:lvl2pPr lvl="1" algn="ctr">
              <a:lnSpc>
                <a:spcPct val="100000"/>
              </a:lnSpc>
              <a:spcBef>
                <a:spcPts val="0"/>
              </a:spcBef>
              <a:spcAft>
                <a:spcPts val="0"/>
              </a:spcAft>
              <a:buSzPts val="3600"/>
              <a:buNone/>
              <a:defRPr sz="3827"/>
            </a:lvl2pPr>
            <a:lvl3pPr lvl="2" algn="ctr">
              <a:lnSpc>
                <a:spcPct val="100000"/>
              </a:lnSpc>
              <a:spcBef>
                <a:spcPts val="0"/>
              </a:spcBef>
              <a:spcAft>
                <a:spcPts val="0"/>
              </a:spcAft>
              <a:buSzPts val="3600"/>
              <a:buNone/>
              <a:defRPr sz="3827"/>
            </a:lvl3pPr>
            <a:lvl4pPr lvl="3" algn="ctr">
              <a:lnSpc>
                <a:spcPct val="100000"/>
              </a:lnSpc>
              <a:spcBef>
                <a:spcPts val="0"/>
              </a:spcBef>
              <a:spcAft>
                <a:spcPts val="0"/>
              </a:spcAft>
              <a:buSzPts val="3600"/>
              <a:buNone/>
              <a:defRPr sz="3827"/>
            </a:lvl4pPr>
            <a:lvl5pPr lvl="4" algn="ctr">
              <a:lnSpc>
                <a:spcPct val="100000"/>
              </a:lnSpc>
              <a:spcBef>
                <a:spcPts val="0"/>
              </a:spcBef>
              <a:spcAft>
                <a:spcPts val="0"/>
              </a:spcAft>
              <a:buSzPts val="3600"/>
              <a:buNone/>
              <a:defRPr sz="3827"/>
            </a:lvl5pPr>
            <a:lvl6pPr lvl="5" algn="ctr">
              <a:lnSpc>
                <a:spcPct val="100000"/>
              </a:lnSpc>
              <a:spcBef>
                <a:spcPts val="0"/>
              </a:spcBef>
              <a:spcAft>
                <a:spcPts val="0"/>
              </a:spcAft>
              <a:buSzPts val="3600"/>
              <a:buNone/>
              <a:defRPr sz="3827"/>
            </a:lvl6pPr>
            <a:lvl7pPr lvl="6" algn="ctr">
              <a:lnSpc>
                <a:spcPct val="100000"/>
              </a:lnSpc>
              <a:spcBef>
                <a:spcPts val="0"/>
              </a:spcBef>
              <a:spcAft>
                <a:spcPts val="0"/>
              </a:spcAft>
              <a:buSzPts val="3600"/>
              <a:buNone/>
              <a:defRPr sz="3827"/>
            </a:lvl7pPr>
            <a:lvl8pPr lvl="7" algn="ctr">
              <a:lnSpc>
                <a:spcPct val="100000"/>
              </a:lnSpc>
              <a:spcBef>
                <a:spcPts val="0"/>
              </a:spcBef>
              <a:spcAft>
                <a:spcPts val="0"/>
              </a:spcAft>
              <a:buSzPts val="3600"/>
              <a:buNone/>
              <a:defRPr sz="3827"/>
            </a:lvl8pPr>
            <a:lvl9pPr lvl="8" algn="ctr">
              <a:lnSpc>
                <a:spcPct val="100000"/>
              </a:lnSpc>
              <a:spcBef>
                <a:spcPts val="0"/>
              </a:spcBef>
              <a:spcAft>
                <a:spcPts val="0"/>
              </a:spcAft>
              <a:buSzPts val="3600"/>
              <a:buNone/>
              <a:defRPr sz="3827"/>
            </a:lvl9pPr>
          </a:lstStyle>
          <a:p>
            <a:endParaRPr/>
          </a:p>
        </p:txBody>
      </p:sp>
      <p:sp>
        <p:nvSpPr>
          <p:cNvPr id="24" name="Google Shape;24;p5"/>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0079570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Simple Light - Title, Header, and Body" type="tx">
  <p:cSld name="Simple Light - Title, Header, and Bod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2968234" y="333033"/>
            <a:ext cx="8808000" cy="7636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6"/>
          <p:cNvSpPr txBox="1">
            <a:spLocks noGrp="1"/>
          </p:cNvSpPr>
          <p:nvPr>
            <p:ph type="body" idx="1"/>
          </p:nvPr>
        </p:nvSpPr>
        <p:spPr>
          <a:xfrm>
            <a:off x="415601" y="1386100"/>
            <a:ext cx="11360800" cy="4648800"/>
          </a:xfrm>
          <a:prstGeom prst="rect">
            <a:avLst/>
          </a:prstGeom>
          <a:noFill/>
          <a:ln>
            <a:noFill/>
          </a:ln>
        </p:spPr>
        <p:txBody>
          <a:bodyPr spcFirstLastPara="1" wrap="square" lIns="91425" tIns="91425" rIns="91425" bIns="91425" anchor="t" anchorCtr="0">
            <a:normAutofit/>
          </a:bodyPr>
          <a:lstStyle>
            <a:lvl1pPr marL="486004" lvl="0" indent="-364503" algn="l">
              <a:lnSpc>
                <a:spcPct val="115000"/>
              </a:lnSpc>
              <a:spcBef>
                <a:spcPts val="0"/>
              </a:spcBef>
              <a:spcAft>
                <a:spcPts val="0"/>
              </a:spcAft>
              <a:buSzPts val="1800"/>
              <a:buChar char="●"/>
              <a:defRPr/>
            </a:lvl1pPr>
            <a:lvl2pPr marL="972007" lvl="1" indent="-337503" algn="l">
              <a:lnSpc>
                <a:spcPct val="115000"/>
              </a:lnSpc>
              <a:spcBef>
                <a:spcPts val="0"/>
              </a:spcBef>
              <a:spcAft>
                <a:spcPts val="0"/>
              </a:spcAft>
              <a:buSzPts val="1400"/>
              <a:buChar char="○"/>
              <a:defRPr/>
            </a:lvl2pPr>
            <a:lvl3pPr marL="1458011" lvl="2" indent="-337503" algn="l">
              <a:lnSpc>
                <a:spcPct val="115000"/>
              </a:lnSpc>
              <a:spcBef>
                <a:spcPts val="0"/>
              </a:spcBef>
              <a:spcAft>
                <a:spcPts val="0"/>
              </a:spcAft>
              <a:buSzPts val="1400"/>
              <a:buChar char="■"/>
              <a:defRPr/>
            </a:lvl3pPr>
            <a:lvl4pPr marL="1944014" lvl="3" indent="-337503" algn="l">
              <a:lnSpc>
                <a:spcPct val="115000"/>
              </a:lnSpc>
              <a:spcBef>
                <a:spcPts val="0"/>
              </a:spcBef>
              <a:spcAft>
                <a:spcPts val="0"/>
              </a:spcAft>
              <a:buSzPts val="1400"/>
              <a:buChar char="●"/>
              <a:defRPr/>
            </a:lvl4pPr>
            <a:lvl5pPr marL="2430018" lvl="4" indent="-337503" algn="l">
              <a:lnSpc>
                <a:spcPct val="115000"/>
              </a:lnSpc>
              <a:spcBef>
                <a:spcPts val="0"/>
              </a:spcBef>
              <a:spcAft>
                <a:spcPts val="0"/>
              </a:spcAft>
              <a:buSzPts val="1400"/>
              <a:buChar char="○"/>
              <a:defRPr/>
            </a:lvl5pPr>
            <a:lvl6pPr marL="2916022" lvl="5" indent="-337503" algn="l">
              <a:lnSpc>
                <a:spcPct val="115000"/>
              </a:lnSpc>
              <a:spcBef>
                <a:spcPts val="0"/>
              </a:spcBef>
              <a:spcAft>
                <a:spcPts val="0"/>
              </a:spcAft>
              <a:buSzPts val="1400"/>
              <a:buChar char="■"/>
              <a:defRPr/>
            </a:lvl6pPr>
            <a:lvl7pPr marL="3402025" lvl="6" indent="-337503" algn="l">
              <a:lnSpc>
                <a:spcPct val="115000"/>
              </a:lnSpc>
              <a:spcBef>
                <a:spcPts val="0"/>
              </a:spcBef>
              <a:spcAft>
                <a:spcPts val="0"/>
              </a:spcAft>
              <a:buSzPts val="1400"/>
              <a:buChar char="●"/>
              <a:defRPr/>
            </a:lvl7pPr>
            <a:lvl8pPr marL="3888029" lvl="7" indent="-337503" algn="l">
              <a:lnSpc>
                <a:spcPct val="115000"/>
              </a:lnSpc>
              <a:spcBef>
                <a:spcPts val="0"/>
              </a:spcBef>
              <a:spcAft>
                <a:spcPts val="0"/>
              </a:spcAft>
              <a:buSzPts val="1400"/>
              <a:buChar char="○"/>
              <a:defRPr/>
            </a:lvl8pPr>
            <a:lvl9pPr marL="4374032" lvl="8" indent="-337503" algn="l">
              <a:lnSpc>
                <a:spcPct val="115000"/>
              </a:lnSpc>
              <a:spcBef>
                <a:spcPts val="0"/>
              </a:spcBef>
              <a:spcAft>
                <a:spcPts val="0"/>
              </a:spcAft>
              <a:buSzPts val="1400"/>
              <a:buChar char="■"/>
              <a:defRPr/>
            </a:lvl9pPr>
          </a:lstStyle>
          <a:p>
            <a:endParaRPr/>
          </a:p>
        </p:txBody>
      </p:sp>
      <p:sp>
        <p:nvSpPr>
          <p:cNvPr id="28" name="Google Shape;28;p6"/>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29" name="Google Shape;29;p6"/>
          <p:cNvPicPr preferRelativeResize="0"/>
          <p:nvPr/>
        </p:nvPicPr>
        <p:blipFill rotWithShape="1">
          <a:blip r:embed="rId2">
            <a:alphaModFix/>
          </a:blip>
          <a:srcRect/>
          <a:stretch/>
        </p:blipFill>
        <p:spPr>
          <a:xfrm>
            <a:off x="38879" y="6075271"/>
            <a:ext cx="716036" cy="713799"/>
          </a:xfrm>
          <a:prstGeom prst="rect">
            <a:avLst/>
          </a:prstGeom>
          <a:noFill/>
          <a:ln>
            <a:noFill/>
          </a:ln>
        </p:spPr>
      </p:pic>
      <p:sp>
        <p:nvSpPr>
          <p:cNvPr id="30" name="Google Shape;30;p6"/>
          <p:cNvSpPr txBox="1">
            <a:spLocks noGrp="1"/>
          </p:cNvSpPr>
          <p:nvPr>
            <p:ph type="subTitle" idx="2"/>
          </p:nvPr>
        </p:nvSpPr>
        <p:spPr>
          <a:xfrm>
            <a:off x="0" y="152000"/>
            <a:ext cx="2859200" cy="1125600"/>
          </a:xfrm>
          <a:prstGeom prst="rect">
            <a:avLst/>
          </a:prstGeom>
          <a:solidFill>
            <a:srgbClr val="174896"/>
          </a:solidFill>
          <a:ln>
            <a:noFill/>
          </a:ln>
        </p:spPr>
        <p:txBody>
          <a:bodyPr spcFirstLastPara="1" wrap="square" lIns="91425" tIns="91425" rIns="91425" bIns="91425" anchor="ctr" anchorCtr="0">
            <a:normAutofit/>
          </a:bodyPr>
          <a:lstStyle>
            <a:lvl1pPr lvl="0" algn="l">
              <a:lnSpc>
                <a:spcPct val="115000"/>
              </a:lnSpc>
              <a:spcBef>
                <a:spcPts val="0"/>
              </a:spcBef>
              <a:spcAft>
                <a:spcPts val="0"/>
              </a:spcAft>
              <a:buClr>
                <a:schemeClr val="lt1"/>
              </a:buClr>
              <a:buSzPts val="2400"/>
              <a:buNone/>
              <a:defRPr sz="2551">
                <a:solidFill>
                  <a:schemeClr val="lt1"/>
                </a:solidFill>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5399961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415601" y="593367"/>
            <a:ext cx="11360800" cy="7636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3" name="Google Shape;33;p7"/>
          <p:cNvSpPr txBox="1">
            <a:spLocks noGrp="1"/>
          </p:cNvSpPr>
          <p:nvPr>
            <p:ph type="body" idx="1"/>
          </p:nvPr>
        </p:nvSpPr>
        <p:spPr>
          <a:xfrm>
            <a:off x="415601" y="1536633"/>
            <a:ext cx="5333200" cy="4555200"/>
          </a:xfrm>
          <a:prstGeom prst="rect">
            <a:avLst/>
          </a:prstGeom>
          <a:noFill/>
          <a:ln>
            <a:noFill/>
          </a:ln>
        </p:spPr>
        <p:txBody>
          <a:bodyPr spcFirstLastPara="1" wrap="square" lIns="91425" tIns="91425" rIns="91425" bIns="91425" anchor="t" anchorCtr="0">
            <a:normAutofit/>
          </a:bodyPr>
          <a:lstStyle>
            <a:lvl1pPr marL="486004" lvl="0" indent="-337503" algn="l">
              <a:lnSpc>
                <a:spcPct val="115000"/>
              </a:lnSpc>
              <a:spcBef>
                <a:spcPts val="0"/>
              </a:spcBef>
              <a:spcAft>
                <a:spcPts val="0"/>
              </a:spcAft>
              <a:buSzPts val="1400"/>
              <a:buChar char="●"/>
              <a:defRPr sz="1488"/>
            </a:lvl1pPr>
            <a:lvl2pPr marL="972007" lvl="1" indent="-324002" algn="l">
              <a:lnSpc>
                <a:spcPct val="115000"/>
              </a:lnSpc>
              <a:spcBef>
                <a:spcPts val="0"/>
              </a:spcBef>
              <a:spcAft>
                <a:spcPts val="0"/>
              </a:spcAft>
              <a:buSzPts val="1200"/>
              <a:buChar char="○"/>
              <a:defRPr sz="1276"/>
            </a:lvl2pPr>
            <a:lvl3pPr marL="1458011" lvl="2" indent="-324002" algn="l">
              <a:lnSpc>
                <a:spcPct val="115000"/>
              </a:lnSpc>
              <a:spcBef>
                <a:spcPts val="0"/>
              </a:spcBef>
              <a:spcAft>
                <a:spcPts val="0"/>
              </a:spcAft>
              <a:buSzPts val="1200"/>
              <a:buChar char="■"/>
              <a:defRPr sz="1276"/>
            </a:lvl3pPr>
            <a:lvl4pPr marL="1944014" lvl="3" indent="-324002" algn="l">
              <a:lnSpc>
                <a:spcPct val="115000"/>
              </a:lnSpc>
              <a:spcBef>
                <a:spcPts val="0"/>
              </a:spcBef>
              <a:spcAft>
                <a:spcPts val="0"/>
              </a:spcAft>
              <a:buSzPts val="1200"/>
              <a:buChar char="●"/>
              <a:defRPr sz="1276"/>
            </a:lvl4pPr>
            <a:lvl5pPr marL="2430018" lvl="4" indent="-324002" algn="l">
              <a:lnSpc>
                <a:spcPct val="115000"/>
              </a:lnSpc>
              <a:spcBef>
                <a:spcPts val="0"/>
              </a:spcBef>
              <a:spcAft>
                <a:spcPts val="0"/>
              </a:spcAft>
              <a:buSzPts val="1200"/>
              <a:buChar char="○"/>
              <a:defRPr sz="1276"/>
            </a:lvl5pPr>
            <a:lvl6pPr marL="2916022" lvl="5" indent="-324002" algn="l">
              <a:lnSpc>
                <a:spcPct val="115000"/>
              </a:lnSpc>
              <a:spcBef>
                <a:spcPts val="0"/>
              </a:spcBef>
              <a:spcAft>
                <a:spcPts val="0"/>
              </a:spcAft>
              <a:buSzPts val="1200"/>
              <a:buChar char="■"/>
              <a:defRPr sz="1276"/>
            </a:lvl6pPr>
            <a:lvl7pPr marL="3402025" lvl="6" indent="-324002" algn="l">
              <a:lnSpc>
                <a:spcPct val="115000"/>
              </a:lnSpc>
              <a:spcBef>
                <a:spcPts val="0"/>
              </a:spcBef>
              <a:spcAft>
                <a:spcPts val="0"/>
              </a:spcAft>
              <a:buSzPts val="1200"/>
              <a:buChar char="●"/>
              <a:defRPr sz="1276"/>
            </a:lvl7pPr>
            <a:lvl8pPr marL="3888029" lvl="7" indent="-324002" algn="l">
              <a:lnSpc>
                <a:spcPct val="115000"/>
              </a:lnSpc>
              <a:spcBef>
                <a:spcPts val="0"/>
              </a:spcBef>
              <a:spcAft>
                <a:spcPts val="0"/>
              </a:spcAft>
              <a:buSzPts val="1200"/>
              <a:buChar char="○"/>
              <a:defRPr sz="1276"/>
            </a:lvl8pPr>
            <a:lvl9pPr marL="4374032" lvl="8" indent="-324002" algn="l">
              <a:lnSpc>
                <a:spcPct val="115000"/>
              </a:lnSpc>
              <a:spcBef>
                <a:spcPts val="0"/>
              </a:spcBef>
              <a:spcAft>
                <a:spcPts val="0"/>
              </a:spcAft>
              <a:buSzPts val="1200"/>
              <a:buChar char="■"/>
              <a:defRPr sz="1276"/>
            </a:lvl9pPr>
          </a:lstStyle>
          <a:p>
            <a:endParaRPr/>
          </a:p>
        </p:txBody>
      </p:sp>
      <p:sp>
        <p:nvSpPr>
          <p:cNvPr id="34" name="Google Shape;34;p7"/>
          <p:cNvSpPr txBox="1">
            <a:spLocks noGrp="1"/>
          </p:cNvSpPr>
          <p:nvPr>
            <p:ph type="body" idx="2"/>
          </p:nvPr>
        </p:nvSpPr>
        <p:spPr>
          <a:xfrm>
            <a:off x="6443200" y="1536633"/>
            <a:ext cx="5333200" cy="4555200"/>
          </a:xfrm>
          <a:prstGeom prst="rect">
            <a:avLst/>
          </a:prstGeom>
          <a:noFill/>
          <a:ln>
            <a:noFill/>
          </a:ln>
        </p:spPr>
        <p:txBody>
          <a:bodyPr spcFirstLastPara="1" wrap="square" lIns="91425" tIns="91425" rIns="91425" bIns="91425" anchor="t" anchorCtr="0">
            <a:normAutofit/>
          </a:bodyPr>
          <a:lstStyle>
            <a:lvl1pPr marL="486004" lvl="0" indent="-337503" algn="l">
              <a:lnSpc>
                <a:spcPct val="115000"/>
              </a:lnSpc>
              <a:spcBef>
                <a:spcPts val="0"/>
              </a:spcBef>
              <a:spcAft>
                <a:spcPts val="0"/>
              </a:spcAft>
              <a:buSzPts val="1400"/>
              <a:buChar char="●"/>
              <a:defRPr sz="1488"/>
            </a:lvl1pPr>
            <a:lvl2pPr marL="972007" lvl="1" indent="-324002" algn="l">
              <a:lnSpc>
                <a:spcPct val="115000"/>
              </a:lnSpc>
              <a:spcBef>
                <a:spcPts val="0"/>
              </a:spcBef>
              <a:spcAft>
                <a:spcPts val="0"/>
              </a:spcAft>
              <a:buSzPts val="1200"/>
              <a:buChar char="○"/>
              <a:defRPr sz="1276"/>
            </a:lvl2pPr>
            <a:lvl3pPr marL="1458011" lvl="2" indent="-324002" algn="l">
              <a:lnSpc>
                <a:spcPct val="115000"/>
              </a:lnSpc>
              <a:spcBef>
                <a:spcPts val="0"/>
              </a:spcBef>
              <a:spcAft>
                <a:spcPts val="0"/>
              </a:spcAft>
              <a:buSzPts val="1200"/>
              <a:buChar char="■"/>
              <a:defRPr sz="1276"/>
            </a:lvl3pPr>
            <a:lvl4pPr marL="1944014" lvl="3" indent="-324002" algn="l">
              <a:lnSpc>
                <a:spcPct val="115000"/>
              </a:lnSpc>
              <a:spcBef>
                <a:spcPts val="0"/>
              </a:spcBef>
              <a:spcAft>
                <a:spcPts val="0"/>
              </a:spcAft>
              <a:buSzPts val="1200"/>
              <a:buChar char="●"/>
              <a:defRPr sz="1276"/>
            </a:lvl4pPr>
            <a:lvl5pPr marL="2430018" lvl="4" indent="-324002" algn="l">
              <a:lnSpc>
                <a:spcPct val="115000"/>
              </a:lnSpc>
              <a:spcBef>
                <a:spcPts val="0"/>
              </a:spcBef>
              <a:spcAft>
                <a:spcPts val="0"/>
              </a:spcAft>
              <a:buSzPts val="1200"/>
              <a:buChar char="○"/>
              <a:defRPr sz="1276"/>
            </a:lvl5pPr>
            <a:lvl6pPr marL="2916022" lvl="5" indent="-324002" algn="l">
              <a:lnSpc>
                <a:spcPct val="115000"/>
              </a:lnSpc>
              <a:spcBef>
                <a:spcPts val="0"/>
              </a:spcBef>
              <a:spcAft>
                <a:spcPts val="0"/>
              </a:spcAft>
              <a:buSzPts val="1200"/>
              <a:buChar char="■"/>
              <a:defRPr sz="1276"/>
            </a:lvl6pPr>
            <a:lvl7pPr marL="3402025" lvl="6" indent="-324002" algn="l">
              <a:lnSpc>
                <a:spcPct val="115000"/>
              </a:lnSpc>
              <a:spcBef>
                <a:spcPts val="0"/>
              </a:spcBef>
              <a:spcAft>
                <a:spcPts val="0"/>
              </a:spcAft>
              <a:buSzPts val="1200"/>
              <a:buChar char="●"/>
              <a:defRPr sz="1276"/>
            </a:lvl7pPr>
            <a:lvl8pPr marL="3888029" lvl="7" indent="-324002" algn="l">
              <a:lnSpc>
                <a:spcPct val="115000"/>
              </a:lnSpc>
              <a:spcBef>
                <a:spcPts val="0"/>
              </a:spcBef>
              <a:spcAft>
                <a:spcPts val="0"/>
              </a:spcAft>
              <a:buSzPts val="1200"/>
              <a:buChar char="○"/>
              <a:defRPr sz="1276"/>
            </a:lvl8pPr>
            <a:lvl9pPr marL="4374032" lvl="8" indent="-324002" algn="l">
              <a:lnSpc>
                <a:spcPct val="115000"/>
              </a:lnSpc>
              <a:spcBef>
                <a:spcPts val="0"/>
              </a:spcBef>
              <a:spcAft>
                <a:spcPts val="0"/>
              </a:spcAft>
              <a:buSzPts val="1200"/>
              <a:buChar char="■"/>
              <a:defRPr sz="1276"/>
            </a:lvl9pPr>
          </a:lstStyle>
          <a:p>
            <a:endParaRPr/>
          </a:p>
        </p:txBody>
      </p:sp>
      <p:sp>
        <p:nvSpPr>
          <p:cNvPr id="35" name="Google Shape;35;p7"/>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8873896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15600" y="740800"/>
            <a:ext cx="3744000" cy="10076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551"/>
            </a:lvl1pPr>
            <a:lvl2pPr lvl="1" algn="l">
              <a:lnSpc>
                <a:spcPct val="100000"/>
              </a:lnSpc>
              <a:spcBef>
                <a:spcPts val="0"/>
              </a:spcBef>
              <a:spcAft>
                <a:spcPts val="0"/>
              </a:spcAft>
              <a:buSzPts val="2400"/>
              <a:buNone/>
              <a:defRPr sz="2551"/>
            </a:lvl2pPr>
            <a:lvl3pPr lvl="2" algn="l">
              <a:lnSpc>
                <a:spcPct val="100000"/>
              </a:lnSpc>
              <a:spcBef>
                <a:spcPts val="0"/>
              </a:spcBef>
              <a:spcAft>
                <a:spcPts val="0"/>
              </a:spcAft>
              <a:buSzPts val="2400"/>
              <a:buNone/>
              <a:defRPr sz="2551"/>
            </a:lvl3pPr>
            <a:lvl4pPr lvl="3" algn="l">
              <a:lnSpc>
                <a:spcPct val="100000"/>
              </a:lnSpc>
              <a:spcBef>
                <a:spcPts val="0"/>
              </a:spcBef>
              <a:spcAft>
                <a:spcPts val="0"/>
              </a:spcAft>
              <a:buSzPts val="2400"/>
              <a:buNone/>
              <a:defRPr sz="2551"/>
            </a:lvl4pPr>
            <a:lvl5pPr lvl="4" algn="l">
              <a:lnSpc>
                <a:spcPct val="100000"/>
              </a:lnSpc>
              <a:spcBef>
                <a:spcPts val="0"/>
              </a:spcBef>
              <a:spcAft>
                <a:spcPts val="0"/>
              </a:spcAft>
              <a:buSzPts val="2400"/>
              <a:buNone/>
              <a:defRPr sz="2551"/>
            </a:lvl5pPr>
            <a:lvl6pPr lvl="5" algn="l">
              <a:lnSpc>
                <a:spcPct val="100000"/>
              </a:lnSpc>
              <a:spcBef>
                <a:spcPts val="0"/>
              </a:spcBef>
              <a:spcAft>
                <a:spcPts val="0"/>
              </a:spcAft>
              <a:buSzPts val="2400"/>
              <a:buNone/>
              <a:defRPr sz="2551"/>
            </a:lvl6pPr>
            <a:lvl7pPr lvl="6" algn="l">
              <a:lnSpc>
                <a:spcPct val="100000"/>
              </a:lnSpc>
              <a:spcBef>
                <a:spcPts val="0"/>
              </a:spcBef>
              <a:spcAft>
                <a:spcPts val="0"/>
              </a:spcAft>
              <a:buSzPts val="2400"/>
              <a:buNone/>
              <a:defRPr sz="2551"/>
            </a:lvl7pPr>
            <a:lvl8pPr lvl="7" algn="l">
              <a:lnSpc>
                <a:spcPct val="100000"/>
              </a:lnSpc>
              <a:spcBef>
                <a:spcPts val="0"/>
              </a:spcBef>
              <a:spcAft>
                <a:spcPts val="0"/>
              </a:spcAft>
              <a:buSzPts val="2400"/>
              <a:buNone/>
              <a:defRPr sz="2551"/>
            </a:lvl8pPr>
            <a:lvl9pPr lvl="8" algn="l">
              <a:lnSpc>
                <a:spcPct val="100000"/>
              </a:lnSpc>
              <a:spcBef>
                <a:spcPts val="0"/>
              </a:spcBef>
              <a:spcAft>
                <a:spcPts val="0"/>
              </a:spcAft>
              <a:buSzPts val="2400"/>
              <a:buNone/>
              <a:defRPr sz="2551"/>
            </a:lvl9pPr>
          </a:lstStyle>
          <a:p>
            <a:endParaRPr/>
          </a:p>
        </p:txBody>
      </p:sp>
      <p:sp>
        <p:nvSpPr>
          <p:cNvPr id="38" name="Google Shape;38;p8"/>
          <p:cNvSpPr txBox="1">
            <a:spLocks noGrp="1"/>
          </p:cNvSpPr>
          <p:nvPr>
            <p:ph type="body" idx="1"/>
          </p:nvPr>
        </p:nvSpPr>
        <p:spPr>
          <a:xfrm>
            <a:off x="415600" y="1852800"/>
            <a:ext cx="3744000" cy="4239200"/>
          </a:xfrm>
          <a:prstGeom prst="rect">
            <a:avLst/>
          </a:prstGeom>
          <a:noFill/>
          <a:ln>
            <a:noFill/>
          </a:ln>
        </p:spPr>
        <p:txBody>
          <a:bodyPr spcFirstLastPara="1" wrap="square" lIns="91425" tIns="91425" rIns="91425" bIns="91425" anchor="t" anchorCtr="0">
            <a:normAutofit/>
          </a:bodyPr>
          <a:lstStyle>
            <a:lvl1pPr marL="486004" lvl="0" indent="-324002" algn="l">
              <a:lnSpc>
                <a:spcPct val="115000"/>
              </a:lnSpc>
              <a:spcBef>
                <a:spcPts val="0"/>
              </a:spcBef>
              <a:spcAft>
                <a:spcPts val="0"/>
              </a:spcAft>
              <a:buSzPts val="1200"/>
              <a:buChar char="●"/>
              <a:defRPr sz="1276"/>
            </a:lvl1pPr>
            <a:lvl2pPr marL="972007" lvl="1" indent="-324002" algn="l">
              <a:lnSpc>
                <a:spcPct val="115000"/>
              </a:lnSpc>
              <a:spcBef>
                <a:spcPts val="0"/>
              </a:spcBef>
              <a:spcAft>
                <a:spcPts val="0"/>
              </a:spcAft>
              <a:buSzPts val="1200"/>
              <a:buChar char="○"/>
              <a:defRPr sz="1276"/>
            </a:lvl2pPr>
            <a:lvl3pPr marL="1458011" lvl="2" indent="-324002" algn="l">
              <a:lnSpc>
                <a:spcPct val="115000"/>
              </a:lnSpc>
              <a:spcBef>
                <a:spcPts val="0"/>
              </a:spcBef>
              <a:spcAft>
                <a:spcPts val="0"/>
              </a:spcAft>
              <a:buSzPts val="1200"/>
              <a:buChar char="■"/>
              <a:defRPr sz="1276"/>
            </a:lvl3pPr>
            <a:lvl4pPr marL="1944014" lvl="3" indent="-324002" algn="l">
              <a:lnSpc>
                <a:spcPct val="115000"/>
              </a:lnSpc>
              <a:spcBef>
                <a:spcPts val="0"/>
              </a:spcBef>
              <a:spcAft>
                <a:spcPts val="0"/>
              </a:spcAft>
              <a:buSzPts val="1200"/>
              <a:buChar char="●"/>
              <a:defRPr sz="1276"/>
            </a:lvl4pPr>
            <a:lvl5pPr marL="2430018" lvl="4" indent="-324002" algn="l">
              <a:lnSpc>
                <a:spcPct val="115000"/>
              </a:lnSpc>
              <a:spcBef>
                <a:spcPts val="0"/>
              </a:spcBef>
              <a:spcAft>
                <a:spcPts val="0"/>
              </a:spcAft>
              <a:buSzPts val="1200"/>
              <a:buChar char="○"/>
              <a:defRPr sz="1276"/>
            </a:lvl5pPr>
            <a:lvl6pPr marL="2916022" lvl="5" indent="-324002" algn="l">
              <a:lnSpc>
                <a:spcPct val="115000"/>
              </a:lnSpc>
              <a:spcBef>
                <a:spcPts val="0"/>
              </a:spcBef>
              <a:spcAft>
                <a:spcPts val="0"/>
              </a:spcAft>
              <a:buSzPts val="1200"/>
              <a:buChar char="■"/>
              <a:defRPr sz="1276"/>
            </a:lvl6pPr>
            <a:lvl7pPr marL="3402025" lvl="6" indent="-324002" algn="l">
              <a:lnSpc>
                <a:spcPct val="115000"/>
              </a:lnSpc>
              <a:spcBef>
                <a:spcPts val="0"/>
              </a:spcBef>
              <a:spcAft>
                <a:spcPts val="0"/>
              </a:spcAft>
              <a:buSzPts val="1200"/>
              <a:buChar char="●"/>
              <a:defRPr sz="1276"/>
            </a:lvl7pPr>
            <a:lvl8pPr marL="3888029" lvl="7" indent="-324002" algn="l">
              <a:lnSpc>
                <a:spcPct val="115000"/>
              </a:lnSpc>
              <a:spcBef>
                <a:spcPts val="0"/>
              </a:spcBef>
              <a:spcAft>
                <a:spcPts val="0"/>
              </a:spcAft>
              <a:buSzPts val="1200"/>
              <a:buChar char="○"/>
              <a:defRPr sz="1276"/>
            </a:lvl8pPr>
            <a:lvl9pPr marL="4374032" lvl="8" indent="-324002" algn="l">
              <a:lnSpc>
                <a:spcPct val="115000"/>
              </a:lnSpc>
              <a:spcBef>
                <a:spcPts val="0"/>
              </a:spcBef>
              <a:spcAft>
                <a:spcPts val="0"/>
              </a:spcAft>
              <a:buSzPts val="1200"/>
              <a:buChar char="■"/>
              <a:defRPr sz="1276"/>
            </a:lvl9pPr>
          </a:lstStyle>
          <a:p>
            <a:endParaRPr/>
          </a:p>
        </p:txBody>
      </p:sp>
      <p:sp>
        <p:nvSpPr>
          <p:cNvPr id="39" name="Google Shape;39;p8"/>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093320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0"/>
        <p:cNvGrpSpPr/>
        <p:nvPr/>
      </p:nvGrpSpPr>
      <p:grpSpPr>
        <a:xfrm>
          <a:off x="0" y="0"/>
          <a:ext cx="0" cy="0"/>
          <a:chOff x="0" y="0"/>
          <a:chExt cx="0" cy="0"/>
        </a:xfrm>
      </p:grpSpPr>
      <p:sp>
        <p:nvSpPr>
          <p:cNvPr id="41" name="Google Shape;41;p9"/>
          <p:cNvSpPr txBox="1">
            <a:spLocks noGrp="1"/>
          </p:cNvSpPr>
          <p:nvPr>
            <p:ph type="title"/>
          </p:nvPr>
        </p:nvSpPr>
        <p:spPr>
          <a:xfrm>
            <a:off x="653667" y="600200"/>
            <a:ext cx="8490399" cy="54544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5102"/>
            </a:lvl1pPr>
            <a:lvl2pPr lvl="1" algn="l">
              <a:lnSpc>
                <a:spcPct val="100000"/>
              </a:lnSpc>
              <a:spcBef>
                <a:spcPts val="0"/>
              </a:spcBef>
              <a:spcAft>
                <a:spcPts val="0"/>
              </a:spcAft>
              <a:buSzPts val="4800"/>
              <a:buNone/>
              <a:defRPr sz="5102"/>
            </a:lvl2pPr>
            <a:lvl3pPr lvl="2" algn="l">
              <a:lnSpc>
                <a:spcPct val="100000"/>
              </a:lnSpc>
              <a:spcBef>
                <a:spcPts val="0"/>
              </a:spcBef>
              <a:spcAft>
                <a:spcPts val="0"/>
              </a:spcAft>
              <a:buSzPts val="4800"/>
              <a:buNone/>
              <a:defRPr sz="5102"/>
            </a:lvl3pPr>
            <a:lvl4pPr lvl="3" algn="l">
              <a:lnSpc>
                <a:spcPct val="100000"/>
              </a:lnSpc>
              <a:spcBef>
                <a:spcPts val="0"/>
              </a:spcBef>
              <a:spcAft>
                <a:spcPts val="0"/>
              </a:spcAft>
              <a:buSzPts val="4800"/>
              <a:buNone/>
              <a:defRPr sz="5102"/>
            </a:lvl4pPr>
            <a:lvl5pPr lvl="4" algn="l">
              <a:lnSpc>
                <a:spcPct val="100000"/>
              </a:lnSpc>
              <a:spcBef>
                <a:spcPts val="0"/>
              </a:spcBef>
              <a:spcAft>
                <a:spcPts val="0"/>
              </a:spcAft>
              <a:buSzPts val="4800"/>
              <a:buNone/>
              <a:defRPr sz="5102"/>
            </a:lvl5pPr>
            <a:lvl6pPr lvl="5" algn="l">
              <a:lnSpc>
                <a:spcPct val="100000"/>
              </a:lnSpc>
              <a:spcBef>
                <a:spcPts val="0"/>
              </a:spcBef>
              <a:spcAft>
                <a:spcPts val="0"/>
              </a:spcAft>
              <a:buSzPts val="4800"/>
              <a:buNone/>
              <a:defRPr sz="5102"/>
            </a:lvl6pPr>
            <a:lvl7pPr lvl="6" algn="l">
              <a:lnSpc>
                <a:spcPct val="100000"/>
              </a:lnSpc>
              <a:spcBef>
                <a:spcPts val="0"/>
              </a:spcBef>
              <a:spcAft>
                <a:spcPts val="0"/>
              </a:spcAft>
              <a:buSzPts val="4800"/>
              <a:buNone/>
              <a:defRPr sz="5102"/>
            </a:lvl7pPr>
            <a:lvl8pPr lvl="7" algn="l">
              <a:lnSpc>
                <a:spcPct val="100000"/>
              </a:lnSpc>
              <a:spcBef>
                <a:spcPts val="0"/>
              </a:spcBef>
              <a:spcAft>
                <a:spcPts val="0"/>
              </a:spcAft>
              <a:buSzPts val="4800"/>
              <a:buNone/>
              <a:defRPr sz="5102"/>
            </a:lvl8pPr>
            <a:lvl9pPr lvl="8" algn="l">
              <a:lnSpc>
                <a:spcPct val="100000"/>
              </a:lnSpc>
              <a:spcBef>
                <a:spcPts val="0"/>
              </a:spcBef>
              <a:spcAft>
                <a:spcPts val="0"/>
              </a:spcAft>
              <a:buSzPts val="4800"/>
              <a:buNone/>
              <a:defRPr sz="5102"/>
            </a:lvl9pPr>
          </a:lstStyle>
          <a:p>
            <a:endParaRPr/>
          </a:p>
        </p:txBody>
      </p:sp>
      <p:sp>
        <p:nvSpPr>
          <p:cNvPr id="42" name="Google Shape;42;p9"/>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43" name="Google Shape;43;p9"/>
          <p:cNvPicPr preferRelativeResize="0"/>
          <p:nvPr/>
        </p:nvPicPr>
        <p:blipFill rotWithShape="1">
          <a:blip r:embed="rId2">
            <a:alphaModFix/>
          </a:blip>
          <a:srcRect/>
          <a:stretch/>
        </p:blipFill>
        <p:spPr>
          <a:xfrm>
            <a:off x="38879" y="6075271"/>
            <a:ext cx="716036" cy="713799"/>
          </a:xfrm>
          <a:prstGeom prst="rect">
            <a:avLst/>
          </a:prstGeom>
          <a:noFill/>
          <a:ln>
            <a:noFill/>
          </a:ln>
        </p:spPr>
      </p:pic>
    </p:spTree>
    <p:extLst>
      <p:ext uri="{BB962C8B-B14F-4D97-AF65-F5344CB8AC3E}">
        <p14:creationId xmlns:p14="http://schemas.microsoft.com/office/powerpoint/2010/main" val="275976200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4"/>
        <p:cNvGrpSpPr/>
        <p:nvPr/>
      </p:nvGrpSpPr>
      <p:grpSpPr>
        <a:xfrm>
          <a:off x="0" y="0"/>
          <a:ext cx="0" cy="0"/>
          <a:chOff x="0" y="0"/>
          <a:chExt cx="0" cy="0"/>
        </a:xfrm>
      </p:grpSpPr>
      <p:sp>
        <p:nvSpPr>
          <p:cNvPr id="45" name="Google Shape;45;p10"/>
          <p:cNvSpPr/>
          <p:nvPr/>
        </p:nvSpPr>
        <p:spPr>
          <a:xfrm>
            <a:off x="6095999" y="-167"/>
            <a:ext cx="6096001" cy="6858000"/>
          </a:xfrm>
          <a:prstGeom prst="rect">
            <a:avLst/>
          </a:prstGeom>
          <a:solidFill>
            <a:schemeClr val="lt2"/>
          </a:solidFill>
          <a:ln>
            <a:noFill/>
          </a:ln>
        </p:spPr>
        <p:txBody>
          <a:bodyPr spcFirstLastPara="1" wrap="square" lIns="97187" tIns="97187" rIns="97187" bIns="97187"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88" b="0" i="0" u="none" strike="noStrike" cap="none">
              <a:solidFill>
                <a:srgbClr val="000000"/>
              </a:solidFill>
              <a:latin typeface="Arial"/>
              <a:ea typeface="Arial"/>
              <a:cs typeface="Arial"/>
              <a:sym typeface="Arial"/>
            </a:endParaRPr>
          </a:p>
        </p:txBody>
      </p:sp>
      <p:sp>
        <p:nvSpPr>
          <p:cNvPr id="46" name="Google Shape;46;p10"/>
          <p:cNvSpPr txBox="1">
            <a:spLocks noGrp="1"/>
          </p:cNvSpPr>
          <p:nvPr>
            <p:ph type="title"/>
          </p:nvPr>
        </p:nvSpPr>
        <p:spPr>
          <a:xfrm>
            <a:off x="354000" y="1644233"/>
            <a:ext cx="5393600" cy="19764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465"/>
            </a:lvl1pPr>
            <a:lvl2pPr lvl="1" algn="ctr">
              <a:lnSpc>
                <a:spcPct val="100000"/>
              </a:lnSpc>
              <a:spcBef>
                <a:spcPts val="0"/>
              </a:spcBef>
              <a:spcAft>
                <a:spcPts val="0"/>
              </a:spcAft>
              <a:buSzPts val="4200"/>
              <a:buNone/>
              <a:defRPr sz="4465"/>
            </a:lvl2pPr>
            <a:lvl3pPr lvl="2" algn="ctr">
              <a:lnSpc>
                <a:spcPct val="100000"/>
              </a:lnSpc>
              <a:spcBef>
                <a:spcPts val="0"/>
              </a:spcBef>
              <a:spcAft>
                <a:spcPts val="0"/>
              </a:spcAft>
              <a:buSzPts val="4200"/>
              <a:buNone/>
              <a:defRPr sz="4465"/>
            </a:lvl3pPr>
            <a:lvl4pPr lvl="3" algn="ctr">
              <a:lnSpc>
                <a:spcPct val="100000"/>
              </a:lnSpc>
              <a:spcBef>
                <a:spcPts val="0"/>
              </a:spcBef>
              <a:spcAft>
                <a:spcPts val="0"/>
              </a:spcAft>
              <a:buSzPts val="4200"/>
              <a:buNone/>
              <a:defRPr sz="4465"/>
            </a:lvl4pPr>
            <a:lvl5pPr lvl="4" algn="ctr">
              <a:lnSpc>
                <a:spcPct val="100000"/>
              </a:lnSpc>
              <a:spcBef>
                <a:spcPts val="0"/>
              </a:spcBef>
              <a:spcAft>
                <a:spcPts val="0"/>
              </a:spcAft>
              <a:buSzPts val="4200"/>
              <a:buNone/>
              <a:defRPr sz="4465"/>
            </a:lvl5pPr>
            <a:lvl6pPr lvl="5" algn="ctr">
              <a:lnSpc>
                <a:spcPct val="100000"/>
              </a:lnSpc>
              <a:spcBef>
                <a:spcPts val="0"/>
              </a:spcBef>
              <a:spcAft>
                <a:spcPts val="0"/>
              </a:spcAft>
              <a:buSzPts val="4200"/>
              <a:buNone/>
              <a:defRPr sz="4465"/>
            </a:lvl6pPr>
            <a:lvl7pPr lvl="6" algn="ctr">
              <a:lnSpc>
                <a:spcPct val="100000"/>
              </a:lnSpc>
              <a:spcBef>
                <a:spcPts val="0"/>
              </a:spcBef>
              <a:spcAft>
                <a:spcPts val="0"/>
              </a:spcAft>
              <a:buSzPts val="4200"/>
              <a:buNone/>
              <a:defRPr sz="4465"/>
            </a:lvl7pPr>
            <a:lvl8pPr lvl="7" algn="ctr">
              <a:lnSpc>
                <a:spcPct val="100000"/>
              </a:lnSpc>
              <a:spcBef>
                <a:spcPts val="0"/>
              </a:spcBef>
              <a:spcAft>
                <a:spcPts val="0"/>
              </a:spcAft>
              <a:buSzPts val="4200"/>
              <a:buNone/>
              <a:defRPr sz="4465"/>
            </a:lvl8pPr>
            <a:lvl9pPr lvl="8" algn="ctr">
              <a:lnSpc>
                <a:spcPct val="100000"/>
              </a:lnSpc>
              <a:spcBef>
                <a:spcPts val="0"/>
              </a:spcBef>
              <a:spcAft>
                <a:spcPts val="0"/>
              </a:spcAft>
              <a:buSzPts val="4200"/>
              <a:buNone/>
              <a:defRPr sz="4465"/>
            </a:lvl9pPr>
          </a:lstStyle>
          <a:p>
            <a:endParaRPr/>
          </a:p>
        </p:txBody>
      </p:sp>
      <p:sp>
        <p:nvSpPr>
          <p:cNvPr id="47" name="Google Shape;47;p10"/>
          <p:cNvSpPr txBox="1">
            <a:spLocks noGrp="1"/>
          </p:cNvSpPr>
          <p:nvPr>
            <p:ph type="subTitle" idx="1"/>
          </p:nvPr>
        </p:nvSpPr>
        <p:spPr>
          <a:xfrm>
            <a:off x="354000" y="3737433"/>
            <a:ext cx="5393600" cy="16468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232"/>
            </a:lvl1pPr>
            <a:lvl2pPr lvl="1" algn="ctr">
              <a:lnSpc>
                <a:spcPct val="100000"/>
              </a:lnSpc>
              <a:spcBef>
                <a:spcPts val="0"/>
              </a:spcBef>
              <a:spcAft>
                <a:spcPts val="0"/>
              </a:spcAft>
              <a:buSzPts val="2100"/>
              <a:buNone/>
              <a:defRPr sz="2232"/>
            </a:lvl2pPr>
            <a:lvl3pPr lvl="2" algn="ctr">
              <a:lnSpc>
                <a:spcPct val="100000"/>
              </a:lnSpc>
              <a:spcBef>
                <a:spcPts val="0"/>
              </a:spcBef>
              <a:spcAft>
                <a:spcPts val="0"/>
              </a:spcAft>
              <a:buSzPts val="2100"/>
              <a:buNone/>
              <a:defRPr sz="2232"/>
            </a:lvl3pPr>
            <a:lvl4pPr lvl="3" algn="ctr">
              <a:lnSpc>
                <a:spcPct val="100000"/>
              </a:lnSpc>
              <a:spcBef>
                <a:spcPts val="0"/>
              </a:spcBef>
              <a:spcAft>
                <a:spcPts val="0"/>
              </a:spcAft>
              <a:buSzPts val="2100"/>
              <a:buNone/>
              <a:defRPr sz="2232"/>
            </a:lvl4pPr>
            <a:lvl5pPr lvl="4" algn="ctr">
              <a:lnSpc>
                <a:spcPct val="100000"/>
              </a:lnSpc>
              <a:spcBef>
                <a:spcPts val="0"/>
              </a:spcBef>
              <a:spcAft>
                <a:spcPts val="0"/>
              </a:spcAft>
              <a:buSzPts val="2100"/>
              <a:buNone/>
              <a:defRPr sz="2232"/>
            </a:lvl5pPr>
            <a:lvl6pPr lvl="5" algn="ctr">
              <a:lnSpc>
                <a:spcPct val="100000"/>
              </a:lnSpc>
              <a:spcBef>
                <a:spcPts val="0"/>
              </a:spcBef>
              <a:spcAft>
                <a:spcPts val="0"/>
              </a:spcAft>
              <a:buSzPts val="2100"/>
              <a:buNone/>
              <a:defRPr sz="2232"/>
            </a:lvl6pPr>
            <a:lvl7pPr lvl="6" algn="ctr">
              <a:lnSpc>
                <a:spcPct val="100000"/>
              </a:lnSpc>
              <a:spcBef>
                <a:spcPts val="0"/>
              </a:spcBef>
              <a:spcAft>
                <a:spcPts val="0"/>
              </a:spcAft>
              <a:buSzPts val="2100"/>
              <a:buNone/>
              <a:defRPr sz="2232"/>
            </a:lvl7pPr>
            <a:lvl8pPr lvl="7" algn="ctr">
              <a:lnSpc>
                <a:spcPct val="100000"/>
              </a:lnSpc>
              <a:spcBef>
                <a:spcPts val="0"/>
              </a:spcBef>
              <a:spcAft>
                <a:spcPts val="0"/>
              </a:spcAft>
              <a:buSzPts val="2100"/>
              <a:buNone/>
              <a:defRPr sz="2232"/>
            </a:lvl8pPr>
            <a:lvl9pPr lvl="8" algn="ctr">
              <a:lnSpc>
                <a:spcPct val="100000"/>
              </a:lnSpc>
              <a:spcBef>
                <a:spcPts val="0"/>
              </a:spcBef>
              <a:spcAft>
                <a:spcPts val="0"/>
              </a:spcAft>
              <a:buSzPts val="2100"/>
              <a:buNone/>
              <a:defRPr sz="2232"/>
            </a:lvl9pPr>
          </a:lstStyle>
          <a:p>
            <a:endParaRPr/>
          </a:p>
        </p:txBody>
      </p:sp>
      <p:sp>
        <p:nvSpPr>
          <p:cNvPr id="48" name="Google Shape;48;p10"/>
          <p:cNvSpPr txBox="1">
            <a:spLocks noGrp="1"/>
          </p:cNvSpPr>
          <p:nvPr>
            <p:ph type="body" idx="2"/>
          </p:nvPr>
        </p:nvSpPr>
        <p:spPr>
          <a:xfrm>
            <a:off x="6586001" y="965433"/>
            <a:ext cx="5116000" cy="4926800"/>
          </a:xfrm>
          <a:prstGeom prst="rect">
            <a:avLst/>
          </a:prstGeom>
          <a:noFill/>
          <a:ln>
            <a:noFill/>
          </a:ln>
        </p:spPr>
        <p:txBody>
          <a:bodyPr spcFirstLastPara="1" wrap="square" lIns="91425" tIns="91425" rIns="91425" bIns="91425" anchor="ctr" anchorCtr="0">
            <a:normAutofit/>
          </a:bodyPr>
          <a:lstStyle>
            <a:lvl1pPr marL="486004" lvl="0" indent="-364503" algn="l">
              <a:lnSpc>
                <a:spcPct val="115000"/>
              </a:lnSpc>
              <a:spcBef>
                <a:spcPts val="0"/>
              </a:spcBef>
              <a:spcAft>
                <a:spcPts val="0"/>
              </a:spcAft>
              <a:buSzPts val="1800"/>
              <a:buChar char="●"/>
              <a:defRPr/>
            </a:lvl1pPr>
            <a:lvl2pPr marL="972007" lvl="1" indent="-337503" algn="l">
              <a:lnSpc>
                <a:spcPct val="115000"/>
              </a:lnSpc>
              <a:spcBef>
                <a:spcPts val="0"/>
              </a:spcBef>
              <a:spcAft>
                <a:spcPts val="0"/>
              </a:spcAft>
              <a:buSzPts val="1400"/>
              <a:buChar char="○"/>
              <a:defRPr/>
            </a:lvl2pPr>
            <a:lvl3pPr marL="1458011" lvl="2" indent="-337503" algn="l">
              <a:lnSpc>
                <a:spcPct val="115000"/>
              </a:lnSpc>
              <a:spcBef>
                <a:spcPts val="0"/>
              </a:spcBef>
              <a:spcAft>
                <a:spcPts val="0"/>
              </a:spcAft>
              <a:buSzPts val="1400"/>
              <a:buChar char="■"/>
              <a:defRPr/>
            </a:lvl3pPr>
            <a:lvl4pPr marL="1944014" lvl="3" indent="-337503" algn="l">
              <a:lnSpc>
                <a:spcPct val="115000"/>
              </a:lnSpc>
              <a:spcBef>
                <a:spcPts val="0"/>
              </a:spcBef>
              <a:spcAft>
                <a:spcPts val="0"/>
              </a:spcAft>
              <a:buSzPts val="1400"/>
              <a:buChar char="●"/>
              <a:defRPr/>
            </a:lvl4pPr>
            <a:lvl5pPr marL="2430018" lvl="4" indent="-337503" algn="l">
              <a:lnSpc>
                <a:spcPct val="115000"/>
              </a:lnSpc>
              <a:spcBef>
                <a:spcPts val="0"/>
              </a:spcBef>
              <a:spcAft>
                <a:spcPts val="0"/>
              </a:spcAft>
              <a:buSzPts val="1400"/>
              <a:buChar char="○"/>
              <a:defRPr/>
            </a:lvl5pPr>
            <a:lvl6pPr marL="2916022" lvl="5" indent="-337503" algn="l">
              <a:lnSpc>
                <a:spcPct val="115000"/>
              </a:lnSpc>
              <a:spcBef>
                <a:spcPts val="0"/>
              </a:spcBef>
              <a:spcAft>
                <a:spcPts val="0"/>
              </a:spcAft>
              <a:buSzPts val="1400"/>
              <a:buChar char="■"/>
              <a:defRPr/>
            </a:lvl6pPr>
            <a:lvl7pPr marL="3402025" lvl="6" indent="-337503" algn="l">
              <a:lnSpc>
                <a:spcPct val="115000"/>
              </a:lnSpc>
              <a:spcBef>
                <a:spcPts val="0"/>
              </a:spcBef>
              <a:spcAft>
                <a:spcPts val="0"/>
              </a:spcAft>
              <a:buSzPts val="1400"/>
              <a:buChar char="●"/>
              <a:defRPr/>
            </a:lvl7pPr>
            <a:lvl8pPr marL="3888029" lvl="7" indent="-337503" algn="l">
              <a:lnSpc>
                <a:spcPct val="115000"/>
              </a:lnSpc>
              <a:spcBef>
                <a:spcPts val="0"/>
              </a:spcBef>
              <a:spcAft>
                <a:spcPts val="0"/>
              </a:spcAft>
              <a:buSzPts val="1400"/>
              <a:buChar char="○"/>
              <a:defRPr/>
            </a:lvl8pPr>
            <a:lvl9pPr marL="4374032" lvl="8" indent="-337503" algn="l">
              <a:lnSpc>
                <a:spcPct val="115000"/>
              </a:lnSpc>
              <a:spcBef>
                <a:spcPts val="0"/>
              </a:spcBef>
              <a:spcAft>
                <a:spcPts val="0"/>
              </a:spcAft>
              <a:buSzPts val="1400"/>
              <a:buChar char="■"/>
              <a:defRPr/>
            </a:lvl9pPr>
          </a:lstStyle>
          <a:p>
            <a:endParaRPr/>
          </a:p>
        </p:txBody>
      </p:sp>
      <p:sp>
        <p:nvSpPr>
          <p:cNvPr id="49" name="Google Shape;49;p10"/>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5677596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0"/>
        <p:cNvGrpSpPr/>
        <p:nvPr/>
      </p:nvGrpSpPr>
      <p:grpSpPr>
        <a:xfrm>
          <a:off x="0" y="0"/>
          <a:ext cx="0" cy="0"/>
          <a:chOff x="0" y="0"/>
          <a:chExt cx="0" cy="0"/>
        </a:xfrm>
      </p:grpSpPr>
      <p:sp>
        <p:nvSpPr>
          <p:cNvPr id="51" name="Google Shape;51;p11"/>
          <p:cNvSpPr txBox="1">
            <a:spLocks noGrp="1"/>
          </p:cNvSpPr>
          <p:nvPr>
            <p:ph type="body" idx="1"/>
          </p:nvPr>
        </p:nvSpPr>
        <p:spPr>
          <a:xfrm>
            <a:off x="415599" y="5410833"/>
            <a:ext cx="7998400" cy="806800"/>
          </a:xfrm>
          <a:prstGeom prst="rect">
            <a:avLst/>
          </a:prstGeom>
          <a:noFill/>
          <a:ln>
            <a:noFill/>
          </a:ln>
        </p:spPr>
        <p:txBody>
          <a:bodyPr spcFirstLastPara="1" wrap="square" lIns="91425" tIns="91425" rIns="91425" bIns="91425" anchor="ctr" anchorCtr="0">
            <a:normAutofit/>
          </a:bodyPr>
          <a:lstStyle>
            <a:lvl1pPr marL="486004" lvl="0" indent="-243002" algn="l">
              <a:lnSpc>
                <a:spcPct val="100000"/>
              </a:lnSpc>
              <a:spcBef>
                <a:spcPts val="0"/>
              </a:spcBef>
              <a:spcAft>
                <a:spcPts val="0"/>
              </a:spcAft>
              <a:buSzPts val="1800"/>
              <a:buNone/>
              <a:defRPr/>
            </a:lvl1pPr>
          </a:lstStyle>
          <a:p>
            <a:endParaRPr/>
          </a:p>
        </p:txBody>
      </p:sp>
      <p:sp>
        <p:nvSpPr>
          <p:cNvPr id="52" name="Google Shape;52;p11"/>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53" name="Google Shape;53;p11"/>
          <p:cNvPicPr preferRelativeResize="0"/>
          <p:nvPr/>
        </p:nvPicPr>
        <p:blipFill rotWithShape="1">
          <a:blip r:embed="rId2">
            <a:alphaModFix/>
          </a:blip>
          <a:srcRect/>
          <a:stretch/>
        </p:blipFill>
        <p:spPr>
          <a:xfrm>
            <a:off x="38879" y="6075271"/>
            <a:ext cx="716036" cy="713799"/>
          </a:xfrm>
          <a:prstGeom prst="rect">
            <a:avLst/>
          </a:prstGeom>
          <a:noFill/>
          <a:ln>
            <a:noFill/>
          </a:ln>
        </p:spPr>
      </p:pic>
    </p:spTree>
    <p:extLst>
      <p:ext uri="{BB962C8B-B14F-4D97-AF65-F5344CB8AC3E}">
        <p14:creationId xmlns:p14="http://schemas.microsoft.com/office/powerpoint/2010/main" val="2830173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4"/>
        <p:cNvGrpSpPr/>
        <p:nvPr/>
      </p:nvGrpSpPr>
      <p:grpSpPr>
        <a:xfrm>
          <a:off x="0" y="0"/>
          <a:ext cx="0" cy="0"/>
          <a:chOff x="0" y="0"/>
          <a:chExt cx="0" cy="0"/>
        </a:xfrm>
      </p:grpSpPr>
      <p:sp>
        <p:nvSpPr>
          <p:cNvPr id="55" name="Google Shape;55;p12"/>
          <p:cNvSpPr txBox="1">
            <a:spLocks noGrp="1"/>
          </p:cNvSpPr>
          <p:nvPr>
            <p:ph type="title" hasCustomPrompt="1"/>
          </p:nvPr>
        </p:nvSpPr>
        <p:spPr>
          <a:xfrm>
            <a:off x="415601" y="1474833"/>
            <a:ext cx="11360800" cy="26180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756"/>
            </a:lvl1pPr>
            <a:lvl2pPr lvl="1" algn="ctr">
              <a:lnSpc>
                <a:spcPct val="100000"/>
              </a:lnSpc>
              <a:spcBef>
                <a:spcPts val="0"/>
              </a:spcBef>
              <a:spcAft>
                <a:spcPts val="0"/>
              </a:spcAft>
              <a:buSzPts val="12000"/>
              <a:buNone/>
              <a:defRPr sz="12756"/>
            </a:lvl2pPr>
            <a:lvl3pPr lvl="2" algn="ctr">
              <a:lnSpc>
                <a:spcPct val="100000"/>
              </a:lnSpc>
              <a:spcBef>
                <a:spcPts val="0"/>
              </a:spcBef>
              <a:spcAft>
                <a:spcPts val="0"/>
              </a:spcAft>
              <a:buSzPts val="12000"/>
              <a:buNone/>
              <a:defRPr sz="12756"/>
            </a:lvl3pPr>
            <a:lvl4pPr lvl="3" algn="ctr">
              <a:lnSpc>
                <a:spcPct val="100000"/>
              </a:lnSpc>
              <a:spcBef>
                <a:spcPts val="0"/>
              </a:spcBef>
              <a:spcAft>
                <a:spcPts val="0"/>
              </a:spcAft>
              <a:buSzPts val="12000"/>
              <a:buNone/>
              <a:defRPr sz="12756"/>
            </a:lvl4pPr>
            <a:lvl5pPr lvl="4" algn="ctr">
              <a:lnSpc>
                <a:spcPct val="100000"/>
              </a:lnSpc>
              <a:spcBef>
                <a:spcPts val="0"/>
              </a:spcBef>
              <a:spcAft>
                <a:spcPts val="0"/>
              </a:spcAft>
              <a:buSzPts val="12000"/>
              <a:buNone/>
              <a:defRPr sz="12756"/>
            </a:lvl5pPr>
            <a:lvl6pPr lvl="5" algn="ctr">
              <a:lnSpc>
                <a:spcPct val="100000"/>
              </a:lnSpc>
              <a:spcBef>
                <a:spcPts val="0"/>
              </a:spcBef>
              <a:spcAft>
                <a:spcPts val="0"/>
              </a:spcAft>
              <a:buSzPts val="12000"/>
              <a:buNone/>
              <a:defRPr sz="12756"/>
            </a:lvl6pPr>
            <a:lvl7pPr lvl="6" algn="ctr">
              <a:lnSpc>
                <a:spcPct val="100000"/>
              </a:lnSpc>
              <a:spcBef>
                <a:spcPts val="0"/>
              </a:spcBef>
              <a:spcAft>
                <a:spcPts val="0"/>
              </a:spcAft>
              <a:buSzPts val="12000"/>
              <a:buNone/>
              <a:defRPr sz="12756"/>
            </a:lvl7pPr>
            <a:lvl8pPr lvl="7" algn="ctr">
              <a:lnSpc>
                <a:spcPct val="100000"/>
              </a:lnSpc>
              <a:spcBef>
                <a:spcPts val="0"/>
              </a:spcBef>
              <a:spcAft>
                <a:spcPts val="0"/>
              </a:spcAft>
              <a:buSzPts val="12000"/>
              <a:buNone/>
              <a:defRPr sz="12756"/>
            </a:lvl8pPr>
            <a:lvl9pPr lvl="8" algn="ctr">
              <a:lnSpc>
                <a:spcPct val="100000"/>
              </a:lnSpc>
              <a:spcBef>
                <a:spcPts val="0"/>
              </a:spcBef>
              <a:spcAft>
                <a:spcPts val="0"/>
              </a:spcAft>
              <a:buSzPts val="12000"/>
              <a:buNone/>
              <a:defRPr sz="12756"/>
            </a:lvl9pPr>
          </a:lstStyle>
          <a:p>
            <a:r>
              <a:t>xx%</a:t>
            </a:r>
          </a:p>
        </p:txBody>
      </p:sp>
      <p:sp>
        <p:nvSpPr>
          <p:cNvPr id="56" name="Google Shape;56;p12"/>
          <p:cNvSpPr txBox="1">
            <a:spLocks noGrp="1"/>
          </p:cNvSpPr>
          <p:nvPr>
            <p:ph type="body" idx="1"/>
          </p:nvPr>
        </p:nvSpPr>
        <p:spPr>
          <a:xfrm>
            <a:off x="415601" y="4202967"/>
            <a:ext cx="11360800" cy="1734400"/>
          </a:xfrm>
          <a:prstGeom prst="rect">
            <a:avLst/>
          </a:prstGeom>
          <a:noFill/>
          <a:ln>
            <a:noFill/>
          </a:ln>
        </p:spPr>
        <p:txBody>
          <a:bodyPr spcFirstLastPara="1" wrap="square" lIns="91425" tIns="91425" rIns="91425" bIns="91425" anchor="t" anchorCtr="0">
            <a:normAutofit/>
          </a:bodyPr>
          <a:lstStyle>
            <a:lvl1pPr marL="486004" lvl="0" indent="-364503" algn="ctr">
              <a:lnSpc>
                <a:spcPct val="115000"/>
              </a:lnSpc>
              <a:spcBef>
                <a:spcPts val="0"/>
              </a:spcBef>
              <a:spcAft>
                <a:spcPts val="0"/>
              </a:spcAft>
              <a:buSzPts val="1800"/>
              <a:buChar char="●"/>
              <a:defRPr/>
            </a:lvl1pPr>
            <a:lvl2pPr marL="972007" lvl="1" indent="-337503" algn="ctr">
              <a:lnSpc>
                <a:spcPct val="115000"/>
              </a:lnSpc>
              <a:spcBef>
                <a:spcPts val="0"/>
              </a:spcBef>
              <a:spcAft>
                <a:spcPts val="0"/>
              </a:spcAft>
              <a:buSzPts val="1400"/>
              <a:buChar char="○"/>
              <a:defRPr/>
            </a:lvl2pPr>
            <a:lvl3pPr marL="1458011" lvl="2" indent="-337503" algn="ctr">
              <a:lnSpc>
                <a:spcPct val="115000"/>
              </a:lnSpc>
              <a:spcBef>
                <a:spcPts val="0"/>
              </a:spcBef>
              <a:spcAft>
                <a:spcPts val="0"/>
              </a:spcAft>
              <a:buSzPts val="1400"/>
              <a:buChar char="■"/>
              <a:defRPr/>
            </a:lvl3pPr>
            <a:lvl4pPr marL="1944014" lvl="3" indent="-337503" algn="ctr">
              <a:lnSpc>
                <a:spcPct val="115000"/>
              </a:lnSpc>
              <a:spcBef>
                <a:spcPts val="0"/>
              </a:spcBef>
              <a:spcAft>
                <a:spcPts val="0"/>
              </a:spcAft>
              <a:buSzPts val="1400"/>
              <a:buChar char="●"/>
              <a:defRPr/>
            </a:lvl4pPr>
            <a:lvl5pPr marL="2430018" lvl="4" indent="-337503" algn="ctr">
              <a:lnSpc>
                <a:spcPct val="115000"/>
              </a:lnSpc>
              <a:spcBef>
                <a:spcPts val="0"/>
              </a:spcBef>
              <a:spcAft>
                <a:spcPts val="0"/>
              </a:spcAft>
              <a:buSzPts val="1400"/>
              <a:buChar char="○"/>
              <a:defRPr/>
            </a:lvl5pPr>
            <a:lvl6pPr marL="2916022" lvl="5" indent="-337503" algn="ctr">
              <a:lnSpc>
                <a:spcPct val="115000"/>
              </a:lnSpc>
              <a:spcBef>
                <a:spcPts val="0"/>
              </a:spcBef>
              <a:spcAft>
                <a:spcPts val="0"/>
              </a:spcAft>
              <a:buSzPts val="1400"/>
              <a:buChar char="■"/>
              <a:defRPr/>
            </a:lvl6pPr>
            <a:lvl7pPr marL="3402025" lvl="6" indent="-337503" algn="ctr">
              <a:lnSpc>
                <a:spcPct val="115000"/>
              </a:lnSpc>
              <a:spcBef>
                <a:spcPts val="0"/>
              </a:spcBef>
              <a:spcAft>
                <a:spcPts val="0"/>
              </a:spcAft>
              <a:buSzPts val="1400"/>
              <a:buChar char="●"/>
              <a:defRPr/>
            </a:lvl7pPr>
            <a:lvl8pPr marL="3888029" lvl="7" indent="-337503" algn="ctr">
              <a:lnSpc>
                <a:spcPct val="115000"/>
              </a:lnSpc>
              <a:spcBef>
                <a:spcPts val="0"/>
              </a:spcBef>
              <a:spcAft>
                <a:spcPts val="0"/>
              </a:spcAft>
              <a:buSzPts val="1400"/>
              <a:buChar char="○"/>
              <a:defRPr/>
            </a:lvl8pPr>
            <a:lvl9pPr marL="4374032" lvl="8" indent="-337503" algn="ctr">
              <a:lnSpc>
                <a:spcPct val="115000"/>
              </a:lnSpc>
              <a:spcBef>
                <a:spcPts val="0"/>
              </a:spcBef>
              <a:spcAft>
                <a:spcPts val="0"/>
              </a:spcAft>
              <a:buSzPts val="1400"/>
              <a:buChar char="■"/>
              <a:defRPr/>
            </a:lvl9pPr>
          </a:lstStyle>
          <a:p>
            <a:endParaRPr/>
          </a:p>
        </p:txBody>
      </p:sp>
      <p:sp>
        <p:nvSpPr>
          <p:cNvPr id="57" name="Google Shape;57;p12"/>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58" name="Google Shape;58;p12"/>
          <p:cNvPicPr preferRelativeResize="0"/>
          <p:nvPr/>
        </p:nvPicPr>
        <p:blipFill rotWithShape="1">
          <a:blip r:embed="rId2">
            <a:alphaModFix/>
          </a:blip>
          <a:srcRect/>
          <a:stretch/>
        </p:blipFill>
        <p:spPr>
          <a:xfrm>
            <a:off x="38879" y="6075271"/>
            <a:ext cx="716036" cy="713799"/>
          </a:xfrm>
          <a:prstGeom prst="rect">
            <a:avLst/>
          </a:prstGeom>
          <a:noFill/>
          <a:ln>
            <a:noFill/>
          </a:ln>
        </p:spPr>
      </p:pic>
    </p:spTree>
    <p:extLst>
      <p:ext uri="{BB962C8B-B14F-4D97-AF65-F5344CB8AC3E}">
        <p14:creationId xmlns:p14="http://schemas.microsoft.com/office/powerpoint/2010/main" val="391991524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9"/>
        <p:cNvGrpSpPr/>
        <p:nvPr/>
      </p:nvGrpSpPr>
      <p:grpSpPr>
        <a:xfrm>
          <a:off x="0" y="0"/>
          <a:ext cx="0" cy="0"/>
          <a:chOff x="0" y="0"/>
          <a:chExt cx="0" cy="0"/>
        </a:xfrm>
      </p:grpSpPr>
      <p:sp>
        <p:nvSpPr>
          <p:cNvPr id="60" name="Google Shape;60;p13"/>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61" name="Google Shape;61;p13"/>
          <p:cNvPicPr preferRelativeResize="0"/>
          <p:nvPr/>
        </p:nvPicPr>
        <p:blipFill rotWithShape="1">
          <a:blip r:embed="rId2">
            <a:alphaModFix/>
          </a:blip>
          <a:srcRect/>
          <a:stretch/>
        </p:blipFill>
        <p:spPr>
          <a:xfrm>
            <a:off x="38879" y="6075271"/>
            <a:ext cx="716036" cy="713799"/>
          </a:xfrm>
          <a:prstGeom prst="rect">
            <a:avLst/>
          </a:prstGeom>
          <a:noFill/>
          <a:ln>
            <a:noFill/>
          </a:ln>
        </p:spPr>
      </p:pic>
    </p:spTree>
    <p:extLst>
      <p:ext uri="{BB962C8B-B14F-4D97-AF65-F5344CB8AC3E}">
        <p14:creationId xmlns:p14="http://schemas.microsoft.com/office/powerpoint/2010/main" val="2813280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18" Type="http://schemas.openxmlformats.org/officeDocument/2006/relationships/slideLayout" Target="../slideLayouts/slideLayout48.xml"/><Relationship Id="rId26" Type="http://schemas.openxmlformats.org/officeDocument/2006/relationships/theme" Target="../theme/theme2.xml"/><Relationship Id="rId3" Type="http://schemas.openxmlformats.org/officeDocument/2006/relationships/slideLayout" Target="../slideLayouts/slideLayout33.xml"/><Relationship Id="rId21" Type="http://schemas.openxmlformats.org/officeDocument/2006/relationships/slideLayout" Target="../slideLayouts/slideLayout51.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slideLayout" Target="../slideLayouts/slideLayout47.xml"/><Relationship Id="rId25" Type="http://schemas.openxmlformats.org/officeDocument/2006/relationships/slideLayout" Target="../slideLayouts/slideLayout55.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20" Type="http://schemas.openxmlformats.org/officeDocument/2006/relationships/slideLayout" Target="../slideLayouts/slideLayout50.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24" Type="http://schemas.openxmlformats.org/officeDocument/2006/relationships/slideLayout" Target="../slideLayouts/slideLayout54.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23" Type="http://schemas.openxmlformats.org/officeDocument/2006/relationships/slideLayout" Target="../slideLayouts/slideLayout53.xml"/><Relationship Id="rId10" Type="http://schemas.openxmlformats.org/officeDocument/2006/relationships/slideLayout" Target="../slideLayouts/slideLayout40.xml"/><Relationship Id="rId19" Type="http://schemas.openxmlformats.org/officeDocument/2006/relationships/slideLayout" Target="../slideLayouts/slideLayout49.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 Id="rId22" Type="http://schemas.openxmlformats.org/officeDocument/2006/relationships/slideLayout" Target="../slideLayouts/slideLayout5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theme" Target="../theme/theme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Body Text">
            <a:extLst>
              <a:ext uri="{FF2B5EF4-FFF2-40B4-BE49-F238E27FC236}">
                <a16:creationId xmlns:a16="http://schemas.microsoft.com/office/drawing/2014/main" id="{B809A7CB-DCF9-4866-A303-457DFD4CA3D3}"/>
              </a:ext>
            </a:extLst>
          </p:cNvPr>
          <p:cNvSpPr>
            <a:spLocks noGrp="1"/>
          </p:cNvSpPr>
          <p:nvPr>
            <p:ph type="body" idx="1"/>
          </p:nvPr>
        </p:nvSpPr>
        <p:spPr>
          <a:xfrm>
            <a:off x="387177" y="1389179"/>
            <a:ext cx="11417643" cy="4207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0EB9B048-9948-D5AF-28E8-57AB62C0460F}"/>
              </a:ext>
            </a:extLst>
          </p:cNvPr>
          <p:cNvSpPr/>
          <p:nvPr userDrawn="1"/>
        </p:nvSpPr>
        <p:spPr>
          <a:xfrm flipV="1">
            <a:off x="-1" y="6233443"/>
            <a:ext cx="12192000" cy="63161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2882316"/>
      </p:ext>
    </p:extLst>
  </p:cSld>
  <p:clrMap bg1="lt1" tx1="dk1" bg2="lt2" tx2="dk2" accent1="accent1" accent2="accent2" accent3="accent3" accent4="accent4" accent5="accent5" accent6="accent6" hlink="hlink" folHlink="folHlink"/>
  <p:sldLayoutIdLst>
    <p:sldLayoutId id="2147483776" r:id="rId1"/>
    <p:sldLayoutId id="2147483779" r:id="rId2"/>
    <p:sldLayoutId id="2147483778" r:id="rId3"/>
    <p:sldLayoutId id="2147483773" r:id="rId4"/>
    <p:sldLayoutId id="2147483676" r:id="rId5"/>
    <p:sldLayoutId id="2147483784" r:id="rId6"/>
    <p:sldLayoutId id="2147483762" r:id="rId7"/>
    <p:sldLayoutId id="2147483711" r:id="rId8"/>
    <p:sldLayoutId id="2147483680" r:id="rId9"/>
    <p:sldLayoutId id="2147483768" r:id="rId10"/>
    <p:sldLayoutId id="2147483843" r:id="rId11"/>
    <p:sldLayoutId id="2147483681" r:id="rId12"/>
    <p:sldLayoutId id="2147483691" r:id="rId13"/>
    <p:sldLayoutId id="2147483780" r:id="rId14"/>
    <p:sldLayoutId id="2147483692" r:id="rId15"/>
    <p:sldLayoutId id="2147483693" r:id="rId16"/>
    <p:sldLayoutId id="2147483713" r:id="rId17"/>
    <p:sldLayoutId id="2147483781" r:id="rId18"/>
    <p:sldLayoutId id="2147483703" r:id="rId19"/>
    <p:sldLayoutId id="2147483782" r:id="rId20"/>
    <p:sldLayoutId id="2147483783" r:id="rId21"/>
    <p:sldLayoutId id="2147483708" r:id="rId22"/>
    <p:sldLayoutId id="2147483705" r:id="rId23"/>
    <p:sldLayoutId id="2147483706" r:id="rId24"/>
    <p:sldLayoutId id="2147483709" r:id="rId25"/>
    <p:sldLayoutId id="2147483710" r:id="rId26"/>
    <p:sldLayoutId id="2147483712" r:id="rId27"/>
    <p:sldLayoutId id="2147483714" r:id="rId28"/>
    <p:sldLayoutId id="2147483775" r:id="rId29"/>
    <p:sldLayoutId id="2147483846" r:id="rId30"/>
  </p:sldLayoutIdLst>
  <p:hf hdr="0" dt="0"/>
  <p:txStyles>
    <p:titleStyle>
      <a:lvl1pPr algn="l" defTabSz="914400" rtl="0" eaLnBrk="1" latinLnBrk="0" hangingPunct="1">
        <a:lnSpc>
          <a:spcPct val="90000"/>
        </a:lnSpc>
        <a:spcBef>
          <a:spcPct val="0"/>
        </a:spcBef>
        <a:buNone/>
        <a:defRPr lang="en-US" sz="2400" b="1" kern="1200" spc="-50" baseline="0" dirty="0">
          <a:solidFill>
            <a:schemeClr val="tx2"/>
          </a:solidFill>
          <a:latin typeface="Montserrat "/>
          <a:ea typeface="+mj-ea"/>
          <a:cs typeface="Arial" panose="020B0604020202020204" pitchFamily="34" charset="0"/>
        </a:defRPr>
      </a:lvl1pPr>
    </p:titleStyle>
    <p:bodyStyle>
      <a:lvl1pPr marL="228600" indent="-228600" algn="l" defTabSz="914400" rtl="0" eaLnBrk="1" latinLnBrk="0" hangingPunct="1">
        <a:lnSpc>
          <a:spcPct val="120000"/>
        </a:lnSpc>
        <a:spcBef>
          <a:spcPts val="800"/>
        </a:spcBef>
        <a:spcAft>
          <a:spcPts val="800"/>
        </a:spcAft>
        <a:buClr>
          <a:schemeClr val="accent1"/>
        </a:buClr>
        <a:buFont typeface="Arial" panose="020B0604020202020204" pitchFamily="34" charset="0"/>
        <a:buChar char="•"/>
        <a:defRPr lang="en-US" sz="2000" kern="1200" spc="0" dirty="0" smtClean="0">
          <a:solidFill>
            <a:schemeClr val="tx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20000"/>
        </a:lnSpc>
        <a:spcBef>
          <a:spcPts val="0"/>
        </a:spcBef>
        <a:spcAft>
          <a:spcPts val="800"/>
        </a:spcAft>
        <a:buClr>
          <a:schemeClr val="accent1"/>
        </a:buClr>
        <a:buFont typeface="Courier New" panose="02070309020205020404" pitchFamily="49" charset="0"/>
        <a:buChar char="◦"/>
        <a:defRPr lang="en-US" sz="1600" kern="1200" dirty="0" smtClean="0">
          <a:solidFill>
            <a:schemeClr val="tx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1200" kern="1200" dirty="0" smtClean="0">
          <a:solidFill>
            <a:schemeClr val="tx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1000" kern="1200" dirty="0" smtClean="0">
          <a:solidFill>
            <a:schemeClr val="tx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800" kern="1200" dirty="0" smtClean="0">
          <a:solidFill>
            <a:schemeClr val="tx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 userDrawn="1">
          <p15:clr>
            <a:srgbClr val="F26B43"/>
          </p15:clr>
        </p15:guide>
        <p15:guide id="2" pos="216" userDrawn="1">
          <p15:clr>
            <a:srgbClr val="F26B43"/>
          </p15:clr>
        </p15:guide>
        <p15:guide id="3" pos="696" userDrawn="1">
          <p15:clr>
            <a:srgbClr val="F26B43"/>
          </p15:clr>
        </p15:guide>
        <p15:guide id="4" pos="840" userDrawn="1">
          <p15:clr>
            <a:srgbClr val="F26B43"/>
          </p15:clr>
        </p15:guide>
        <p15:guide id="5" orient="horz" pos="4080" userDrawn="1">
          <p15:clr>
            <a:srgbClr val="F26B43"/>
          </p15:clr>
        </p15:guide>
        <p15:guide id="6" pos="1296" userDrawn="1">
          <p15:clr>
            <a:srgbClr val="F26B43"/>
          </p15:clr>
        </p15:guide>
        <p15:guide id="7" pos="1440" userDrawn="1">
          <p15:clr>
            <a:srgbClr val="F26B43"/>
          </p15:clr>
        </p15:guide>
        <p15:guide id="8" pos="1920" userDrawn="1">
          <p15:clr>
            <a:srgbClr val="F26B43"/>
          </p15:clr>
        </p15:guide>
        <p15:guide id="9" pos="2064" userDrawn="1">
          <p15:clr>
            <a:srgbClr val="F26B43"/>
          </p15:clr>
        </p15:guide>
        <p15:guide id="10" pos="2520" userDrawn="1">
          <p15:clr>
            <a:srgbClr val="F26B43"/>
          </p15:clr>
        </p15:guide>
        <p15:guide id="11" pos="2664" userDrawn="1">
          <p15:clr>
            <a:srgbClr val="F26B43"/>
          </p15:clr>
        </p15:guide>
        <p15:guide id="12" pos="3144" userDrawn="1">
          <p15:clr>
            <a:srgbClr val="F26B43"/>
          </p15:clr>
        </p15:guide>
        <p15:guide id="13" pos="3288" userDrawn="1">
          <p15:clr>
            <a:srgbClr val="F26B43"/>
          </p15:clr>
        </p15:guide>
        <p15:guide id="14" pos="3744" userDrawn="1">
          <p15:clr>
            <a:srgbClr val="F26B43"/>
          </p15:clr>
        </p15:guide>
        <p15:guide id="15" pos="3888" userDrawn="1">
          <p15:clr>
            <a:srgbClr val="F26B43"/>
          </p15:clr>
        </p15:guide>
        <p15:guide id="16" pos="4368" userDrawn="1">
          <p15:clr>
            <a:srgbClr val="F26B43"/>
          </p15:clr>
        </p15:guide>
        <p15:guide id="17" pos="4512" userDrawn="1">
          <p15:clr>
            <a:srgbClr val="F26B43"/>
          </p15:clr>
        </p15:guide>
        <p15:guide id="18" pos="4968" userDrawn="1">
          <p15:clr>
            <a:srgbClr val="F26B43"/>
          </p15:clr>
        </p15:guide>
        <p15:guide id="19" pos="5112" userDrawn="1">
          <p15:clr>
            <a:srgbClr val="F26B43"/>
          </p15:clr>
        </p15:guide>
        <p15:guide id="20" pos="5592" userDrawn="1">
          <p15:clr>
            <a:srgbClr val="F26B43"/>
          </p15:clr>
        </p15:guide>
        <p15:guide id="21" pos="5736" userDrawn="1">
          <p15:clr>
            <a:srgbClr val="F26B43"/>
          </p15:clr>
        </p15:guide>
        <p15:guide id="22" pos="6192" userDrawn="1">
          <p15:clr>
            <a:srgbClr val="F26B43"/>
          </p15:clr>
        </p15:guide>
        <p15:guide id="23" pos="6336" userDrawn="1">
          <p15:clr>
            <a:srgbClr val="F26B43"/>
          </p15:clr>
        </p15:guide>
        <p15:guide id="24" pos="6816" userDrawn="1">
          <p15:clr>
            <a:srgbClr val="F26B43"/>
          </p15:clr>
        </p15:guide>
        <p15:guide id="25" pos="6960" userDrawn="1">
          <p15:clr>
            <a:srgbClr val="F26B43"/>
          </p15:clr>
        </p15:guide>
        <p15:guide id="26" pos="741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AC69EE2-DF71-8751-4DB8-16EDC9880752}"/>
              </a:ext>
            </a:extLst>
          </p:cNvPr>
          <p:cNvSpPr/>
          <p:nvPr userDrawn="1"/>
        </p:nvSpPr>
        <p:spPr>
          <a:xfrm flipV="1">
            <a:off x="-1" y="6030882"/>
            <a:ext cx="12192000" cy="834175"/>
          </a:xfrm>
          <a:prstGeom prst="rect">
            <a:avLst/>
          </a:prstGeom>
          <a:solidFill>
            <a:schemeClr val="bg1"/>
          </a:solidFill>
          <a:ln>
            <a:noFill/>
          </a:ln>
          <a:effectLst>
            <a:outerShdw blurRad="50800" dist="38100" dir="16200000"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ody Text">
            <a:extLst>
              <a:ext uri="{FF2B5EF4-FFF2-40B4-BE49-F238E27FC236}">
                <a16:creationId xmlns:a16="http://schemas.microsoft.com/office/drawing/2014/main" id="{B809A7CB-DCF9-4866-A303-457DFD4CA3D3}"/>
              </a:ext>
            </a:extLst>
          </p:cNvPr>
          <p:cNvSpPr>
            <a:spLocks noGrp="1"/>
          </p:cNvSpPr>
          <p:nvPr>
            <p:ph type="body" idx="1"/>
          </p:nvPr>
        </p:nvSpPr>
        <p:spPr>
          <a:xfrm>
            <a:off x="387177" y="1389179"/>
            <a:ext cx="11417643" cy="4207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5CCE5BBC-202B-2AEB-126B-CF9D597D83E7}"/>
              </a:ext>
            </a:extLst>
          </p:cNvPr>
          <p:cNvSpPr/>
          <p:nvPr userDrawn="1"/>
        </p:nvSpPr>
        <p:spPr>
          <a:xfrm>
            <a:off x="10268608" y="6344731"/>
            <a:ext cx="1670099"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200" i="0">
                <a:solidFill>
                  <a:schemeClr val="tx2"/>
                </a:solidFill>
                <a:effectLst/>
                <a:latin typeface="Montserrat" panose="00000500000000000000" pitchFamily="50" charset="0"/>
                <a:ea typeface="Lato" panose="020F0502020204030203" pitchFamily="34" charset="0"/>
                <a:cs typeface="Lato" panose="020F0502020204030203" pitchFamily="34" charset="0"/>
              </a:rPr>
              <a:t>Confidential</a:t>
            </a:r>
            <a:endParaRPr lang="id-ID" sz="1200" i="0">
              <a:solidFill>
                <a:schemeClr val="tx2"/>
              </a:solidFill>
              <a:effectLst/>
              <a:latin typeface="Montserrat" panose="00000500000000000000" pitchFamily="50"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1497758060"/>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839" r:id="rId7"/>
    <p:sldLayoutId id="2147483793" r:id="rId8"/>
    <p:sldLayoutId id="2147483794" r:id="rId9"/>
    <p:sldLayoutId id="2147483795" r:id="rId10"/>
    <p:sldLayoutId id="2147483796" r:id="rId11"/>
    <p:sldLayoutId id="2147483797" r:id="rId12"/>
    <p:sldLayoutId id="2147483798" r:id="rId13"/>
    <p:sldLayoutId id="2147483799" r:id="rId14"/>
    <p:sldLayoutId id="2147483800" r:id="rId15"/>
    <p:sldLayoutId id="2147483801" r:id="rId16"/>
    <p:sldLayoutId id="2147483802" r:id="rId17"/>
    <p:sldLayoutId id="2147483803" r:id="rId18"/>
    <p:sldLayoutId id="2147483804" r:id="rId19"/>
    <p:sldLayoutId id="2147483805" r:id="rId20"/>
    <p:sldLayoutId id="2147483806" r:id="rId21"/>
    <p:sldLayoutId id="2147483807" r:id="rId22"/>
    <p:sldLayoutId id="2147483808" r:id="rId23"/>
    <p:sldLayoutId id="2147483809" r:id="rId24"/>
    <p:sldLayoutId id="2147483845" r:id="rId25"/>
  </p:sldLayoutIdLst>
  <p:hf hdr="0" dt="0"/>
  <p:txStyles>
    <p:titleStyle>
      <a:lvl1pPr algn="l" defTabSz="914400" rtl="0" eaLnBrk="1" latinLnBrk="0" hangingPunct="1">
        <a:lnSpc>
          <a:spcPct val="90000"/>
        </a:lnSpc>
        <a:spcBef>
          <a:spcPct val="0"/>
        </a:spcBef>
        <a:buNone/>
        <a:defRPr lang="en-US" sz="2400" b="1" kern="1200" spc="-50" baseline="0" dirty="0">
          <a:solidFill>
            <a:schemeClr val="tx2"/>
          </a:solidFill>
          <a:latin typeface="Montserrat "/>
          <a:ea typeface="+mj-ea"/>
          <a:cs typeface="Arial" panose="020B0604020202020204" pitchFamily="34" charset="0"/>
        </a:defRPr>
      </a:lvl1pPr>
    </p:titleStyle>
    <p:bodyStyle>
      <a:lvl1pPr marL="228600" indent="-228600" algn="l" defTabSz="914400" rtl="0" eaLnBrk="1" latinLnBrk="0" hangingPunct="1">
        <a:lnSpc>
          <a:spcPct val="120000"/>
        </a:lnSpc>
        <a:spcBef>
          <a:spcPts val="800"/>
        </a:spcBef>
        <a:spcAft>
          <a:spcPts val="800"/>
        </a:spcAft>
        <a:buClr>
          <a:schemeClr val="accent1"/>
        </a:buClr>
        <a:buFont typeface="Arial" panose="020B0604020202020204" pitchFamily="34" charset="0"/>
        <a:buChar char="•"/>
        <a:defRPr lang="en-US" sz="2000" kern="1200" spc="0" dirty="0" smtClean="0">
          <a:solidFill>
            <a:schemeClr val="tx2"/>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20000"/>
        </a:lnSpc>
        <a:spcBef>
          <a:spcPts val="0"/>
        </a:spcBef>
        <a:spcAft>
          <a:spcPts val="800"/>
        </a:spcAft>
        <a:buClr>
          <a:schemeClr val="accent1"/>
        </a:buClr>
        <a:buFont typeface="Courier New" panose="02070309020205020404" pitchFamily="49" charset="0"/>
        <a:buChar char="◦"/>
        <a:defRPr lang="en-US" sz="1600" kern="1200" dirty="0" smtClean="0">
          <a:solidFill>
            <a:schemeClr val="tx2"/>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1200" kern="1200" dirty="0" smtClean="0">
          <a:solidFill>
            <a:schemeClr val="tx2"/>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1000" kern="1200" dirty="0" smtClean="0">
          <a:solidFill>
            <a:schemeClr val="tx2"/>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800" kern="1200" dirty="0" smtClean="0">
          <a:solidFill>
            <a:schemeClr val="tx2"/>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
          <p15:clr>
            <a:srgbClr val="F26B43"/>
          </p15:clr>
        </p15:guide>
        <p15:guide id="2" pos="216">
          <p15:clr>
            <a:srgbClr val="F26B43"/>
          </p15:clr>
        </p15:guide>
        <p15:guide id="3" pos="696">
          <p15:clr>
            <a:srgbClr val="F26B43"/>
          </p15:clr>
        </p15:guide>
        <p15:guide id="4" pos="840">
          <p15:clr>
            <a:srgbClr val="F26B43"/>
          </p15:clr>
        </p15:guide>
        <p15:guide id="5" orient="horz" pos="4080">
          <p15:clr>
            <a:srgbClr val="F26B43"/>
          </p15:clr>
        </p15:guide>
        <p15:guide id="6" pos="1296">
          <p15:clr>
            <a:srgbClr val="F26B43"/>
          </p15:clr>
        </p15:guide>
        <p15:guide id="7" pos="1440">
          <p15:clr>
            <a:srgbClr val="F26B43"/>
          </p15:clr>
        </p15:guide>
        <p15:guide id="8" pos="1920">
          <p15:clr>
            <a:srgbClr val="F26B43"/>
          </p15:clr>
        </p15:guide>
        <p15:guide id="9" pos="2064">
          <p15:clr>
            <a:srgbClr val="F26B43"/>
          </p15:clr>
        </p15:guide>
        <p15:guide id="10" pos="2520">
          <p15:clr>
            <a:srgbClr val="F26B43"/>
          </p15:clr>
        </p15:guide>
        <p15:guide id="11" pos="2664">
          <p15:clr>
            <a:srgbClr val="F26B43"/>
          </p15:clr>
        </p15:guide>
        <p15:guide id="12" pos="3144">
          <p15:clr>
            <a:srgbClr val="F26B43"/>
          </p15:clr>
        </p15:guide>
        <p15:guide id="13" pos="3288">
          <p15:clr>
            <a:srgbClr val="F26B43"/>
          </p15:clr>
        </p15:guide>
        <p15:guide id="14" pos="3744">
          <p15:clr>
            <a:srgbClr val="F26B43"/>
          </p15:clr>
        </p15:guide>
        <p15:guide id="15" pos="3888">
          <p15:clr>
            <a:srgbClr val="F26B43"/>
          </p15:clr>
        </p15:guide>
        <p15:guide id="16" pos="4368">
          <p15:clr>
            <a:srgbClr val="F26B43"/>
          </p15:clr>
        </p15:guide>
        <p15:guide id="17" pos="4512">
          <p15:clr>
            <a:srgbClr val="F26B43"/>
          </p15:clr>
        </p15:guide>
        <p15:guide id="18" pos="4968">
          <p15:clr>
            <a:srgbClr val="F26B43"/>
          </p15:clr>
        </p15:guide>
        <p15:guide id="19" pos="5112">
          <p15:clr>
            <a:srgbClr val="F26B43"/>
          </p15:clr>
        </p15:guide>
        <p15:guide id="20" pos="5592">
          <p15:clr>
            <a:srgbClr val="F26B43"/>
          </p15:clr>
        </p15:guide>
        <p15:guide id="21" pos="5736">
          <p15:clr>
            <a:srgbClr val="F26B43"/>
          </p15:clr>
        </p15:guide>
        <p15:guide id="22" pos="6192">
          <p15:clr>
            <a:srgbClr val="F26B43"/>
          </p15:clr>
        </p15:guide>
        <p15:guide id="23" pos="6336">
          <p15:clr>
            <a:srgbClr val="F26B43"/>
          </p15:clr>
        </p15:guide>
        <p15:guide id="24" pos="6816">
          <p15:clr>
            <a:srgbClr val="F26B43"/>
          </p15:clr>
        </p15:guide>
        <p15:guide id="25" pos="6960">
          <p15:clr>
            <a:srgbClr val="F26B43"/>
          </p15:clr>
        </p15:guide>
        <p15:guide id="26" pos="7416">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1" y="593367"/>
            <a:ext cx="11360800" cy="763600"/>
          </a:xfrm>
          <a:prstGeom prst="rect">
            <a:avLst/>
          </a:prstGeom>
          <a:noFill/>
          <a:ln>
            <a:noFill/>
          </a:ln>
        </p:spPr>
        <p:txBody>
          <a:bodyPr spcFirstLastPara="1" wrap="square" lIns="91425" tIns="91425" rIns="91425" bIns="91425" anchor="ctr" anchorCtr="0">
            <a:normAutofit/>
          </a:bodyPr>
          <a:lstStyle>
            <a:lvl1pPr marR="0" lvl="0" algn="l" rtl="0">
              <a:lnSpc>
                <a:spcPct val="100000"/>
              </a:lnSpc>
              <a:spcBef>
                <a:spcPts val="0"/>
              </a:spcBef>
              <a:spcAft>
                <a:spcPts val="0"/>
              </a:spcAft>
              <a:buClr>
                <a:schemeClr val="dk1"/>
              </a:buClr>
              <a:buSzPts val="2800"/>
              <a:buFont typeface="Roboto"/>
              <a:buNone/>
              <a:defRPr sz="2800" i="0" u="none" strike="noStrike" cap="none">
                <a:solidFill>
                  <a:schemeClr val="dk1"/>
                </a:solidFill>
                <a:latin typeface="Roboto"/>
                <a:ea typeface="Roboto"/>
                <a:cs typeface="Roboto"/>
                <a:sym typeface="Roboto"/>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415601" y="1536633"/>
            <a:ext cx="11360800" cy="45552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1000"/>
              </a:spcBef>
              <a:spcAft>
                <a:spcPts val="0"/>
              </a:spcAft>
              <a:buClr>
                <a:schemeClr val="dk1"/>
              </a:buClr>
              <a:buSzPts val="1800"/>
              <a:buFont typeface="Roboto"/>
              <a:buChar char="●"/>
              <a:defRPr sz="1800" i="0" u="none" strike="noStrike" cap="none">
                <a:solidFill>
                  <a:schemeClr val="dk1"/>
                </a:solidFill>
                <a:latin typeface="Roboto"/>
                <a:ea typeface="Roboto"/>
                <a:cs typeface="Roboto"/>
                <a:sym typeface="Roboto"/>
              </a:defRPr>
            </a:lvl1pPr>
            <a:lvl2pPr marL="914400" marR="0" lvl="1"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2pPr>
            <a:lvl3pPr marL="1371600" marR="0" lvl="2"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3pPr>
            <a:lvl4pPr marL="1828800" marR="0" lvl="3"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4pPr>
            <a:lvl5pPr marL="2286000" marR="0" lvl="4"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5pPr>
            <a:lvl6pPr marL="2743200" marR="0" lvl="5"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6pPr>
            <a:lvl7pPr marL="3200400" marR="0" lvl="6"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7pPr>
            <a:lvl8pPr marL="3657600" marR="0" lvl="7"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8pPr>
            <a:lvl9pPr marL="4114800" marR="0" lvl="8" indent="-317500" algn="l" rtl="0">
              <a:lnSpc>
                <a:spcPct val="115000"/>
              </a:lnSpc>
              <a:spcBef>
                <a:spcPts val="0"/>
              </a:spcBef>
              <a:spcAft>
                <a:spcPts val="0"/>
              </a:spcAft>
              <a:buClr>
                <a:schemeClr val="dk1"/>
              </a:buClr>
              <a:buSzPts val="1400"/>
              <a:buFont typeface="Roboto"/>
              <a:buChar char="■"/>
              <a:defRPr sz="1400" i="0" u="none" strike="noStrike" cap="none">
                <a:solidFill>
                  <a:schemeClr val="dk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11296611" y="6217623"/>
            <a:ext cx="731601" cy="5248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6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28169813"/>
      </p:ext>
    </p:extLst>
  </p:cSld>
  <p:clrMap bg1="lt1" tx1="dk1" bg2="dk2" tx2="lt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88"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3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55.xml"/></Relationships>
</file>

<file path=ppt/slides/_rels/slide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4.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3.png"/><Relationship Id="rId7" Type="http://schemas.openxmlformats.org/officeDocument/2006/relationships/image" Target="../media/image26.jp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25.jpg"/><Relationship Id="rId5" Type="http://schemas.openxmlformats.org/officeDocument/2006/relationships/image" Target="../media/image24.jpeg"/><Relationship Id="rId4" Type="http://schemas.microsoft.com/office/2007/relationships/hdphoto" Target="../media/hdphoto7.wdp"/><Relationship Id="rId9" Type="http://schemas.openxmlformats.org/officeDocument/2006/relationships/image" Target="../media/image28.jpeg"/></Relationships>
</file>

<file path=ppt/slides/_rels/slide5.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7.png"/><Relationship Id="rId18" Type="http://schemas.openxmlformats.org/officeDocument/2006/relationships/image" Target="../media/image42.jpeg"/><Relationship Id="rId3" Type="http://schemas.microsoft.com/office/2018/10/relationships/comments" Target="../comments/modernComment_84E_E8C79084.xml"/><Relationship Id="rId21" Type="http://schemas.openxmlformats.org/officeDocument/2006/relationships/image" Target="../media/image45.png"/><Relationship Id="rId7" Type="http://schemas.openxmlformats.org/officeDocument/2006/relationships/image" Target="../media/image32.png"/><Relationship Id="rId12" Type="http://schemas.openxmlformats.org/officeDocument/2006/relationships/image" Target="../media/image36.emf"/><Relationship Id="rId17" Type="http://schemas.openxmlformats.org/officeDocument/2006/relationships/image" Target="../media/image41.png"/><Relationship Id="rId2" Type="http://schemas.openxmlformats.org/officeDocument/2006/relationships/notesSlide" Target="../notesSlides/notesSlide5.xml"/><Relationship Id="rId16" Type="http://schemas.openxmlformats.org/officeDocument/2006/relationships/image" Target="../media/image40.jpeg"/><Relationship Id="rId20" Type="http://schemas.openxmlformats.org/officeDocument/2006/relationships/image" Target="../media/image44.png"/><Relationship Id="rId1" Type="http://schemas.openxmlformats.org/officeDocument/2006/relationships/slideLayout" Target="../slideLayouts/slideLayout21.xml"/><Relationship Id="rId6" Type="http://schemas.openxmlformats.org/officeDocument/2006/relationships/image" Target="../media/image31.png"/><Relationship Id="rId11" Type="http://schemas.openxmlformats.org/officeDocument/2006/relationships/oleObject" Target="../embeddings/oleObject1.bin"/><Relationship Id="rId5" Type="http://schemas.openxmlformats.org/officeDocument/2006/relationships/image" Target="../media/image30.png"/><Relationship Id="rId15" Type="http://schemas.openxmlformats.org/officeDocument/2006/relationships/image" Target="../media/image39.png"/><Relationship Id="rId10" Type="http://schemas.openxmlformats.org/officeDocument/2006/relationships/image" Target="../media/image35.png"/><Relationship Id="rId19" Type="http://schemas.openxmlformats.org/officeDocument/2006/relationships/image" Target="../media/image43.jpeg"/><Relationship Id="rId4" Type="http://schemas.openxmlformats.org/officeDocument/2006/relationships/image" Target="../media/image29.png"/><Relationship Id="rId9" Type="http://schemas.openxmlformats.org/officeDocument/2006/relationships/image" Target="../media/image34.png"/><Relationship Id="rId14" Type="http://schemas.openxmlformats.org/officeDocument/2006/relationships/image" Target="../media/image38.jpeg"/></Relationships>
</file>

<file path=ppt/slides/_rels/slide6.xml.rels><?xml version="1.0" encoding="UTF-8" standalone="yes"?>
<Relationships xmlns="http://schemas.openxmlformats.org/package/2006/relationships"><Relationship Id="rId8" Type="http://schemas.microsoft.com/office/2007/relationships/hdphoto" Target="../media/hdphoto8.wdp"/><Relationship Id="rId3" Type="http://schemas.microsoft.com/office/2018/10/relationships/comments" Target="../comments/modernComment_7CC_20D96FD4.xml"/><Relationship Id="rId7" Type="http://schemas.openxmlformats.org/officeDocument/2006/relationships/image" Target="../media/image49.pn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48.png"/><Relationship Id="rId5" Type="http://schemas.openxmlformats.org/officeDocument/2006/relationships/image" Target="../media/image47.svg"/><Relationship Id="rId10" Type="http://schemas.openxmlformats.org/officeDocument/2006/relationships/image" Target="../media/image51.tif"/><Relationship Id="rId4" Type="http://schemas.openxmlformats.org/officeDocument/2006/relationships/image" Target="../media/image46.png"/><Relationship Id="rId9" Type="http://schemas.openxmlformats.org/officeDocument/2006/relationships/image" Target="../media/image50.png"/></Relationships>
</file>

<file path=ppt/slides/_rels/slide7.xml.rels><?xml version="1.0" encoding="UTF-8" standalone="yes"?>
<Relationships xmlns="http://schemas.openxmlformats.org/package/2006/relationships"><Relationship Id="rId8" Type="http://schemas.openxmlformats.org/officeDocument/2006/relationships/image" Target="../media/image54.png"/><Relationship Id="rId3" Type="http://schemas.microsoft.com/office/2018/10/relationships/comments" Target="../comments/modernComment_87E_2C0BB430.xml"/><Relationship Id="rId7"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52.png"/><Relationship Id="rId11" Type="http://schemas.openxmlformats.org/officeDocument/2006/relationships/image" Target="../media/image57.png"/><Relationship Id="rId5" Type="http://schemas.openxmlformats.org/officeDocument/2006/relationships/image" Target="../media/image47.svg"/><Relationship Id="rId10" Type="http://schemas.openxmlformats.org/officeDocument/2006/relationships/image" Target="../media/image56.png"/><Relationship Id="rId4" Type="http://schemas.openxmlformats.org/officeDocument/2006/relationships/image" Target="../media/image46.png"/><Relationship Id="rId9" Type="http://schemas.openxmlformats.org/officeDocument/2006/relationships/image" Target="../media/image55.png"/></Relationships>
</file>

<file path=ppt/slides/_rels/slide8.xml.rels><?xml version="1.0" encoding="UTF-8" standalone="yes"?>
<Relationships xmlns="http://schemas.openxmlformats.org/package/2006/relationships"><Relationship Id="rId8" Type="http://schemas.microsoft.com/office/2007/relationships/hdphoto" Target="../media/hdphoto11.wdp"/><Relationship Id="rId13" Type="http://schemas.openxmlformats.org/officeDocument/2006/relationships/image" Target="../media/image63.png"/><Relationship Id="rId18" Type="http://schemas.microsoft.com/office/2007/relationships/hdphoto" Target="../media/hdphoto16.wdp"/><Relationship Id="rId3" Type="http://schemas.openxmlformats.org/officeDocument/2006/relationships/image" Target="../media/image58.png"/><Relationship Id="rId7" Type="http://schemas.openxmlformats.org/officeDocument/2006/relationships/image" Target="../media/image60.png"/><Relationship Id="rId12" Type="http://schemas.microsoft.com/office/2007/relationships/hdphoto" Target="../media/hdphoto13.wdp"/><Relationship Id="rId17" Type="http://schemas.openxmlformats.org/officeDocument/2006/relationships/image" Target="../media/image65.png"/><Relationship Id="rId2" Type="http://schemas.openxmlformats.org/officeDocument/2006/relationships/notesSlide" Target="../notesSlides/notesSlide8.xml"/><Relationship Id="rId16" Type="http://schemas.microsoft.com/office/2007/relationships/hdphoto" Target="../media/hdphoto15.wdp"/><Relationship Id="rId1" Type="http://schemas.openxmlformats.org/officeDocument/2006/relationships/slideLayout" Target="../slideLayouts/slideLayout13.xml"/><Relationship Id="rId6" Type="http://schemas.microsoft.com/office/2007/relationships/hdphoto" Target="../media/hdphoto10.wdp"/><Relationship Id="rId11" Type="http://schemas.openxmlformats.org/officeDocument/2006/relationships/image" Target="../media/image62.png"/><Relationship Id="rId5" Type="http://schemas.openxmlformats.org/officeDocument/2006/relationships/image" Target="../media/image59.png"/><Relationship Id="rId15" Type="http://schemas.openxmlformats.org/officeDocument/2006/relationships/image" Target="../media/image64.png"/><Relationship Id="rId10" Type="http://schemas.microsoft.com/office/2007/relationships/hdphoto" Target="../media/hdphoto12.wdp"/><Relationship Id="rId19" Type="http://schemas.openxmlformats.org/officeDocument/2006/relationships/image" Target="../media/image66.png"/><Relationship Id="rId4" Type="http://schemas.microsoft.com/office/2007/relationships/hdphoto" Target="../media/hdphoto9.wdp"/><Relationship Id="rId9" Type="http://schemas.openxmlformats.org/officeDocument/2006/relationships/image" Target="../media/image61.png"/><Relationship Id="rId14" Type="http://schemas.microsoft.com/office/2007/relationships/hdphoto" Target="../media/hdphoto14.wdp"/></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21.xml"/><Relationship Id="rId4" Type="http://schemas.microsoft.com/office/2007/relationships/hdphoto" Target="../media/hdphoto17.wdp"/></Relationships>
</file>

<file path=ppt/slides/_rels/slide11.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hyperlink" Target="https://urldefense.proofpoint.com/v2/url?u=https-3A__urldefense.com_v3_-5F-5Fhttps-3A_www.ixcellsbiotech.com_applications_antisense-2Doligonucleotide-2Dscreening-5F-5F-3B-21-21NZvER7FxgEiBAiR-5F-21qAaR-5Ffw90gJFNX1P5ijF6pK-2DIjNo9yleuL-2D3SdqGzYt6ryAjb5YlJrRFjUaV7C7jdTYmS0q6J2QvfngSYxsjgAAr0ctsWzPzsUmiE8qv-24&amp;d=DwMGaQ&amp;c=euGZstcaTDllvimEN8b7jXrwqOf-v5A_CdpgnVfiiMM&amp;r=fuyDI6-u-6O_Att6i19_rm4Z3C6FR9-cWbyo0BCk1FQ&amp;m=y8gzsZw_2TRt5KVdJpP5Kt9SVcZNV4VZIi7upIPt37w&amp;s=vl32F10a64FdcNbyP6FMJ7qL33iPx1nQC9fvbs3jtDE&amp;e=" TargetMode="External"/><Relationship Id="rId7" Type="http://schemas.openxmlformats.org/officeDocument/2006/relationships/image" Target="../media/image72.png"/><Relationship Id="rId2" Type="http://schemas.openxmlformats.org/officeDocument/2006/relationships/notesSlide" Target="../notesSlides/notesSlide10.xml"/><Relationship Id="rId1" Type="http://schemas.openxmlformats.org/officeDocument/2006/relationships/slideLayout" Target="../slideLayouts/slideLayout21.xml"/><Relationship Id="rId6" Type="http://schemas.openxmlformats.org/officeDocument/2006/relationships/image" Target="../media/image71.png"/><Relationship Id="rId5" Type="http://schemas.openxmlformats.org/officeDocument/2006/relationships/image" Target="../media/image70.png"/><Relationship Id="rId10" Type="http://schemas.openxmlformats.org/officeDocument/2006/relationships/image" Target="../media/image75.svg"/><Relationship Id="rId4" Type="http://schemas.openxmlformats.org/officeDocument/2006/relationships/image" Target="../media/image69.png"/><Relationship Id="rId9" Type="http://schemas.openxmlformats.org/officeDocument/2006/relationships/image" Target="../media/image74.png"/></Relationships>
</file>

<file path=ppt/slides/_rels/slide1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77.jpeg"/><Relationship Id="rId7" Type="http://schemas.microsoft.com/office/2007/relationships/hdphoto" Target="../media/hdphoto17.wdp"/><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68.png"/><Relationship Id="rId5" Type="http://schemas.openxmlformats.org/officeDocument/2006/relationships/image" Target="../media/image79.png"/><Relationship Id="rId4" Type="http://schemas.openxmlformats.org/officeDocument/2006/relationships/image" Target="../media/image78.jpeg"/><Relationship Id="rId9" Type="http://schemas.openxmlformats.org/officeDocument/2006/relationships/image" Target="../media/image81.jpg"/></Relationships>
</file>

<file path=ppt/slides/_rels/slide14.xml.rels><?xml version="1.0" encoding="UTF-8" standalone="yes"?>
<Relationships xmlns="http://schemas.openxmlformats.org/package/2006/relationships"><Relationship Id="rId3" Type="http://schemas.openxmlformats.org/officeDocument/2006/relationships/image" Target="../media/image82.gif"/><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1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5.xml"/><Relationship Id="rId5" Type="http://schemas.openxmlformats.org/officeDocument/2006/relationships/image" Target="../media/image89.png"/><Relationship Id="rId4" Type="http://schemas.openxmlformats.org/officeDocument/2006/relationships/image" Target="../media/image8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8" Type="http://schemas.openxmlformats.org/officeDocument/2006/relationships/image" Target="../media/image95.png"/><Relationship Id="rId13" Type="http://schemas.openxmlformats.org/officeDocument/2006/relationships/image" Target="../media/image100.jpeg"/><Relationship Id="rId18" Type="http://schemas.openxmlformats.org/officeDocument/2006/relationships/image" Target="../media/image105.png"/><Relationship Id="rId3" Type="http://schemas.openxmlformats.org/officeDocument/2006/relationships/image" Target="../media/image90.jpeg"/><Relationship Id="rId21" Type="http://schemas.openxmlformats.org/officeDocument/2006/relationships/image" Target="../media/image108.jpeg"/><Relationship Id="rId7" Type="http://schemas.openxmlformats.org/officeDocument/2006/relationships/image" Target="../media/image94.png"/><Relationship Id="rId12" Type="http://schemas.openxmlformats.org/officeDocument/2006/relationships/image" Target="../media/image99.png"/><Relationship Id="rId17" Type="http://schemas.openxmlformats.org/officeDocument/2006/relationships/image" Target="../media/image104.jpeg"/><Relationship Id="rId2" Type="http://schemas.openxmlformats.org/officeDocument/2006/relationships/image" Target="../media/image85.png"/><Relationship Id="rId16" Type="http://schemas.openxmlformats.org/officeDocument/2006/relationships/image" Target="../media/image103.png"/><Relationship Id="rId20" Type="http://schemas.openxmlformats.org/officeDocument/2006/relationships/image" Target="../media/image107.png"/><Relationship Id="rId1" Type="http://schemas.openxmlformats.org/officeDocument/2006/relationships/slideLayout" Target="../slideLayouts/slideLayout5.xml"/><Relationship Id="rId6" Type="http://schemas.openxmlformats.org/officeDocument/2006/relationships/image" Target="../media/image93.png"/><Relationship Id="rId11" Type="http://schemas.openxmlformats.org/officeDocument/2006/relationships/image" Target="../media/image98.png"/><Relationship Id="rId5" Type="http://schemas.openxmlformats.org/officeDocument/2006/relationships/image" Target="../media/image92.jpeg"/><Relationship Id="rId15" Type="http://schemas.openxmlformats.org/officeDocument/2006/relationships/image" Target="../media/image102.jpeg"/><Relationship Id="rId23" Type="http://schemas.openxmlformats.org/officeDocument/2006/relationships/image" Target="../media/image110.png"/><Relationship Id="rId10" Type="http://schemas.openxmlformats.org/officeDocument/2006/relationships/image" Target="../media/image97.jpeg"/><Relationship Id="rId19" Type="http://schemas.openxmlformats.org/officeDocument/2006/relationships/image" Target="../media/image106.jpeg"/><Relationship Id="rId4" Type="http://schemas.openxmlformats.org/officeDocument/2006/relationships/image" Target="../media/image91.png"/><Relationship Id="rId9" Type="http://schemas.openxmlformats.org/officeDocument/2006/relationships/image" Target="../media/image96.png"/><Relationship Id="rId14" Type="http://schemas.openxmlformats.org/officeDocument/2006/relationships/image" Target="../media/image101.jpeg"/><Relationship Id="rId22" Type="http://schemas.openxmlformats.org/officeDocument/2006/relationships/image" Target="../media/image109.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7.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30.xml"/><Relationship Id="rId6" Type="http://schemas.openxmlformats.org/officeDocument/2006/relationships/image" Target="../media/image21.jpeg"/><Relationship Id="rId5" Type="http://schemas.openxmlformats.org/officeDocument/2006/relationships/image" Target="../media/image19.jpe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11.pn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12.pn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8" Type="http://schemas.microsoft.com/office/2007/relationships/hdphoto" Target="../media/hdphoto18.wdp"/><Relationship Id="rId3" Type="http://schemas.openxmlformats.org/officeDocument/2006/relationships/image" Target="../media/image113.jpeg"/><Relationship Id="rId7" Type="http://schemas.openxmlformats.org/officeDocument/2006/relationships/image" Target="../media/image117.png"/><Relationship Id="rId2" Type="http://schemas.openxmlformats.org/officeDocument/2006/relationships/notesSlide" Target="../notesSlides/notesSlide18.xml"/><Relationship Id="rId1" Type="http://schemas.openxmlformats.org/officeDocument/2006/relationships/slideLayout" Target="../slideLayouts/slideLayout11.xml"/><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114.jpeg"/></Relationships>
</file>

<file path=ppt/slides/_rels/slide27.xml.rels><?xml version="1.0" encoding="UTF-8" standalone="yes"?>
<Relationships xmlns="http://schemas.openxmlformats.org/package/2006/relationships"><Relationship Id="rId8" Type="http://schemas.openxmlformats.org/officeDocument/2006/relationships/image" Target="../media/image124.tiff"/><Relationship Id="rId3" Type="http://schemas.openxmlformats.org/officeDocument/2006/relationships/image" Target="../media/image119.tiff"/><Relationship Id="rId7" Type="http://schemas.openxmlformats.org/officeDocument/2006/relationships/image" Target="../media/image123.tiff"/><Relationship Id="rId2" Type="http://schemas.openxmlformats.org/officeDocument/2006/relationships/image" Target="../media/image118.tiff"/><Relationship Id="rId1" Type="http://schemas.openxmlformats.org/officeDocument/2006/relationships/slideLayout" Target="../slideLayouts/slideLayout11.xml"/><Relationship Id="rId6" Type="http://schemas.openxmlformats.org/officeDocument/2006/relationships/image" Target="../media/image122.jpeg"/><Relationship Id="rId5" Type="http://schemas.openxmlformats.org/officeDocument/2006/relationships/image" Target="../media/image121.jpeg"/><Relationship Id="rId4" Type="http://schemas.openxmlformats.org/officeDocument/2006/relationships/image" Target="../media/image120.tiff"/><Relationship Id="rId9" Type="http://schemas.openxmlformats.org/officeDocument/2006/relationships/image" Target="../media/image125.tiff"/></Relationships>
</file>

<file path=ppt/slides/_rels/slide28.xml.rels><?xml version="1.0" encoding="UTF-8" standalone="yes"?>
<Relationships xmlns="http://schemas.openxmlformats.org/package/2006/relationships"><Relationship Id="rId8" Type="http://schemas.openxmlformats.org/officeDocument/2006/relationships/image" Target="../media/image132.tiff"/><Relationship Id="rId3" Type="http://schemas.openxmlformats.org/officeDocument/2006/relationships/image" Target="../media/image127.tiff"/><Relationship Id="rId7" Type="http://schemas.openxmlformats.org/officeDocument/2006/relationships/image" Target="../media/image131.tiff"/><Relationship Id="rId2" Type="http://schemas.openxmlformats.org/officeDocument/2006/relationships/image" Target="../media/image126.tiff"/><Relationship Id="rId1" Type="http://schemas.openxmlformats.org/officeDocument/2006/relationships/slideLayout" Target="../slideLayouts/slideLayout11.xml"/><Relationship Id="rId6" Type="http://schemas.openxmlformats.org/officeDocument/2006/relationships/image" Target="../media/image130.tiff"/><Relationship Id="rId5" Type="http://schemas.openxmlformats.org/officeDocument/2006/relationships/image" Target="../media/image129.jpeg"/><Relationship Id="rId4" Type="http://schemas.openxmlformats.org/officeDocument/2006/relationships/image" Target="../media/image128.tiff"/><Relationship Id="rId9" Type="http://schemas.openxmlformats.org/officeDocument/2006/relationships/image" Target="../media/image133.jpeg"/></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9.xml"/><Relationship Id="rId1" Type="http://schemas.openxmlformats.org/officeDocument/2006/relationships/slideLayout" Target="../slideLayouts/slideLayout10.xml"/><Relationship Id="rId5" Type="http://schemas.openxmlformats.org/officeDocument/2006/relationships/image" Target="../media/image18.png"/><Relationship Id="rId4" Type="http://schemas.openxmlformats.org/officeDocument/2006/relationships/image" Target="../media/image134.emf"/></Relationships>
</file>

<file path=ppt/slides/_rels/slide30.xml.rels><?xml version="1.0" encoding="UTF-8" standalone="yes"?>
<Relationships xmlns="http://schemas.openxmlformats.org/package/2006/relationships"><Relationship Id="rId8" Type="http://schemas.openxmlformats.org/officeDocument/2006/relationships/image" Target="../media/image138.png"/><Relationship Id="rId3" Type="http://schemas.openxmlformats.org/officeDocument/2006/relationships/slideLayout" Target="../slideLayouts/slideLayout10.xml"/><Relationship Id="rId7" Type="http://schemas.openxmlformats.org/officeDocument/2006/relationships/image" Target="../media/image13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36.png"/><Relationship Id="rId5" Type="http://schemas.openxmlformats.org/officeDocument/2006/relationships/image" Target="../media/image135.jpg"/><Relationship Id="rId4" Type="http://schemas.openxmlformats.org/officeDocument/2006/relationships/notesSlide" Target="../notesSlides/notesSlide20.xml"/><Relationship Id="rId9" Type="http://schemas.openxmlformats.org/officeDocument/2006/relationships/image" Target="../media/image18.png"/></Relationships>
</file>

<file path=ppt/slides/_rels/slide31.xml.rels><?xml version="1.0" encoding="UTF-8" standalone="yes"?>
<Relationships xmlns="http://schemas.openxmlformats.org/package/2006/relationships"><Relationship Id="rId8" Type="http://schemas.openxmlformats.org/officeDocument/2006/relationships/image" Target="../media/image141.emf"/><Relationship Id="rId3" Type="http://schemas.openxmlformats.org/officeDocument/2006/relationships/oleObject" Target="../embeddings/oleObject3.bin"/><Relationship Id="rId7" Type="http://schemas.openxmlformats.org/officeDocument/2006/relationships/oleObject" Target="../embeddings/oleObject5.bin"/><Relationship Id="rId2" Type="http://schemas.openxmlformats.org/officeDocument/2006/relationships/notesSlide" Target="../notesSlides/notesSlide21.xml"/><Relationship Id="rId1" Type="http://schemas.openxmlformats.org/officeDocument/2006/relationships/slideLayout" Target="../slideLayouts/slideLayout5.xml"/><Relationship Id="rId6" Type="http://schemas.openxmlformats.org/officeDocument/2006/relationships/image" Target="../media/image140.emf"/><Relationship Id="rId5" Type="http://schemas.openxmlformats.org/officeDocument/2006/relationships/oleObject" Target="../embeddings/oleObject4.bin"/><Relationship Id="rId4" Type="http://schemas.openxmlformats.org/officeDocument/2006/relationships/image" Target="../media/image139.emf"/><Relationship Id="rId9" Type="http://schemas.openxmlformats.org/officeDocument/2006/relationships/image" Target="../media/image18.png"/></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5.xml"/><Relationship Id="rId6" Type="http://schemas.openxmlformats.org/officeDocument/2006/relationships/image" Target="../media/image142.png"/><Relationship Id="rId5" Type="http://schemas.openxmlformats.org/officeDocument/2006/relationships/image" Target="../media/image21.jpeg"/><Relationship Id="rId4"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AD4498F-7893-98DD-4093-4E3079DE4CE2}"/>
              </a:ext>
            </a:extLst>
          </p:cNvPr>
          <p:cNvSpPr/>
          <p:nvPr/>
        </p:nvSpPr>
        <p:spPr>
          <a:xfrm>
            <a:off x="4754881" y="3521413"/>
            <a:ext cx="7437120" cy="2107957"/>
          </a:xfrm>
          <a:prstGeom prst="rect">
            <a:avLst/>
          </a:prstGeom>
          <a:solidFill>
            <a:schemeClr val="bg1">
              <a:alpha val="6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Arial" panose="020B0604020202020204"/>
                <a:ea typeface="+mn-ea"/>
                <a:cs typeface="+mn-cs"/>
              </a:rPr>
              <a:t>Partners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black"/>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85FC2"/>
              </a:solidFill>
              <a:effectLst/>
              <a:uLnTx/>
              <a:uFillTx/>
              <a:latin typeface="Arial" panose="020B06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rgbClr val="085FC2"/>
              </a:solidFill>
              <a:effectLst/>
              <a:uLnTx/>
              <a:uFillTx/>
              <a:latin typeface="Arial" panose="020B0604020202020204"/>
              <a:ea typeface="+mn-ea"/>
              <a:cs typeface="+mn-cs"/>
            </a:endParaRPr>
          </a:p>
        </p:txBody>
      </p:sp>
      <p:sp>
        <p:nvSpPr>
          <p:cNvPr id="6" name="Title 3">
            <a:extLst>
              <a:ext uri="{FF2B5EF4-FFF2-40B4-BE49-F238E27FC236}">
                <a16:creationId xmlns:a16="http://schemas.microsoft.com/office/drawing/2014/main" id="{AE874AC6-875F-536E-B1BA-6FAC456AF26E}"/>
              </a:ext>
            </a:extLst>
          </p:cNvPr>
          <p:cNvSpPr txBox="1">
            <a:spLocks/>
          </p:cNvSpPr>
          <p:nvPr/>
        </p:nvSpPr>
        <p:spPr>
          <a:xfrm>
            <a:off x="848276" y="1904697"/>
            <a:ext cx="10196444" cy="1462217"/>
          </a:xfrm>
          <a:prstGeom prst="rect">
            <a:avLst/>
          </a:prstGeom>
        </p:spPr>
        <p:txBody>
          <a:bodyPr lIns="91440" tIns="45720" rIns="91440" bIns="45720" anchor="t"/>
          <a:lstStyle>
            <a:lvl1pPr algn="l" defTabSz="914400" rtl="0" eaLnBrk="1" latinLnBrk="0" hangingPunct="1">
              <a:lnSpc>
                <a:spcPct val="90000"/>
              </a:lnSpc>
              <a:spcBef>
                <a:spcPct val="0"/>
              </a:spcBef>
              <a:buNone/>
              <a:defRPr lang="en-US" sz="3200" kern="1200" spc="-50" baseline="0" dirty="0">
                <a:solidFill>
                  <a:schemeClr val="tx1">
                    <a:lumMod val="75000"/>
                    <a:lumOff val="25000"/>
                  </a:schemeClr>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altLang="zh-CN" sz="4400" b="1" i="0" u="none" strike="noStrike" kern="1200" cap="none" spc="-50" normalizeH="0" baseline="0" noProof="0" dirty="0">
                <a:ln>
                  <a:noFill/>
                </a:ln>
                <a:solidFill>
                  <a:prstClr val="white"/>
                </a:solidFill>
                <a:effectLst>
                  <a:outerShdw blurRad="38100" dist="38100" dir="2700000" algn="tl">
                    <a:srgbClr val="000000">
                      <a:alpha val="43137"/>
                    </a:srgbClr>
                  </a:outerShdw>
                </a:effectLst>
                <a:uLnTx/>
                <a:uFillTx/>
                <a:latin typeface="Montserrat"/>
                <a:ea typeface="黑体" panose="02010609060101010101" pitchFamily="49" charset="-122"/>
                <a:cs typeface="Arial"/>
              </a:rPr>
              <a:t>Disease-Relevant Cell Models for Rare Neurogenetic D</a:t>
            </a:r>
            <a:r>
              <a:rPr kumimoji="0" lang="en-US" altLang="zh-CN" sz="4400" b="1" i="0" u="none" strike="noStrike" kern="1200" cap="none" spc="-50" normalizeH="0" baseline="0" noProof="0" dirty="0" err="1">
                <a:ln>
                  <a:noFill/>
                </a:ln>
                <a:solidFill>
                  <a:prstClr val="white"/>
                </a:solidFill>
                <a:effectLst>
                  <a:outerShdw blurRad="38100" dist="38100" dir="2700000" algn="tl">
                    <a:srgbClr val="000000">
                      <a:alpha val="43137"/>
                    </a:srgbClr>
                  </a:outerShdw>
                </a:effectLst>
                <a:uLnTx/>
                <a:uFillTx/>
                <a:latin typeface="Montserrat"/>
                <a:ea typeface="黑体" panose="02010609060101010101" pitchFamily="49" charset="-122"/>
                <a:cs typeface="Arial"/>
              </a:rPr>
              <a:t>isorders</a:t>
            </a:r>
            <a:endParaRPr kumimoji="0" lang="en-US" sz="4400" b="0" i="0" u="none" strike="noStrike" kern="1200" cap="none" spc="-50" normalizeH="0" baseline="0" noProof="0" dirty="0">
              <a:ln>
                <a:noFill/>
              </a:ln>
              <a:solidFill>
                <a:prstClr val="white"/>
              </a:solidFill>
              <a:effectLst>
                <a:outerShdw blurRad="38100" dist="38100" dir="2700000" algn="tl">
                  <a:srgbClr val="000000">
                    <a:alpha val="43137"/>
                  </a:srgbClr>
                </a:outerShdw>
              </a:effectLst>
              <a:uLnTx/>
              <a:uFillTx/>
              <a:latin typeface="Montserrat"/>
              <a:ea typeface="+mj-ea"/>
              <a:cs typeface="Arial"/>
            </a:endParaRPr>
          </a:p>
        </p:txBody>
      </p:sp>
      <p:sp>
        <p:nvSpPr>
          <p:cNvPr id="7" name="Text Placeholder 1">
            <a:extLst>
              <a:ext uri="{FF2B5EF4-FFF2-40B4-BE49-F238E27FC236}">
                <a16:creationId xmlns:a16="http://schemas.microsoft.com/office/drawing/2014/main" id="{331DADBF-D916-6D03-E7FF-23E6E4C73064}"/>
              </a:ext>
            </a:extLst>
          </p:cNvPr>
          <p:cNvSpPr txBox="1">
            <a:spLocks/>
          </p:cNvSpPr>
          <p:nvPr/>
        </p:nvSpPr>
        <p:spPr>
          <a:xfrm>
            <a:off x="845736" y="3366914"/>
            <a:ext cx="8120592" cy="2107957"/>
          </a:xfrm>
          <a:prstGeom prst="rect">
            <a:avLst/>
          </a:prstGeom>
        </p:spPr>
        <p:txBody>
          <a:bodyPr/>
          <a:lstStyle>
            <a:lvl1pPr marL="228600" indent="-228600" algn="l" defTabSz="914400" rtl="0" eaLnBrk="1" latinLnBrk="0" hangingPunct="1">
              <a:lnSpc>
                <a:spcPct val="120000"/>
              </a:lnSpc>
              <a:spcBef>
                <a:spcPts val="800"/>
              </a:spcBef>
              <a:spcAft>
                <a:spcPts val="800"/>
              </a:spcAft>
              <a:buClr>
                <a:schemeClr val="accent1"/>
              </a:buClr>
              <a:buFont typeface="Arial" panose="020B0604020202020204" pitchFamily="34" charset="0"/>
              <a:buChar char="•"/>
              <a:defRPr lang="en-US" sz="2000" kern="1200" spc="0" dirty="0" smtClean="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20000"/>
              </a:lnSpc>
              <a:spcBef>
                <a:spcPts val="0"/>
              </a:spcBef>
              <a:spcAft>
                <a:spcPts val="800"/>
              </a:spcAft>
              <a:buClr>
                <a:schemeClr val="accent1"/>
              </a:buClr>
              <a:buFont typeface="Courier New" panose="02070309020205020404" pitchFamily="49" charset="0"/>
              <a:buChar char="◦"/>
              <a:defRPr lang="en-US" sz="1600" kern="1200" dirty="0" smtClean="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1200" kern="1200" dirty="0" smtClean="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1000" kern="1200" dirty="0" smtClean="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20000"/>
              </a:lnSpc>
              <a:spcBef>
                <a:spcPts val="0"/>
              </a:spcBef>
              <a:spcAft>
                <a:spcPts val="800"/>
              </a:spcAft>
              <a:buClr>
                <a:schemeClr val="tx1"/>
              </a:buClr>
              <a:buFont typeface="Arial" panose="020B0604020202020204" pitchFamily="34" charset="0"/>
              <a:buChar char="–"/>
              <a:defRPr lang="en-US" sz="800" kern="1200" dirty="0" smtClean="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0"/>
              </a:spcAft>
              <a:buClr>
                <a:srgbClr val="F47122"/>
              </a:buClr>
              <a:buSzTx/>
              <a:buFont typeface="Arial" panose="020B0604020202020204" pitchFamily="34" charset="0"/>
              <a:buNone/>
              <a:tabLst/>
              <a:defRPr/>
            </a:pPr>
            <a:r>
              <a:rPr kumimoji="0" lang="en-US"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rPr>
              <a:t>Nianwei Lin</a:t>
            </a:r>
            <a:r>
              <a:rPr kumimoji="0" lang="en-US" sz="24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rPr>
              <a:t>, Ph.D.</a:t>
            </a:r>
          </a:p>
          <a:p>
            <a:pPr marL="0" marR="0" lvl="0" indent="0" algn="l" defTabSz="914400" rtl="0" eaLnBrk="1" fontAlgn="auto" latinLnBrk="0" hangingPunct="1">
              <a:lnSpc>
                <a:spcPct val="120000"/>
              </a:lnSpc>
              <a:spcBef>
                <a:spcPts val="0"/>
              </a:spcBef>
              <a:spcAft>
                <a:spcPts val="0"/>
              </a:spcAft>
              <a:buClr>
                <a:srgbClr val="F47122"/>
              </a:buClr>
              <a:buSzTx/>
              <a:buFont typeface="Arial" panose="020B0604020202020204" pitchFamily="34" charset="0"/>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endParaRPr>
          </a:p>
          <a:p>
            <a:pPr marL="0" marR="0" lvl="0" indent="0" algn="l" defTabSz="914400" rtl="0" eaLnBrk="1" fontAlgn="auto" latinLnBrk="0" hangingPunct="1">
              <a:lnSpc>
                <a:spcPct val="120000"/>
              </a:lnSpc>
              <a:spcBef>
                <a:spcPts val="0"/>
              </a:spcBef>
              <a:spcAft>
                <a:spcPts val="0"/>
              </a:spcAft>
              <a:buClr>
                <a:srgbClr val="F47122"/>
              </a:buClr>
              <a:buSzTx/>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rPr>
              <a:t>Nov 30</a:t>
            </a:r>
            <a:r>
              <a:rPr kumimoji="0" lang="en-US" sz="1800" b="0" i="0" u="none" strike="noStrike" kern="1200" cap="none" spc="0" normalizeH="0" baseline="3000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rPr>
              <a:t>th</a:t>
            </a:r>
            <a:r>
              <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rPr>
              <a:t>, 2023</a:t>
            </a:r>
          </a:p>
          <a:p>
            <a:pPr marL="0" marR="0" lvl="0" indent="0" algn="l" defTabSz="914400" rtl="0" eaLnBrk="1" fontAlgn="auto" latinLnBrk="0" hangingPunct="1">
              <a:lnSpc>
                <a:spcPct val="120000"/>
              </a:lnSpc>
              <a:spcBef>
                <a:spcPts val="0"/>
              </a:spcBef>
              <a:spcAft>
                <a:spcPts val="0"/>
              </a:spcAft>
              <a:buClr>
                <a:srgbClr val="F47122"/>
              </a:buClr>
              <a:buSzTx/>
              <a:buFont typeface="Arial" panose="020B0604020202020204" pitchFamily="34" charset="0"/>
              <a:buNone/>
              <a:tabLst/>
              <a:defRPr/>
            </a:pPr>
            <a:r>
              <a:rPr lang="en-US" sz="1800" dirty="0">
                <a:solidFill>
                  <a:prstClr val="white"/>
                </a:solidFill>
                <a:effectLst>
                  <a:outerShdw blurRad="38100" dist="38100" dir="2700000" algn="tl">
                    <a:srgbClr val="000000">
                      <a:alpha val="43137"/>
                    </a:srgbClr>
                  </a:outerShdw>
                </a:effectLst>
                <a:latin typeface="Montserrat" panose="00000500000000000000" pitchFamily="50" charset="0"/>
              </a:rPr>
              <a:t>SLC6A1 Connect Symposium</a:t>
            </a: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endParaRPr>
          </a:p>
          <a:p>
            <a:pPr marL="0" marR="0" lvl="0" indent="0" algn="l" defTabSz="914400" rtl="0" eaLnBrk="1" fontAlgn="auto" latinLnBrk="0" hangingPunct="1">
              <a:lnSpc>
                <a:spcPct val="120000"/>
              </a:lnSpc>
              <a:spcBef>
                <a:spcPts val="0"/>
              </a:spcBef>
              <a:spcAft>
                <a:spcPts val="0"/>
              </a:spcAft>
              <a:buClr>
                <a:srgbClr val="F47122"/>
              </a:buClr>
              <a:buSzTx/>
              <a:buFont typeface="Arial" panose="020B0604020202020204" pitchFamily="34" charset="0"/>
              <a:buNone/>
              <a:tabLst/>
              <a:defRPr/>
            </a:pPr>
            <a:r>
              <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ontserrat" panose="00000500000000000000" pitchFamily="50" charset="0"/>
                <a:ea typeface="+mn-ea"/>
                <a:cs typeface="Arial" panose="020B0604020202020204" pitchFamily="34" charset="0"/>
              </a:rPr>
              <a:t>Orlando, FL</a:t>
            </a:r>
          </a:p>
        </p:txBody>
      </p:sp>
      <p:pic>
        <p:nvPicPr>
          <p:cNvPr id="1030" name="Picture 6" descr="Rady Children's Institute for Genomic Medicine Launches Phase 2 of BeginNGS  Program for Identifying Treatable Genetic Diseases for Newborns | RCIGM">
            <a:extLst>
              <a:ext uri="{FF2B5EF4-FFF2-40B4-BE49-F238E27FC236}">
                <a16:creationId xmlns:a16="http://schemas.microsoft.com/office/drawing/2014/main" id="{3D7B4B1E-E086-9EE4-5D4F-5E9D656D81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3463" y="4570305"/>
            <a:ext cx="2072640" cy="74269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arebase launches a neuroscience drug discovery platform collaborating with  15 rare disease patient organizations">
            <a:extLst>
              <a:ext uri="{FF2B5EF4-FFF2-40B4-BE49-F238E27FC236}">
                <a16:creationId xmlns:a16="http://schemas.microsoft.com/office/drawing/2014/main" id="{4A758F26-9832-6742-257F-A204D414F954}"/>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966329" y="4529017"/>
            <a:ext cx="1576251" cy="82527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LC6A1 Connect | LinkedIn">
            <a:extLst>
              <a:ext uri="{FF2B5EF4-FFF2-40B4-BE49-F238E27FC236}">
                <a16:creationId xmlns:a16="http://schemas.microsoft.com/office/drawing/2014/main" id="{A7E6848D-DC89-F85A-5427-B5CB2BEC2272}"/>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22610" y="4236423"/>
            <a:ext cx="1359922" cy="1359922"/>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FAD68C53-721E-1313-A6E5-48DAECADAA3D}"/>
              </a:ext>
            </a:extLst>
          </p:cNvPr>
          <p:cNvCxnSpPr>
            <a:cxnSpLocks/>
          </p:cNvCxnSpPr>
          <p:nvPr/>
        </p:nvCxnSpPr>
        <p:spPr>
          <a:xfrm>
            <a:off x="4754881" y="4183320"/>
            <a:ext cx="743711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3076" name="Picture 4" descr="La Jolla Labs Inc. | LinkedIn">
            <a:extLst>
              <a:ext uri="{FF2B5EF4-FFF2-40B4-BE49-F238E27FC236}">
                <a16:creationId xmlns:a16="http://schemas.microsoft.com/office/drawing/2014/main" id="{D4981389-1A45-7C86-0D64-9BF1F6961800}"/>
              </a:ext>
            </a:extLst>
          </p:cNvPr>
          <p:cNvPicPr>
            <a:picLocks noChangeAspect="1" noChangeArrowheads="1"/>
          </p:cNvPicPr>
          <p:nvPr/>
        </p:nvPicPr>
        <p:blipFill>
          <a:blip r:embed="rId6">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0864521" y="4402369"/>
            <a:ext cx="1080392" cy="1080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359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4"/>
          <p:cNvSpPr txBox="1"/>
          <p:nvPr/>
        </p:nvSpPr>
        <p:spPr>
          <a:xfrm>
            <a:off x="815414" y="572625"/>
            <a:ext cx="3008380" cy="662379"/>
          </a:xfrm>
          <a:prstGeom prst="rect">
            <a:avLst/>
          </a:prstGeom>
        </p:spPr>
        <p:txBody>
          <a:bodyPr anchor="ct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altLang="zh-CN" sz="4267" b="1" dirty="0">
                <a:solidFill>
                  <a:schemeClr val="accent1"/>
                </a:solidFill>
                <a:latin typeface="Montserrat "/>
                <a:ea typeface="微软雅黑" panose="020B0503020204020204" pitchFamily="34" charset="-122"/>
              </a:rPr>
              <a:t>Outline</a:t>
            </a:r>
            <a:endParaRPr lang="en-GB" sz="2400" b="1" dirty="0">
              <a:solidFill>
                <a:schemeClr val="accent1"/>
              </a:solidFill>
              <a:latin typeface="Montserrat "/>
              <a:ea typeface="微软雅黑" panose="020B0503020204020204" pitchFamily="34" charset="-122"/>
            </a:endParaRPr>
          </a:p>
        </p:txBody>
      </p:sp>
      <p:cxnSp>
        <p:nvCxnSpPr>
          <p:cNvPr id="43" name="直接连接符 42"/>
          <p:cNvCxnSpPr/>
          <p:nvPr/>
        </p:nvCxnSpPr>
        <p:spPr>
          <a:xfrm>
            <a:off x="984763" y="1412776"/>
            <a:ext cx="10199803" cy="0"/>
          </a:xfrm>
          <a:prstGeom prst="line">
            <a:avLst/>
          </a:prstGeom>
          <a:ln w="28575"/>
        </p:spPr>
        <p:style>
          <a:lnRef idx="1">
            <a:schemeClr val="accent1"/>
          </a:lnRef>
          <a:fillRef idx="0">
            <a:schemeClr val="accent1"/>
          </a:fillRef>
          <a:effectRef idx="0">
            <a:schemeClr val="accent1"/>
          </a:effectRef>
          <a:fontRef idx="minor">
            <a:schemeClr val="tx1"/>
          </a:fontRef>
        </p:style>
      </p:cxnSp>
      <p:grpSp>
        <p:nvGrpSpPr>
          <p:cNvPr id="45" name="组合 44"/>
          <p:cNvGrpSpPr/>
          <p:nvPr/>
        </p:nvGrpSpPr>
        <p:grpSpPr>
          <a:xfrm>
            <a:off x="1409700" y="1964221"/>
            <a:ext cx="2143576" cy="1096098"/>
            <a:chOff x="2215144" y="982844"/>
            <a:chExt cx="1438704" cy="842780"/>
          </a:xfrm>
        </p:grpSpPr>
        <p:sp>
          <p:nvSpPr>
            <p:cNvPr id="46" name="平行四边形 45"/>
            <p:cNvSpPr/>
            <p:nvPr/>
          </p:nvSpPr>
          <p:spPr>
            <a:xfrm>
              <a:off x="2215144" y="982844"/>
              <a:ext cx="1120898" cy="842780"/>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867">
                <a:latin typeface="Impact" panose="020B0806030902050204" pitchFamily="34" charset="0"/>
              </a:endParaRPr>
            </a:p>
          </p:txBody>
        </p:sp>
        <p:sp>
          <p:nvSpPr>
            <p:cNvPr id="47" name="文本框 9"/>
            <p:cNvSpPr txBox="1"/>
            <p:nvPr/>
          </p:nvSpPr>
          <p:spPr>
            <a:xfrm>
              <a:off x="2587049" y="1156866"/>
              <a:ext cx="1066799" cy="512686"/>
            </a:xfrm>
            <a:prstGeom prst="rect">
              <a:avLst/>
            </a:prstGeom>
            <a:noFill/>
          </p:spPr>
          <p:txBody>
            <a:bodyPr wrap="square" rtlCol="0">
              <a:spAutoFit/>
            </a:bodyPr>
            <a:lstStyle/>
            <a:p>
              <a:r>
                <a:rPr lang="en-US" altLang="zh-CN" sz="3733" dirty="0">
                  <a:solidFill>
                    <a:schemeClr val="bg1"/>
                  </a:solidFill>
                  <a:effectLst>
                    <a:outerShdw blurRad="38100" dist="38100" dir="2700000" algn="tl">
                      <a:srgbClr val="000000">
                        <a:alpha val="43137"/>
                      </a:srgbClr>
                    </a:outerShdw>
                  </a:effectLst>
                  <a:latin typeface="Impact" panose="020B0806030902050204" pitchFamily="34" charset="0"/>
                </a:rPr>
                <a:t>01</a:t>
              </a:r>
              <a:endParaRPr lang="zh-CN" altLang="en-US" sz="3733" dirty="0">
                <a:solidFill>
                  <a:schemeClr val="bg1"/>
                </a:solidFill>
                <a:effectLst>
                  <a:outerShdw blurRad="38100" dist="38100" dir="2700000" algn="tl">
                    <a:srgbClr val="000000">
                      <a:alpha val="43137"/>
                    </a:srgbClr>
                  </a:outerShdw>
                </a:effectLst>
                <a:latin typeface="Impact" panose="020B0806030902050204" pitchFamily="34" charset="0"/>
              </a:endParaRPr>
            </a:p>
          </p:txBody>
        </p:sp>
      </p:grpSp>
      <p:grpSp>
        <p:nvGrpSpPr>
          <p:cNvPr id="48" name="组合 47"/>
          <p:cNvGrpSpPr/>
          <p:nvPr/>
        </p:nvGrpSpPr>
        <p:grpSpPr>
          <a:xfrm>
            <a:off x="1409699" y="3409850"/>
            <a:ext cx="2051609" cy="1096096"/>
            <a:chOff x="2215144" y="2033848"/>
            <a:chExt cx="1376979" cy="842781"/>
          </a:xfrm>
        </p:grpSpPr>
        <p:sp>
          <p:nvSpPr>
            <p:cNvPr id="49" name="平行四边形 48"/>
            <p:cNvSpPr/>
            <p:nvPr/>
          </p:nvSpPr>
          <p:spPr>
            <a:xfrm>
              <a:off x="2215144" y="2033848"/>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867">
                <a:latin typeface="Impact" panose="020B0806030902050204" pitchFamily="34" charset="0"/>
              </a:endParaRPr>
            </a:p>
          </p:txBody>
        </p:sp>
        <p:sp>
          <p:nvSpPr>
            <p:cNvPr id="50" name="文本框 10"/>
            <p:cNvSpPr txBox="1"/>
            <p:nvPr/>
          </p:nvSpPr>
          <p:spPr>
            <a:xfrm>
              <a:off x="2525324" y="2216383"/>
              <a:ext cx="1066799" cy="512687"/>
            </a:xfrm>
            <a:prstGeom prst="rect">
              <a:avLst/>
            </a:prstGeom>
            <a:noFill/>
          </p:spPr>
          <p:txBody>
            <a:bodyPr wrap="square" rtlCol="0">
              <a:spAutoFit/>
            </a:bodyPr>
            <a:lstStyle/>
            <a:p>
              <a:r>
                <a:rPr lang="en-US" altLang="zh-CN" sz="3733" dirty="0">
                  <a:solidFill>
                    <a:schemeClr val="bg1"/>
                  </a:solidFill>
                  <a:effectLst>
                    <a:outerShdw blurRad="38100" dist="38100" dir="2700000" algn="tl">
                      <a:srgbClr val="000000">
                        <a:alpha val="43137"/>
                      </a:srgbClr>
                    </a:outerShdw>
                  </a:effectLst>
                  <a:latin typeface="Impact" panose="020B0806030902050204" pitchFamily="34" charset="0"/>
                </a:rPr>
                <a:t>02</a:t>
              </a:r>
              <a:endParaRPr lang="zh-CN" altLang="en-US" sz="3733" dirty="0">
                <a:solidFill>
                  <a:schemeClr val="bg1"/>
                </a:solidFill>
                <a:effectLst>
                  <a:outerShdw blurRad="38100" dist="38100" dir="2700000" algn="tl">
                    <a:srgbClr val="000000">
                      <a:alpha val="43137"/>
                    </a:srgbClr>
                  </a:outerShdw>
                </a:effectLst>
                <a:latin typeface="Impact" panose="020B0806030902050204" pitchFamily="34" charset="0"/>
              </a:endParaRPr>
            </a:p>
          </p:txBody>
        </p:sp>
      </p:grpSp>
      <p:grpSp>
        <p:nvGrpSpPr>
          <p:cNvPr id="51" name="组合 50"/>
          <p:cNvGrpSpPr/>
          <p:nvPr/>
        </p:nvGrpSpPr>
        <p:grpSpPr>
          <a:xfrm>
            <a:off x="1409700" y="4926451"/>
            <a:ext cx="2051608" cy="1096098"/>
            <a:chOff x="2215144" y="3084852"/>
            <a:chExt cx="1376978" cy="842781"/>
          </a:xfrm>
        </p:grpSpPr>
        <p:sp>
          <p:nvSpPr>
            <p:cNvPr id="52" name="平行四边形 51"/>
            <p:cNvSpPr/>
            <p:nvPr/>
          </p:nvSpPr>
          <p:spPr>
            <a:xfrm>
              <a:off x="2215144" y="3084852"/>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867">
                <a:latin typeface="Impact" panose="020B0806030902050204" pitchFamily="34" charset="0"/>
              </a:endParaRPr>
            </a:p>
          </p:txBody>
        </p:sp>
        <p:sp>
          <p:nvSpPr>
            <p:cNvPr id="53" name="文本框 11"/>
            <p:cNvSpPr txBox="1"/>
            <p:nvPr/>
          </p:nvSpPr>
          <p:spPr>
            <a:xfrm>
              <a:off x="2525323" y="3274729"/>
              <a:ext cx="1066799" cy="512687"/>
            </a:xfrm>
            <a:prstGeom prst="rect">
              <a:avLst/>
            </a:prstGeom>
            <a:noFill/>
          </p:spPr>
          <p:txBody>
            <a:bodyPr wrap="square" rtlCol="0">
              <a:spAutoFit/>
            </a:bodyPr>
            <a:lstStyle/>
            <a:p>
              <a:r>
                <a:rPr lang="en-US" altLang="zh-CN" sz="3733" dirty="0">
                  <a:solidFill>
                    <a:schemeClr val="bg1"/>
                  </a:solidFill>
                  <a:effectLst>
                    <a:outerShdw blurRad="38100" dist="38100" dir="2700000" algn="tl">
                      <a:srgbClr val="000000">
                        <a:alpha val="43137"/>
                      </a:srgbClr>
                    </a:outerShdw>
                  </a:effectLst>
                  <a:latin typeface="Impact" panose="020B0806030902050204" pitchFamily="34" charset="0"/>
                </a:rPr>
                <a:t>03</a:t>
              </a:r>
              <a:endParaRPr lang="zh-CN" altLang="en-US" sz="3733" dirty="0">
                <a:solidFill>
                  <a:schemeClr val="bg1"/>
                </a:solidFill>
                <a:effectLst>
                  <a:outerShdw blurRad="38100" dist="38100" dir="2700000" algn="tl">
                    <a:srgbClr val="000000">
                      <a:alpha val="43137"/>
                    </a:srgbClr>
                  </a:outerShdw>
                </a:effectLst>
                <a:latin typeface="Impact" panose="020B0806030902050204" pitchFamily="34" charset="0"/>
              </a:endParaRPr>
            </a:p>
          </p:txBody>
        </p:sp>
      </p:grpSp>
      <p:grpSp>
        <p:nvGrpSpPr>
          <p:cNvPr id="60" name="组合 59"/>
          <p:cNvGrpSpPr/>
          <p:nvPr/>
        </p:nvGrpSpPr>
        <p:grpSpPr>
          <a:xfrm>
            <a:off x="2977591" y="1910580"/>
            <a:ext cx="6603516" cy="1096097"/>
            <a:chOff x="4315150" y="953426"/>
            <a:chExt cx="3857250" cy="540057"/>
          </a:xfrm>
        </p:grpSpPr>
        <p:sp>
          <p:nvSpPr>
            <p:cNvPr id="61" name="矩形 60"/>
            <p:cNvSpPr/>
            <p:nvPr/>
          </p:nvSpPr>
          <p:spPr>
            <a:xfrm>
              <a:off x="4629905" y="1117891"/>
              <a:ext cx="2827147" cy="227466"/>
            </a:xfrm>
            <a:prstGeom prst="rect">
              <a:avLst/>
            </a:prstGeom>
            <a:ln w="15875">
              <a:noFill/>
            </a:ln>
          </p:spPr>
          <p:txBody>
            <a:bodyPr wrap="square" lIns="91440" tIns="45720" rIns="91440" bIns="45720">
              <a:spAutoFit/>
            </a:bodyPr>
            <a:lstStyle/>
            <a:p>
              <a:r>
                <a:rPr lang="en-US" altLang="zh-CN" sz="2400" b="1" dirty="0">
                  <a:solidFill>
                    <a:schemeClr val="tx1">
                      <a:lumMod val="75000"/>
                      <a:lumOff val="25000"/>
                    </a:schemeClr>
                  </a:solidFill>
                  <a:latin typeface="Montserrat "/>
                  <a:ea typeface="微软雅黑" panose="020B0503020204020204" pitchFamily="34" charset="-122"/>
                </a:rPr>
                <a:t>Our Mission</a:t>
              </a:r>
              <a:endParaRPr lang="en-GB" altLang="zh-CN" sz="2400" b="1" dirty="0">
                <a:solidFill>
                  <a:schemeClr val="tx1">
                    <a:lumMod val="75000"/>
                    <a:lumOff val="25000"/>
                  </a:schemeClr>
                </a:solidFill>
                <a:latin typeface="Montserrat "/>
                <a:ea typeface="微软雅黑" panose="020B0503020204020204" pitchFamily="34" charset="-122"/>
              </a:endParaRPr>
            </a:p>
          </p:txBody>
        </p:sp>
        <p:sp>
          <p:nvSpPr>
            <p:cNvPr id="62" name="平行四边形 61"/>
            <p:cNvSpPr/>
            <p:nvPr/>
          </p:nvSpPr>
          <p:spPr>
            <a:xfrm>
              <a:off x="4315150" y="953426"/>
              <a:ext cx="3857250" cy="540057"/>
            </a:xfrm>
            <a:prstGeom prst="parallelogram">
              <a:avLst>
                <a:gd name="adj" fmla="val 48207"/>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zh-CN" altLang="en-US" sz="2133" b="1">
                <a:solidFill>
                  <a:schemeClr val="tx1">
                    <a:lumMod val="75000"/>
                    <a:lumOff val="25000"/>
                  </a:schemeClr>
                </a:solidFill>
              </a:endParaRPr>
            </a:p>
          </p:txBody>
        </p:sp>
      </p:grpSp>
      <p:grpSp>
        <p:nvGrpSpPr>
          <p:cNvPr id="63" name="组合 62"/>
          <p:cNvGrpSpPr/>
          <p:nvPr/>
        </p:nvGrpSpPr>
        <p:grpSpPr>
          <a:xfrm>
            <a:off x="2977591" y="3340940"/>
            <a:ext cx="6603516" cy="1096097"/>
            <a:chOff x="4315150" y="1647579"/>
            <a:chExt cx="3857250" cy="540057"/>
          </a:xfrm>
        </p:grpSpPr>
        <p:sp>
          <p:nvSpPr>
            <p:cNvPr id="64" name="矩形 63"/>
            <p:cNvSpPr/>
            <p:nvPr/>
          </p:nvSpPr>
          <p:spPr>
            <a:xfrm>
              <a:off x="4640902" y="1716164"/>
              <a:ext cx="3331204" cy="409440"/>
            </a:xfrm>
            <a:prstGeom prst="rect">
              <a:avLst/>
            </a:prstGeom>
            <a:ln w="15875">
              <a:noFill/>
            </a:ln>
          </p:spPr>
          <p:txBody>
            <a:bodyPr wrap="square" lIns="91440" tIns="45720" rIns="91440" bIns="45720">
              <a:spAutoFit/>
            </a:bodyPr>
            <a:lstStyle/>
            <a:p>
              <a:r>
                <a:rPr lang="en-US" altLang="zh-CN" sz="2400" b="1" dirty="0">
                  <a:solidFill>
                    <a:schemeClr val="tx1">
                      <a:lumMod val="75000"/>
                      <a:lumOff val="25000"/>
                    </a:schemeClr>
                  </a:solidFill>
                  <a:latin typeface="Montserrat "/>
                  <a:ea typeface="微软雅黑" panose="020B0503020204020204" pitchFamily="34" charset="-122"/>
                </a:rPr>
                <a:t>Preclinical Therapeutic Solution for N-of-1 Neurogenetic Disorders</a:t>
              </a:r>
              <a:endParaRPr lang="en-GB" altLang="zh-CN" sz="2400" b="1" dirty="0">
                <a:solidFill>
                  <a:schemeClr val="tx1">
                    <a:lumMod val="75000"/>
                    <a:lumOff val="25000"/>
                  </a:schemeClr>
                </a:solidFill>
                <a:latin typeface="Montserrat "/>
                <a:ea typeface="微软雅黑" panose="020B0503020204020204" pitchFamily="34" charset="-122"/>
              </a:endParaRPr>
            </a:p>
          </p:txBody>
        </p:sp>
        <p:sp>
          <p:nvSpPr>
            <p:cNvPr id="65" name="平行四边形 64"/>
            <p:cNvSpPr/>
            <p:nvPr/>
          </p:nvSpPr>
          <p:spPr>
            <a:xfrm>
              <a:off x="4315150" y="1647579"/>
              <a:ext cx="3857250" cy="540057"/>
            </a:xfrm>
            <a:prstGeom prst="parallelogram">
              <a:avLst>
                <a:gd name="adj" fmla="val 48207"/>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zh-CN" altLang="en-US" sz="2133" b="1">
                <a:solidFill>
                  <a:schemeClr val="tx1">
                    <a:lumMod val="75000"/>
                    <a:lumOff val="25000"/>
                  </a:schemeClr>
                </a:solidFill>
              </a:endParaRPr>
            </a:p>
          </p:txBody>
        </p:sp>
      </p:grpSp>
      <p:grpSp>
        <p:nvGrpSpPr>
          <p:cNvPr id="66" name="组合 65"/>
          <p:cNvGrpSpPr/>
          <p:nvPr/>
        </p:nvGrpSpPr>
        <p:grpSpPr>
          <a:xfrm>
            <a:off x="2977591" y="4866555"/>
            <a:ext cx="6603516" cy="1096098"/>
            <a:chOff x="4315150" y="2341731"/>
            <a:chExt cx="3857250" cy="540057"/>
          </a:xfrm>
        </p:grpSpPr>
        <p:sp>
          <p:nvSpPr>
            <p:cNvPr id="67" name="矩形 66"/>
            <p:cNvSpPr/>
            <p:nvPr/>
          </p:nvSpPr>
          <p:spPr>
            <a:xfrm>
              <a:off x="4668724" y="2504176"/>
              <a:ext cx="3303381" cy="227466"/>
            </a:xfrm>
            <a:prstGeom prst="rect">
              <a:avLst/>
            </a:prstGeom>
            <a:ln w="15875">
              <a:noFill/>
            </a:ln>
          </p:spPr>
          <p:txBody>
            <a:bodyPr wrap="square" lIns="91440" tIns="45720" rIns="91440" bIns="45720">
              <a:spAutoFit/>
            </a:bodyPr>
            <a:lstStyle/>
            <a:p>
              <a:r>
                <a:rPr lang="en-US" altLang="zh-CN" sz="2400" b="1" dirty="0">
                  <a:solidFill>
                    <a:schemeClr val="tx1">
                      <a:lumMod val="75000"/>
                      <a:lumOff val="25000"/>
                    </a:schemeClr>
                  </a:solidFill>
                  <a:latin typeface="Montserrat "/>
                  <a:ea typeface="微软雅黑" panose="020B0503020204020204" pitchFamily="34" charset="-122"/>
                </a:rPr>
                <a:t>SLC6A1 Available Cell Models</a:t>
              </a:r>
              <a:endParaRPr lang="en-GB" altLang="zh-CN" sz="2400" b="1" dirty="0">
                <a:solidFill>
                  <a:schemeClr val="tx1">
                    <a:lumMod val="75000"/>
                    <a:lumOff val="25000"/>
                  </a:schemeClr>
                </a:solidFill>
                <a:latin typeface="Montserrat "/>
                <a:ea typeface="微软雅黑" panose="020B0503020204020204" pitchFamily="34" charset="-122"/>
              </a:endParaRPr>
            </a:p>
          </p:txBody>
        </p:sp>
        <p:sp>
          <p:nvSpPr>
            <p:cNvPr id="68" name="平行四边形 67"/>
            <p:cNvSpPr/>
            <p:nvPr/>
          </p:nvSpPr>
          <p:spPr>
            <a:xfrm>
              <a:off x="4315150" y="2341731"/>
              <a:ext cx="3857250" cy="540057"/>
            </a:xfrm>
            <a:prstGeom prst="parallelogram">
              <a:avLst>
                <a:gd name="adj" fmla="val 48207"/>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zh-CN" altLang="en-US" sz="2133" b="1">
                <a:solidFill>
                  <a:schemeClr val="tx1">
                    <a:lumMod val="75000"/>
                    <a:lumOff val="25000"/>
                  </a:schemeClr>
                </a:solidFill>
              </a:endParaRPr>
            </a:p>
          </p:txBody>
        </p:sp>
      </p:grpSp>
      <p:pic>
        <p:nvPicPr>
          <p:cNvPr id="4098" name="Picture 2" descr="iXCells">
            <a:extLst>
              <a:ext uri="{FF2B5EF4-FFF2-40B4-BE49-F238E27FC236}">
                <a16:creationId xmlns:a16="http://schemas.microsoft.com/office/drawing/2014/main" id="{9C8E9B00-8859-331B-6863-B4FFD8D1A2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7586" y="326557"/>
            <a:ext cx="2438400" cy="609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500" advTm="1000">
        <p:checker/>
      </p:transition>
    </mc:Choice>
    <mc:Fallback xmlns="">
      <p:transition spd="slow" advTm="1000">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组合 41"/>
          <p:cNvGrpSpPr/>
          <p:nvPr/>
        </p:nvGrpSpPr>
        <p:grpSpPr>
          <a:xfrm>
            <a:off x="-1" y="2202440"/>
            <a:ext cx="12192000" cy="2419703"/>
            <a:chOff x="170694" y="177982"/>
            <a:chExt cx="3936003" cy="781165"/>
          </a:xfrm>
        </p:grpSpPr>
        <p:sp>
          <p:nvSpPr>
            <p:cNvPr id="44" name="等腰三角形 43"/>
            <p:cNvSpPr/>
            <p:nvPr/>
          </p:nvSpPr>
          <p:spPr>
            <a:xfrm>
              <a:off x="1233863" y="177982"/>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5" name="等腰三角形 44"/>
            <p:cNvSpPr/>
            <p:nvPr/>
          </p:nvSpPr>
          <p:spPr>
            <a:xfrm flipV="1">
              <a:off x="200258" y="602633"/>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6" name="矩形 45"/>
            <p:cNvSpPr/>
            <p:nvPr/>
          </p:nvSpPr>
          <p:spPr>
            <a:xfrm>
              <a:off x="170694" y="261768"/>
              <a:ext cx="3936003" cy="6119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7" name="平行四边形 46"/>
            <p:cNvSpPr/>
            <p:nvPr/>
          </p:nvSpPr>
          <p:spPr>
            <a:xfrm>
              <a:off x="376965" y="178257"/>
              <a:ext cx="1036076" cy="779005"/>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8" name="文本框 6"/>
            <p:cNvSpPr txBox="1"/>
            <p:nvPr/>
          </p:nvSpPr>
          <p:spPr>
            <a:xfrm>
              <a:off x="650907" y="284178"/>
              <a:ext cx="569115" cy="559693"/>
            </a:xfrm>
            <a:prstGeom prst="rect">
              <a:avLst/>
            </a:prstGeom>
            <a:noFill/>
          </p:spPr>
          <p:txBody>
            <a:bodyPr wrap="square" lIns="91440" tIns="45720" rIns="91440" bIns="45720" rtlCol="0">
              <a:spAutoFit/>
            </a:bodyPr>
            <a:lstStyle/>
            <a:p>
              <a:r>
                <a:rPr lang="en-US" altLang="zh-CN" sz="10666" dirty="0">
                  <a:solidFill>
                    <a:schemeClr val="bg1">
                      <a:lumMod val="95000"/>
                    </a:schemeClr>
                  </a:solidFill>
                  <a:effectLst>
                    <a:outerShdw blurRad="38100" dist="38100" dir="2700000" algn="tl">
                      <a:srgbClr val="000000">
                        <a:alpha val="43137"/>
                      </a:srgbClr>
                    </a:outerShdw>
                  </a:effectLst>
                  <a:latin typeface="Impact" panose="020B0806030902050204" pitchFamily="34" charset="0"/>
                </a:rPr>
                <a:t>01</a:t>
              </a:r>
              <a:endParaRPr lang="zh-CN" altLang="en-US" sz="10666" dirty="0">
                <a:solidFill>
                  <a:schemeClr val="bg1">
                    <a:lumMod val="95000"/>
                  </a:schemeClr>
                </a:solidFill>
                <a:effectLst>
                  <a:outerShdw blurRad="38100" dist="38100" dir="2700000" algn="tl">
                    <a:srgbClr val="000000">
                      <a:alpha val="43137"/>
                    </a:srgbClr>
                  </a:outerShdw>
                </a:effectLst>
                <a:latin typeface="Impact" panose="020B0806030902050204" pitchFamily="34" charset="0"/>
              </a:endParaRPr>
            </a:p>
          </p:txBody>
        </p:sp>
      </p:grpSp>
      <p:sp>
        <p:nvSpPr>
          <p:cNvPr id="49" name="TextBox 48"/>
          <p:cNvSpPr txBox="1"/>
          <p:nvPr/>
        </p:nvSpPr>
        <p:spPr>
          <a:xfrm>
            <a:off x="3970635" y="2729027"/>
            <a:ext cx="6733877" cy="830999"/>
          </a:xfrm>
          <a:prstGeom prst="rect">
            <a:avLst/>
          </a:prstGeom>
          <a:noFill/>
        </p:spPr>
        <p:txBody>
          <a:bodyPr wrap="square" lIns="91445" tIns="45721" rIns="91445" bIns="45721" rtlCol="0">
            <a:spAutoFit/>
          </a:bodyPr>
          <a:lstStyle/>
          <a:p>
            <a:r>
              <a:rPr lang="en-US" altLang="zh-CN" sz="4800" b="1" dirty="0">
                <a:solidFill>
                  <a:schemeClr val="bg1"/>
                </a:solidFill>
                <a:effectLst>
                  <a:outerShdw blurRad="38100" dist="38100" dir="2700000" algn="tl">
                    <a:srgbClr val="000000">
                      <a:alpha val="43137"/>
                    </a:srgbClr>
                  </a:outerShdw>
                </a:effectLst>
                <a:latin typeface="Montserrat "/>
                <a:ea typeface="微软雅黑" panose="020B0503020204020204" pitchFamily="34" charset="-122"/>
              </a:rPr>
              <a:t>Our Mission</a:t>
            </a:r>
            <a:endParaRPr lang="en-GB" altLang="zh-CN" sz="4800" b="1" dirty="0">
              <a:solidFill>
                <a:schemeClr val="bg1"/>
              </a:solidFill>
              <a:effectLst>
                <a:outerShdw blurRad="38100" dist="38100" dir="2700000" algn="tl">
                  <a:srgbClr val="000000">
                    <a:alpha val="43137"/>
                  </a:srgbClr>
                </a:outerShdw>
              </a:effectLst>
              <a:latin typeface="Montserrat "/>
              <a:ea typeface="微软雅黑" panose="020B0503020204020204" pitchFamily="34" charset="-122"/>
            </a:endParaRPr>
          </a:p>
        </p:txBody>
      </p:sp>
      <p:sp>
        <p:nvSpPr>
          <p:cNvPr id="50" name="TextBox 49"/>
          <p:cNvSpPr txBox="1"/>
          <p:nvPr/>
        </p:nvSpPr>
        <p:spPr>
          <a:xfrm>
            <a:off x="3119719" y="3679861"/>
            <a:ext cx="8788939" cy="384723"/>
          </a:xfrm>
          <a:prstGeom prst="rect">
            <a:avLst/>
          </a:prstGeom>
          <a:noFill/>
        </p:spPr>
        <p:txBody>
          <a:bodyPr wrap="square" lIns="91445" tIns="45721" rIns="91445" bIns="45721" rtlCol="0">
            <a:spAutoFit/>
          </a:bodyPr>
          <a:lstStyle/>
          <a:p>
            <a:pPr algn="r" eaLnBrk="0" hangingPunct="0"/>
            <a:r>
              <a:rPr lang="en-US" altLang="zh-CN" sz="1900" b="1"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Accelerating Drug Discovery Through Disease-Relevant Cell Models </a:t>
            </a:r>
            <a:endParaRPr lang="zh-CN" altLang="en-US" sz="1900" b="1" dirty="0">
              <a:solidFill>
                <a:schemeClr val="tx1">
                  <a:lumMod val="75000"/>
                  <a:lumOff val="25000"/>
                </a:schemeClr>
              </a:solidFill>
              <a:latin typeface="Montserrat "/>
              <a:ea typeface="微软雅黑" panose="020B0503020204020204" pitchFamily="34" charset="-122"/>
              <a:sym typeface="微软雅黑" panose="020B0503020204020204" pitchFamily="34" charset="-122"/>
            </a:endParaRPr>
          </a:p>
        </p:txBody>
      </p:sp>
      <p:sp>
        <p:nvSpPr>
          <p:cNvPr id="2" name="TextBox 1">
            <a:extLst>
              <a:ext uri="{FF2B5EF4-FFF2-40B4-BE49-F238E27FC236}">
                <a16:creationId xmlns:a16="http://schemas.microsoft.com/office/drawing/2014/main" id="{214E353F-7D73-E391-01F3-1AF33F764A06}"/>
              </a:ext>
            </a:extLst>
          </p:cNvPr>
          <p:cNvSpPr txBox="1"/>
          <p:nvPr/>
        </p:nvSpPr>
        <p:spPr>
          <a:xfrm>
            <a:off x="566681" y="5097806"/>
            <a:ext cx="11625318" cy="369334"/>
          </a:xfrm>
          <a:prstGeom prst="rect">
            <a:avLst/>
          </a:prstGeom>
          <a:noFill/>
        </p:spPr>
        <p:txBody>
          <a:bodyPr wrap="square" lIns="91445" tIns="45721" rIns="91445" bIns="45721" rtlCol="0">
            <a:spAutoFit/>
          </a:bodyPr>
          <a:lstStyle/>
          <a:p>
            <a:pPr eaLnBrk="0" hangingPunct="0"/>
            <a:r>
              <a:rPr lang="en-US" altLang="zh-CN"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iPSC Models  </a:t>
            </a:r>
            <a:r>
              <a:rPr lang="en-US" altLang="zh-CN" b="1"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 </a:t>
            </a:r>
            <a:r>
              <a:rPr lang="en-US" altLang="zh-CN"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 Primary Cells  </a:t>
            </a:r>
            <a:r>
              <a:rPr lang="en-US" altLang="zh-CN" b="1"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  </a:t>
            </a:r>
            <a:r>
              <a:rPr lang="en-US" altLang="zh-CN"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Personalized Medicine	 </a:t>
            </a:r>
            <a:r>
              <a:rPr lang="en-US" altLang="zh-CN" b="1"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  </a:t>
            </a:r>
            <a:r>
              <a:rPr lang="en-US" altLang="zh-CN"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Rare Diseases  </a:t>
            </a:r>
            <a:r>
              <a:rPr lang="en-US" altLang="zh-CN" b="1"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a:t>
            </a:r>
            <a:r>
              <a:rPr lang="en-US" altLang="zh-CN" dirty="0">
                <a:solidFill>
                  <a:schemeClr val="tx1">
                    <a:lumMod val="75000"/>
                    <a:lumOff val="25000"/>
                  </a:schemeClr>
                </a:solidFill>
                <a:latin typeface="Montserrat "/>
                <a:ea typeface="微软雅黑" panose="020B0503020204020204" pitchFamily="34" charset="-122"/>
                <a:sym typeface="微软雅黑" panose="020B0503020204020204" pitchFamily="34" charset="-122"/>
              </a:rPr>
              <a:t>  Neuronal Disorders  </a:t>
            </a:r>
            <a:endParaRPr lang="zh-CN" altLang="en-US" dirty="0">
              <a:solidFill>
                <a:schemeClr val="tx1">
                  <a:lumMod val="75000"/>
                  <a:lumOff val="25000"/>
                </a:schemeClr>
              </a:solidFill>
              <a:latin typeface="Montserrat "/>
              <a:ea typeface="微软雅黑" panose="020B0503020204020204" pitchFamily="34" charset="-122"/>
              <a:sym typeface="微软雅黑" panose="020B0503020204020204" pitchFamily="34" charset="-122"/>
            </a:endParaRPr>
          </a:p>
        </p:txBody>
      </p:sp>
      <p:pic>
        <p:nvPicPr>
          <p:cNvPr id="5122" name="Picture 2" descr="iXCells">
            <a:extLst>
              <a:ext uri="{FF2B5EF4-FFF2-40B4-BE49-F238E27FC236}">
                <a16:creationId xmlns:a16="http://schemas.microsoft.com/office/drawing/2014/main" id="{D700ADE5-B9EA-13F1-61BF-117ADCD79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0767" y="391758"/>
            <a:ext cx="2438400" cy="609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500" advTm="1000">
        <p:checker/>
      </p:transition>
    </mc:Choice>
    <mc:Fallback xmlns="">
      <p:transition spd="slow" advTm="1000">
        <p:check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uilding with a parking lot and a police car&#10;&#10;Description automatically generated">
            <a:extLst>
              <a:ext uri="{FF2B5EF4-FFF2-40B4-BE49-F238E27FC236}">
                <a16:creationId xmlns:a16="http://schemas.microsoft.com/office/drawing/2014/main" id="{4B0C227A-D219-6B56-0D9E-32E17B003975}"/>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val="0"/>
              </a:ext>
            </a:extLst>
          </a:blip>
          <a:srcRect l="9473" r="10702"/>
          <a:stretch/>
        </p:blipFill>
        <p:spPr>
          <a:xfrm>
            <a:off x="6717647" y="812970"/>
            <a:ext cx="3670723" cy="3448900"/>
          </a:xfrm>
          <a:prstGeom prst="ellipse">
            <a:avLst/>
          </a:prstGeom>
          <a:ln w="76200">
            <a:gradFill>
              <a:gsLst>
                <a:gs pos="0">
                  <a:schemeClr val="accent1">
                    <a:lumMod val="5000"/>
                    <a:lumOff val="95000"/>
                  </a:schemeClr>
                </a:gs>
                <a:gs pos="74000">
                  <a:schemeClr val="accent1">
                    <a:lumMod val="45000"/>
                    <a:lumOff val="55000"/>
                  </a:schemeClr>
                </a:gs>
                <a:gs pos="83000">
                  <a:schemeClr val="accent2"/>
                </a:gs>
                <a:gs pos="100000">
                  <a:schemeClr val="accent1"/>
                </a:gs>
              </a:gsLst>
              <a:lin ang="5400000" scaled="1"/>
            </a:gradFill>
          </a:ln>
        </p:spPr>
      </p:pic>
      <p:sp>
        <p:nvSpPr>
          <p:cNvPr id="2" name="Title 1">
            <a:extLst>
              <a:ext uri="{FF2B5EF4-FFF2-40B4-BE49-F238E27FC236}">
                <a16:creationId xmlns:a16="http://schemas.microsoft.com/office/drawing/2014/main" id="{E622DAAF-A52E-BCFB-53CE-AB6783FA65E8}"/>
              </a:ext>
            </a:extLst>
          </p:cNvPr>
          <p:cNvSpPr>
            <a:spLocks noGrp="1"/>
          </p:cNvSpPr>
          <p:nvPr>
            <p:ph type="title"/>
          </p:nvPr>
        </p:nvSpPr>
        <p:spPr/>
        <p:txBody>
          <a:bodyPr/>
          <a:lstStyle/>
          <a:p>
            <a:r>
              <a:rPr lang="en-US" dirty="0"/>
              <a:t>WHO WE ARE – </a:t>
            </a:r>
            <a:r>
              <a:rPr lang="en-US" dirty="0">
                <a:solidFill>
                  <a:schemeClr val="accent1"/>
                </a:solidFill>
              </a:rPr>
              <a:t>INNOVATIVE CELL MODEL EXPERT</a:t>
            </a:r>
          </a:p>
        </p:txBody>
      </p:sp>
      <p:sp>
        <p:nvSpPr>
          <p:cNvPr id="6" name="TextBox 5">
            <a:extLst>
              <a:ext uri="{FF2B5EF4-FFF2-40B4-BE49-F238E27FC236}">
                <a16:creationId xmlns:a16="http://schemas.microsoft.com/office/drawing/2014/main" id="{DA1931BF-067B-F43C-6D8D-3575C7341B33}"/>
              </a:ext>
            </a:extLst>
          </p:cNvPr>
          <p:cNvSpPr txBox="1"/>
          <p:nvPr/>
        </p:nvSpPr>
        <p:spPr>
          <a:xfrm>
            <a:off x="355256" y="1131835"/>
            <a:ext cx="6113174" cy="1938672"/>
          </a:xfrm>
          <a:prstGeom prst="rect">
            <a:avLst/>
          </a:prstGeom>
          <a:noFill/>
        </p:spPr>
        <p:txBody>
          <a:bodyPr wrap="square">
            <a:spAutoFit/>
          </a:bodyPr>
          <a:lstStyle/>
          <a:p>
            <a:pPr algn="just">
              <a:lnSpc>
                <a:spcPct val="150000"/>
              </a:lnSpc>
            </a:pPr>
            <a:r>
              <a:rPr lang="en-US" sz="900" dirty="0">
                <a:solidFill>
                  <a:schemeClr val="tx2"/>
                </a:solidFill>
                <a:latin typeface="Montserrat Medium" panose="00000600000000000000" pitchFamily="50" charset="0"/>
                <a:ea typeface="Open Sans" panose="020B0606030504020204" pitchFamily="34" charset="0"/>
                <a:cs typeface="Open Sans" panose="020B0606030504020204" pitchFamily="34" charset="0"/>
              </a:rPr>
              <a:t>Founded in 2014 and headquartered in San Diego, CA, iXCells Biotechnologies is a pioneering cell technology company dedicated to providing innovative solutions that advance preclinical drug discovery. Specializing in </a:t>
            </a:r>
            <a:r>
              <a:rPr lang="en-US" sz="900" b="1" dirty="0">
                <a:solidFill>
                  <a:srgbClr val="FF5400"/>
                </a:solidFill>
                <a:latin typeface="Montserrat Medium" panose="00000600000000000000" pitchFamily="50" charset="0"/>
                <a:ea typeface="Open Sans" panose="020B0606030504020204" pitchFamily="34" charset="0"/>
                <a:cs typeface="Open Sans" panose="020B0606030504020204" pitchFamily="34" charset="0"/>
              </a:rPr>
              <a:t>disease-relevant cellular models</a:t>
            </a:r>
            <a:r>
              <a:rPr lang="en-US" sz="900" dirty="0">
                <a:solidFill>
                  <a:schemeClr val="tx2"/>
                </a:solidFill>
                <a:latin typeface="Montserrat Medium" panose="00000600000000000000" pitchFamily="50" charset="0"/>
                <a:ea typeface="Open Sans" panose="020B0606030504020204" pitchFamily="34" charset="0"/>
                <a:cs typeface="Open Sans" panose="020B0606030504020204" pitchFamily="34" charset="0"/>
              </a:rPr>
              <a:t>, we deliver high-quality, off-the-shelf products and comprehensive CRO services spanning </a:t>
            </a:r>
            <a:r>
              <a:rPr lang="en-US" sz="900" i="1" dirty="0">
                <a:solidFill>
                  <a:schemeClr val="tx2"/>
                </a:solidFill>
                <a:latin typeface="Montserrat Medium" panose="00000600000000000000" pitchFamily="50" charset="0"/>
                <a:ea typeface="Open Sans" panose="020B0606030504020204" pitchFamily="34" charset="0"/>
                <a:cs typeface="Open Sans" panose="020B0606030504020204" pitchFamily="34" charset="0"/>
              </a:rPr>
              <a:t>in vitro </a:t>
            </a:r>
            <a:r>
              <a:rPr lang="en-US" sz="900" dirty="0">
                <a:solidFill>
                  <a:schemeClr val="tx2"/>
                </a:solidFill>
                <a:latin typeface="Montserrat Medium" panose="00000600000000000000" pitchFamily="50" charset="0"/>
                <a:ea typeface="Open Sans" panose="020B0606030504020204" pitchFamily="34" charset="0"/>
                <a:cs typeface="Open Sans" panose="020B0606030504020204" pitchFamily="34" charset="0"/>
              </a:rPr>
              <a:t>pharmacology, target identification and validation, genome engineering, disease modeling, and other R&amp;D services.  Our extensive collection of primary cells and iPSC-derived products empower our clients to accelerate their drug discovery efforts across diverse disease areas. By collaborating with biotech and pharmaceutical communities, we continuously make discoveries that expand our offerings to uphold iXCells’ global reputation as a trusted partner and reliable preclinical drug discovery platform.</a:t>
            </a:r>
            <a:endParaRPr lang="en-ID" sz="900" dirty="0">
              <a:solidFill>
                <a:schemeClr val="tx2"/>
              </a:solidFill>
              <a:latin typeface="Montserrat Medium" panose="00000600000000000000" pitchFamily="50"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31A8CF33-7E62-426D-7CA5-C38EA4E0E4F9}"/>
              </a:ext>
            </a:extLst>
          </p:cNvPr>
          <p:cNvSpPr txBox="1"/>
          <p:nvPr/>
        </p:nvSpPr>
        <p:spPr>
          <a:xfrm>
            <a:off x="833673" y="3554440"/>
            <a:ext cx="3723684" cy="2000099"/>
          </a:xfrm>
          <a:prstGeom prst="rect">
            <a:avLst/>
          </a:prstGeom>
          <a:noFill/>
        </p:spPr>
        <p:txBody>
          <a:bodyPr wrap="square" lIns="91440" tIns="45720" rIns="91440" bIns="45720" rtlCol="0" anchor="t">
            <a:spAutoFit/>
          </a:bodyPr>
          <a:lstStyle/>
          <a:p>
            <a:pPr>
              <a:lnSpc>
                <a:spcPct val="150000"/>
              </a:lnSpc>
            </a:pPr>
            <a:r>
              <a:rPr lang="en-US" sz="1600" b="1" dirty="0">
                <a:solidFill>
                  <a:schemeClr val="accent1"/>
                </a:solidFill>
                <a:latin typeface="Montserrat"/>
                <a:ea typeface="Open Sans"/>
                <a:cs typeface="Open Sans"/>
              </a:rPr>
              <a:t>Products &amp; Services</a:t>
            </a:r>
          </a:p>
          <a:p>
            <a:pPr>
              <a:lnSpc>
                <a:spcPct val="150000"/>
              </a:lnSpc>
            </a:pPr>
            <a:endParaRPr lang="en-US" sz="800" b="1" dirty="0">
              <a:solidFill>
                <a:schemeClr val="accent1"/>
              </a:solidFill>
              <a:latin typeface="Montserrat"/>
              <a:ea typeface="Open Sans"/>
              <a:cs typeface="Open Sans"/>
            </a:endParaRPr>
          </a:p>
          <a:p>
            <a:pPr marL="285750" indent="-285750">
              <a:lnSpc>
                <a:spcPct val="150000"/>
              </a:lnSpc>
              <a:buClr>
                <a:schemeClr val="accent1"/>
              </a:buClr>
              <a:buSzPct val="200000"/>
              <a:buFont typeface="Arial" panose="020B0604020202020204" pitchFamily="34" charset="0"/>
              <a:buChar char="•"/>
            </a:pPr>
            <a:r>
              <a:rPr lang="en-US" sz="1200" dirty="0" err="1">
                <a:solidFill>
                  <a:schemeClr val="tx2"/>
                </a:solidFill>
                <a:latin typeface="Montserrat"/>
                <a:ea typeface="Open Sans"/>
                <a:cs typeface="Open Sans"/>
              </a:rPr>
              <a:t>iPS</a:t>
            </a:r>
            <a:r>
              <a:rPr lang="en-US" sz="1200" dirty="0">
                <a:solidFill>
                  <a:schemeClr val="tx2"/>
                </a:solidFill>
                <a:latin typeface="Montserrat"/>
                <a:ea typeface="Open Sans"/>
                <a:cs typeface="Open Sans"/>
              </a:rPr>
              <a:t> Cell Lines &amp; iPSC-Derived Cells</a:t>
            </a:r>
          </a:p>
          <a:p>
            <a:pPr marL="285750" indent="-285750">
              <a:lnSpc>
                <a:spcPct val="150000"/>
              </a:lnSpc>
              <a:buClr>
                <a:schemeClr val="accent1"/>
              </a:buClr>
              <a:buSzPct val="200000"/>
              <a:buFont typeface="Arial" panose="020B0604020202020204" pitchFamily="34" charset="0"/>
              <a:buChar char="•"/>
            </a:pPr>
            <a:r>
              <a:rPr lang="en-US" sz="1200" dirty="0">
                <a:solidFill>
                  <a:schemeClr val="tx2"/>
                </a:solidFill>
                <a:latin typeface="Montserrat"/>
                <a:ea typeface="Open Sans"/>
                <a:cs typeface="Open Sans"/>
              </a:rPr>
              <a:t>Human &amp; Animal Primary Cells</a:t>
            </a:r>
          </a:p>
          <a:p>
            <a:pPr marL="285750" indent="-285750">
              <a:lnSpc>
                <a:spcPct val="150000"/>
              </a:lnSpc>
              <a:buClr>
                <a:schemeClr val="accent1"/>
              </a:buClr>
              <a:buSzPct val="200000"/>
              <a:buFont typeface="Arial" panose="020B0604020202020204" pitchFamily="34" charset="0"/>
              <a:buChar char="•"/>
            </a:pPr>
            <a:r>
              <a:rPr lang="en-US" sz="1200" dirty="0">
                <a:solidFill>
                  <a:schemeClr val="tx2"/>
                </a:solidFill>
                <a:latin typeface="Montserrat"/>
                <a:ea typeface="Open Sans"/>
                <a:cs typeface="Open Sans"/>
              </a:rPr>
              <a:t>Disease Cell Models</a:t>
            </a:r>
          </a:p>
          <a:p>
            <a:pPr marL="285750" indent="-285750">
              <a:lnSpc>
                <a:spcPct val="150000"/>
              </a:lnSpc>
              <a:buClr>
                <a:schemeClr val="accent1"/>
              </a:buClr>
              <a:buSzPct val="200000"/>
              <a:buFont typeface="Arial" panose="020B0604020202020204" pitchFamily="34" charset="0"/>
              <a:buChar char="•"/>
            </a:pPr>
            <a:r>
              <a:rPr lang="en-US" sz="1200" dirty="0">
                <a:solidFill>
                  <a:schemeClr val="tx2"/>
                </a:solidFill>
                <a:latin typeface="Montserrat"/>
                <a:ea typeface="Open Sans"/>
                <a:cs typeface="Open Sans"/>
              </a:rPr>
              <a:t>Preclinical </a:t>
            </a:r>
            <a:r>
              <a:rPr lang="en-US" sz="1200" i="1" dirty="0">
                <a:solidFill>
                  <a:schemeClr val="tx2"/>
                </a:solidFill>
                <a:latin typeface="Montserrat"/>
                <a:ea typeface="Open Sans"/>
                <a:cs typeface="Open Sans"/>
              </a:rPr>
              <a:t>In Vitro </a:t>
            </a:r>
            <a:r>
              <a:rPr lang="en-US" sz="1200" dirty="0">
                <a:solidFill>
                  <a:schemeClr val="tx2"/>
                </a:solidFill>
                <a:latin typeface="Montserrat"/>
                <a:ea typeface="Open Sans"/>
                <a:cs typeface="Open Sans"/>
              </a:rPr>
              <a:t>Assays</a:t>
            </a:r>
          </a:p>
          <a:p>
            <a:pPr marL="285750" indent="-285750">
              <a:lnSpc>
                <a:spcPct val="150000"/>
              </a:lnSpc>
              <a:buClr>
                <a:schemeClr val="accent1"/>
              </a:buClr>
              <a:buSzPct val="200000"/>
              <a:buFont typeface="Arial" panose="020B0604020202020204" pitchFamily="34" charset="0"/>
              <a:buChar char="•"/>
            </a:pPr>
            <a:r>
              <a:rPr lang="en-US" sz="1200" dirty="0">
                <a:solidFill>
                  <a:schemeClr val="tx2"/>
                </a:solidFill>
                <a:latin typeface="Montserrat"/>
                <a:ea typeface="Open Sans"/>
                <a:cs typeface="Open Sans"/>
              </a:rPr>
              <a:t>Personalized Drug Development</a:t>
            </a:r>
          </a:p>
        </p:txBody>
      </p:sp>
      <p:sp>
        <p:nvSpPr>
          <p:cNvPr id="3" name="Rectangle 2">
            <a:extLst>
              <a:ext uri="{FF2B5EF4-FFF2-40B4-BE49-F238E27FC236}">
                <a16:creationId xmlns:a16="http://schemas.microsoft.com/office/drawing/2014/main" id="{9159B465-98C8-2236-8445-4BFCCB481C97}"/>
              </a:ext>
            </a:extLst>
          </p:cNvPr>
          <p:cNvSpPr/>
          <p:nvPr/>
        </p:nvSpPr>
        <p:spPr>
          <a:xfrm>
            <a:off x="355256" y="6418276"/>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tx2"/>
                </a:solidFill>
                <a:effectLst/>
                <a:latin typeface="Montserrat" panose="00000500000000000000" pitchFamily="50" charset="0"/>
              </a:rPr>
              <a:t>COMPANY OVERVIEW</a:t>
            </a:r>
          </a:p>
        </p:txBody>
      </p:sp>
      <p:pic>
        <p:nvPicPr>
          <p:cNvPr id="1026" name="Picture 2" descr="What Is San Diego Famous For?">
            <a:extLst>
              <a:ext uri="{FF2B5EF4-FFF2-40B4-BE49-F238E27FC236}">
                <a16:creationId xmlns:a16="http://schemas.microsoft.com/office/drawing/2014/main" id="{E354A6E9-EDD6-501E-4774-2B6D63C1138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328" t="-1012" r="10511" b="1012"/>
          <a:stretch/>
        </p:blipFill>
        <p:spPr bwMode="auto">
          <a:xfrm>
            <a:off x="8603811" y="3312221"/>
            <a:ext cx="3282757" cy="3287844"/>
          </a:xfrm>
          <a:prstGeom prst="ellipse">
            <a:avLst/>
          </a:prstGeom>
          <a:ln w="76200">
            <a:gradFill>
              <a:gsLst>
                <a:gs pos="0">
                  <a:schemeClr val="accent1">
                    <a:lumMod val="5000"/>
                    <a:lumOff val="95000"/>
                  </a:schemeClr>
                </a:gs>
                <a:gs pos="74000">
                  <a:schemeClr val="accent1">
                    <a:lumMod val="45000"/>
                    <a:lumOff val="55000"/>
                  </a:schemeClr>
                </a:gs>
                <a:gs pos="83000">
                  <a:schemeClr val="accent2"/>
                </a:gs>
                <a:gs pos="100000">
                  <a:schemeClr val="accent1"/>
                </a:gs>
              </a:gsLst>
              <a:lin ang="5400000" scaled="1"/>
            </a:gradFill>
          </a:ln>
          <a:extLst>
            <a:ext uri="{909E8E84-426E-40DD-AFC4-6F175D3DCCD1}">
              <a14:hiddenFill xmlns:a14="http://schemas.microsoft.com/office/drawing/2010/main">
                <a:solidFill>
                  <a:srgbClr val="FFFFFF"/>
                </a:solidFill>
              </a14:hiddenFill>
            </a:ext>
          </a:extLst>
        </p:spPr>
      </p:pic>
      <p:pic>
        <p:nvPicPr>
          <p:cNvPr id="38" name="Picture 37" descr="A person in a lab coat holding a dropper&#10;&#10;Description automatically generated">
            <a:extLst>
              <a:ext uri="{FF2B5EF4-FFF2-40B4-BE49-F238E27FC236}">
                <a16:creationId xmlns:a16="http://schemas.microsoft.com/office/drawing/2014/main" id="{B3958069-0EEB-0115-C5A2-B5C1E876041B}"/>
              </a:ext>
            </a:extLst>
          </p:cNvPr>
          <p:cNvPicPr>
            <a:picLocks noChangeAspect="1"/>
          </p:cNvPicPr>
          <p:nvPr/>
        </p:nvPicPr>
        <p:blipFill rotWithShape="1">
          <a:blip r:embed="rId6"/>
          <a:srcRect l="24483"/>
          <a:stretch/>
        </p:blipFill>
        <p:spPr>
          <a:xfrm>
            <a:off x="10147041" y="1938414"/>
            <a:ext cx="1884490" cy="1871593"/>
          </a:xfrm>
          <a:prstGeom prst="ellipse">
            <a:avLst/>
          </a:prstGeom>
          <a:ln w="76200">
            <a:gradFill>
              <a:gsLst>
                <a:gs pos="0">
                  <a:schemeClr val="accent1">
                    <a:lumMod val="5000"/>
                    <a:lumOff val="95000"/>
                  </a:schemeClr>
                </a:gs>
                <a:gs pos="74000">
                  <a:schemeClr val="accent1">
                    <a:lumMod val="45000"/>
                    <a:lumOff val="55000"/>
                  </a:schemeClr>
                </a:gs>
                <a:gs pos="83000">
                  <a:schemeClr val="accent2"/>
                </a:gs>
                <a:gs pos="100000">
                  <a:schemeClr val="accent1"/>
                </a:gs>
              </a:gsLst>
              <a:lin ang="5400000" scaled="1"/>
            </a:gradFill>
          </a:ln>
        </p:spPr>
      </p:pic>
      <p:pic>
        <p:nvPicPr>
          <p:cNvPr id="35" name="Picture 34" descr="Red blood cells and a white ball&#10;&#10;Description automatically generated">
            <a:extLst>
              <a:ext uri="{FF2B5EF4-FFF2-40B4-BE49-F238E27FC236}">
                <a16:creationId xmlns:a16="http://schemas.microsoft.com/office/drawing/2014/main" id="{2F2A9D33-B5BF-960F-B4D4-050FC582DA72}"/>
              </a:ext>
            </a:extLst>
          </p:cNvPr>
          <p:cNvPicPr>
            <a:picLocks noChangeAspect="1"/>
          </p:cNvPicPr>
          <p:nvPr/>
        </p:nvPicPr>
        <p:blipFill rotWithShape="1">
          <a:blip r:embed="rId7"/>
          <a:srcRect l="9702" r="23992"/>
          <a:stretch/>
        </p:blipFill>
        <p:spPr>
          <a:xfrm>
            <a:off x="6424913" y="3325979"/>
            <a:ext cx="2285295" cy="2297744"/>
          </a:xfrm>
          <a:prstGeom prst="ellipse">
            <a:avLst/>
          </a:prstGeom>
          <a:ln w="76200">
            <a:gradFill>
              <a:gsLst>
                <a:gs pos="0">
                  <a:schemeClr val="accent1">
                    <a:lumMod val="5000"/>
                    <a:lumOff val="95000"/>
                  </a:schemeClr>
                </a:gs>
                <a:gs pos="74000">
                  <a:schemeClr val="accent1">
                    <a:lumMod val="45000"/>
                    <a:lumOff val="55000"/>
                  </a:schemeClr>
                </a:gs>
                <a:gs pos="83000">
                  <a:schemeClr val="accent2"/>
                </a:gs>
                <a:gs pos="100000">
                  <a:schemeClr val="accent1"/>
                </a:gs>
              </a:gsLst>
              <a:lin ang="5400000" scaled="1"/>
            </a:gradFill>
          </a:ln>
        </p:spPr>
      </p:pic>
      <p:pic>
        <p:nvPicPr>
          <p:cNvPr id="37" name="Picture 36" descr="A hand touching a dna strand&#10;&#10;Description automatically generated">
            <a:extLst>
              <a:ext uri="{FF2B5EF4-FFF2-40B4-BE49-F238E27FC236}">
                <a16:creationId xmlns:a16="http://schemas.microsoft.com/office/drawing/2014/main" id="{754A2030-21E9-5806-09A4-3C9EF7B7440C}"/>
              </a:ext>
            </a:extLst>
          </p:cNvPr>
          <p:cNvPicPr>
            <a:picLocks noChangeAspect="1"/>
          </p:cNvPicPr>
          <p:nvPr/>
        </p:nvPicPr>
        <p:blipFill rotWithShape="1">
          <a:blip r:embed="rId8"/>
          <a:srcRect l="32954" r="24647"/>
          <a:stretch/>
        </p:blipFill>
        <p:spPr>
          <a:xfrm>
            <a:off x="5342029" y="3062659"/>
            <a:ext cx="1875500" cy="1880138"/>
          </a:xfrm>
          <a:prstGeom prst="ellipse">
            <a:avLst/>
          </a:prstGeom>
          <a:ln w="76200">
            <a:gradFill>
              <a:gsLst>
                <a:gs pos="0">
                  <a:schemeClr val="accent1">
                    <a:lumMod val="5000"/>
                    <a:lumOff val="95000"/>
                  </a:schemeClr>
                </a:gs>
                <a:gs pos="74000">
                  <a:schemeClr val="accent1">
                    <a:lumMod val="45000"/>
                    <a:lumOff val="55000"/>
                  </a:schemeClr>
                </a:gs>
                <a:gs pos="83000">
                  <a:schemeClr val="accent2"/>
                </a:gs>
                <a:gs pos="100000">
                  <a:schemeClr val="accent1"/>
                </a:gs>
              </a:gsLst>
              <a:lin ang="5400000" scaled="1"/>
            </a:gradFill>
          </a:ln>
        </p:spPr>
      </p:pic>
      <p:pic>
        <p:nvPicPr>
          <p:cNvPr id="36" name="Picture Placeholder 24" descr="A picture containing indoor&#10;&#10;Description automatically generated">
            <a:extLst>
              <a:ext uri="{FF2B5EF4-FFF2-40B4-BE49-F238E27FC236}">
                <a16:creationId xmlns:a16="http://schemas.microsoft.com/office/drawing/2014/main" id="{6CF324D7-E024-5D51-4B64-1E3A09639662}"/>
              </a:ext>
            </a:extLst>
          </p:cNvPr>
          <p:cNvPicPr>
            <a:picLocks noChangeAspect="1"/>
          </p:cNvPicPr>
          <p:nvPr/>
        </p:nvPicPr>
        <p:blipFill rotWithShape="1">
          <a:blip r:embed="rId9"/>
          <a:srcRect l="35997" t="1619" r="9798" b="2014"/>
          <a:stretch/>
        </p:blipFill>
        <p:spPr>
          <a:xfrm>
            <a:off x="7619231" y="5252035"/>
            <a:ext cx="1509086" cy="1509086"/>
          </a:xfrm>
          <a:prstGeom prst="ellipse">
            <a:avLst/>
          </a:prstGeom>
          <a:ln w="76200">
            <a:gradFill>
              <a:gsLst>
                <a:gs pos="0">
                  <a:schemeClr val="accent1">
                    <a:lumMod val="5000"/>
                    <a:lumOff val="95000"/>
                  </a:schemeClr>
                </a:gs>
                <a:gs pos="74000">
                  <a:schemeClr val="accent1">
                    <a:lumMod val="45000"/>
                    <a:lumOff val="55000"/>
                  </a:schemeClr>
                </a:gs>
                <a:gs pos="83000">
                  <a:schemeClr val="accent2"/>
                </a:gs>
                <a:gs pos="100000">
                  <a:schemeClr val="accent1"/>
                </a:gs>
              </a:gsLst>
              <a:lin ang="5400000" scaled="1"/>
            </a:gradFill>
          </a:ln>
        </p:spPr>
      </p:pic>
    </p:spTree>
    <p:extLst>
      <p:ext uri="{BB962C8B-B14F-4D97-AF65-F5344CB8AC3E}">
        <p14:creationId xmlns:p14="http://schemas.microsoft.com/office/powerpoint/2010/main" val="3615109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p:txBody>
          <a:bodyPr/>
          <a:lstStyle/>
          <a:p>
            <a:r>
              <a:rPr lang="en-US"/>
              <a:t>OUR EXPERTISE – </a:t>
            </a:r>
            <a:r>
              <a:rPr lang="en-US">
                <a:solidFill>
                  <a:schemeClr val="accent1"/>
                </a:solidFill>
              </a:rPr>
              <a:t>DISEASE-RELEVANT CELL MODELS</a:t>
            </a:r>
            <a:endParaRPr lang="en-US"/>
          </a:p>
        </p:txBody>
      </p:sp>
      <p:grpSp>
        <p:nvGrpSpPr>
          <p:cNvPr id="62" name="Group 61">
            <a:extLst>
              <a:ext uri="{FF2B5EF4-FFF2-40B4-BE49-F238E27FC236}">
                <a16:creationId xmlns:a16="http://schemas.microsoft.com/office/drawing/2014/main" id="{F4EA18FA-D1F9-80D4-9300-E92ED65DF3F1}"/>
              </a:ext>
            </a:extLst>
          </p:cNvPr>
          <p:cNvGrpSpPr/>
          <p:nvPr/>
        </p:nvGrpSpPr>
        <p:grpSpPr>
          <a:xfrm>
            <a:off x="1249038" y="915310"/>
            <a:ext cx="9149696" cy="5375423"/>
            <a:chOff x="5056549" y="1477356"/>
            <a:chExt cx="6898107" cy="4258426"/>
          </a:xfrm>
        </p:grpSpPr>
        <p:sp>
          <p:nvSpPr>
            <p:cNvPr id="39" name="Rectangle: Rounded Corners 38">
              <a:extLst>
                <a:ext uri="{FF2B5EF4-FFF2-40B4-BE49-F238E27FC236}">
                  <a16:creationId xmlns:a16="http://schemas.microsoft.com/office/drawing/2014/main" id="{E37BBC8F-62F3-53D5-1AF6-279C2D91A126}"/>
                </a:ext>
              </a:extLst>
            </p:cNvPr>
            <p:cNvSpPr/>
            <p:nvPr/>
          </p:nvSpPr>
          <p:spPr>
            <a:xfrm>
              <a:off x="5056549" y="1477356"/>
              <a:ext cx="6898107" cy="4258426"/>
            </a:xfrm>
            <a:prstGeom prst="roundRect">
              <a:avLst>
                <a:gd name="adj" fmla="val 9991"/>
              </a:avLst>
            </a:prstGeom>
            <a:solidFill>
              <a:schemeClr val="bg1"/>
            </a:solidFill>
            <a:ln>
              <a:noFill/>
            </a:ln>
            <a:effectLst>
              <a:outerShdw blurRad="266700" sx="102000" sy="102000" algn="ctr"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a:extLst>
                <a:ext uri="{FF2B5EF4-FFF2-40B4-BE49-F238E27FC236}">
                  <a16:creationId xmlns:a16="http://schemas.microsoft.com/office/drawing/2014/main" id="{3AFC92A1-0BE0-7302-120A-A5BAA05DBACB}"/>
                </a:ext>
              </a:extLst>
            </p:cNvPr>
            <p:cNvGrpSpPr/>
            <p:nvPr/>
          </p:nvGrpSpPr>
          <p:grpSpPr>
            <a:xfrm>
              <a:off x="5190105" y="1558190"/>
              <a:ext cx="5391596" cy="3840710"/>
              <a:chOff x="140459" y="4208942"/>
              <a:chExt cx="5303655" cy="3689910"/>
            </a:xfrm>
          </p:grpSpPr>
          <p:grpSp>
            <p:nvGrpSpPr>
              <p:cNvPr id="4" name="Group 3">
                <a:extLst>
                  <a:ext uri="{FF2B5EF4-FFF2-40B4-BE49-F238E27FC236}">
                    <a16:creationId xmlns:a16="http://schemas.microsoft.com/office/drawing/2014/main" id="{6BE2B70A-155F-BE4B-52A2-BA483274CCA6}"/>
                  </a:ext>
                </a:extLst>
              </p:cNvPr>
              <p:cNvGrpSpPr/>
              <p:nvPr/>
            </p:nvGrpSpPr>
            <p:grpSpPr>
              <a:xfrm>
                <a:off x="140459" y="4208942"/>
                <a:ext cx="5198894" cy="3689910"/>
                <a:chOff x="461948" y="3818553"/>
                <a:chExt cx="5683883" cy="4034131"/>
              </a:xfrm>
            </p:grpSpPr>
            <p:grpSp>
              <p:nvGrpSpPr>
                <p:cNvPr id="7" name="Group 6">
                  <a:extLst>
                    <a:ext uri="{FF2B5EF4-FFF2-40B4-BE49-F238E27FC236}">
                      <a16:creationId xmlns:a16="http://schemas.microsoft.com/office/drawing/2014/main" id="{EACCCAB0-0A67-866C-92BA-5319B1FB31BC}"/>
                    </a:ext>
                  </a:extLst>
                </p:cNvPr>
                <p:cNvGrpSpPr/>
                <p:nvPr/>
              </p:nvGrpSpPr>
              <p:grpSpPr>
                <a:xfrm>
                  <a:off x="749656" y="3818553"/>
                  <a:ext cx="4536921" cy="4034131"/>
                  <a:chOff x="-714975" y="1385893"/>
                  <a:chExt cx="7486160" cy="6656528"/>
                </a:xfrm>
              </p:grpSpPr>
              <p:grpSp>
                <p:nvGrpSpPr>
                  <p:cNvPr id="16" name="Group 15">
                    <a:extLst>
                      <a:ext uri="{FF2B5EF4-FFF2-40B4-BE49-F238E27FC236}">
                        <a16:creationId xmlns:a16="http://schemas.microsoft.com/office/drawing/2014/main" id="{318107B6-7AFB-5A60-4BF4-FD769AEEBE51}"/>
                      </a:ext>
                    </a:extLst>
                  </p:cNvPr>
                  <p:cNvGrpSpPr/>
                  <p:nvPr/>
                </p:nvGrpSpPr>
                <p:grpSpPr>
                  <a:xfrm>
                    <a:off x="-642904" y="1701834"/>
                    <a:ext cx="1064944" cy="1634665"/>
                    <a:chOff x="-2257205" y="1986267"/>
                    <a:chExt cx="7102099" cy="11430000"/>
                  </a:xfrm>
                </p:grpSpPr>
                <p:pic>
                  <p:nvPicPr>
                    <p:cNvPr id="36" name="Picture 2" descr="http://www.clipartqueen.com/image-files/mouse-clipart-silhouette.png">
                      <a:extLst>
                        <a:ext uri="{FF2B5EF4-FFF2-40B4-BE49-F238E27FC236}">
                          <a16:creationId xmlns:a16="http://schemas.microsoft.com/office/drawing/2014/main" id="{CCCC06C5-562D-5990-C84B-983BCAD20B91}"/>
                        </a:ext>
                      </a:extLst>
                    </p:cNvPr>
                    <p:cNvPicPr>
                      <a:picLocks noChangeAspect="1" noChangeArrowheads="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25830" y="9879889"/>
                      <a:ext cx="4319064" cy="339090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36">
                      <a:extLst>
                        <a:ext uri="{FF2B5EF4-FFF2-40B4-BE49-F238E27FC236}">
                          <a16:creationId xmlns:a16="http://schemas.microsoft.com/office/drawing/2014/main" id="{3B9EBD0F-4903-3FEE-B799-03855B057CB4}"/>
                        </a:ext>
                      </a:extLst>
                    </p:cNvPr>
                    <p:cNvPicPr>
                      <a:picLocks noChangeAspect="1"/>
                    </p:cNvPicPr>
                    <p:nvPr/>
                  </p:nvPicPr>
                  <p:blipFill rotWithShape="1">
                    <a:blip r:embed="rId5">
                      <a:clrChange>
                        <a:clrFrom>
                          <a:srgbClr val="FFFFFF"/>
                        </a:clrFrom>
                        <a:clrTo>
                          <a:srgbClr val="FFFFFF">
                            <a:alpha val="0"/>
                          </a:srgbClr>
                        </a:clrTo>
                      </a:clrChange>
                      <a:duotone>
                        <a:schemeClr val="accent3">
                          <a:shade val="45000"/>
                          <a:satMod val="135000"/>
                        </a:schemeClr>
                        <a:prstClr val="white"/>
                      </a:duotone>
                      <a:extLst>
                        <a:ext uri="{28A0092B-C50C-407E-A947-70E740481C1C}">
                          <a14:useLocalDpi xmlns:a14="http://schemas.microsoft.com/office/drawing/2010/main" val="0"/>
                        </a:ext>
                      </a:extLst>
                    </a:blip>
                    <a:srcRect l="32128" t="9510" r="31487" b="10398"/>
                    <a:stretch/>
                  </p:blipFill>
                  <p:spPr>
                    <a:xfrm>
                      <a:off x="-2257205" y="1986267"/>
                      <a:ext cx="5192492" cy="11430000"/>
                    </a:xfrm>
                    <a:prstGeom prst="rect">
                      <a:avLst/>
                    </a:prstGeom>
                  </p:spPr>
                </p:pic>
              </p:grpSp>
              <p:pic>
                <p:nvPicPr>
                  <p:cNvPr id="17" name="Picture 16">
                    <a:extLst>
                      <a:ext uri="{FF2B5EF4-FFF2-40B4-BE49-F238E27FC236}">
                        <a16:creationId xmlns:a16="http://schemas.microsoft.com/office/drawing/2014/main" id="{4C6D4E77-E2FE-53AE-4D2D-FC06F93B8A4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225097" y="1385893"/>
                    <a:ext cx="2582134" cy="1957187"/>
                  </a:xfrm>
                  <a:prstGeom prst="rect">
                    <a:avLst/>
                  </a:prstGeom>
                  <a:ln>
                    <a:noFill/>
                  </a:ln>
                  <a:effectLst>
                    <a:outerShdw blurRad="190500" algn="tl" rotWithShape="0">
                      <a:srgbClr val="000000">
                        <a:alpha val="70000"/>
                      </a:srgbClr>
                    </a:outerShdw>
                  </a:effectLst>
                </p:spPr>
              </p:pic>
              <p:pic>
                <p:nvPicPr>
                  <p:cNvPr id="20" name="Picture 19">
                    <a:extLst>
                      <a:ext uri="{FF2B5EF4-FFF2-40B4-BE49-F238E27FC236}">
                        <a16:creationId xmlns:a16="http://schemas.microsoft.com/office/drawing/2014/main" id="{DAD06580-43CC-6E96-EB55-573838DBA40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4059898">
                    <a:off x="132343" y="3288642"/>
                    <a:ext cx="1091584" cy="583590"/>
                  </a:xfrm>
                  <a:prstGeom prst="rect">
                    <a:avLst/>
                  </a:prstGeom>
                </p:spPr>
              </p:pic>
              <p:pic>
                <p:nvPicPr>
                  <p:cNvPr id="21" name="Picture 20">
                    <a:extLst>
                      <a:ext uri="{FF2B5EF4-FFF2-40B4-BE49-F238E27FC236}">
                        <a16:creationId xmlns:a16="http://schemas.microsoft.com/office/drawing/2014/main" id="{F088164A-D194-1F2E-3590-AB8C180655D6}"/>
                      </a:ext>
                    </a:extLst>
                  </p:cNvPr>
                  <p:cNvPicPr>
                    <a:picLocks/>
                  </p:cNvPicPr>
                  <p:nvPr/>
                </p:nvPicPr>
                <p:blipFill>
                  <a:blip r:embed="rId8" cstate="print">
                    <a:extLst>
                      <a:ext uri="{28A0092B-C50C-407E-A947-70E740481C1C}">
                        <a14:useLocalDpi xmlns:a14="http://schemas.microsoft.com/office/drawing/2010/main" val="0"/>
                      </a:ext>
                    </a:extLst>
                  </a:blip>
                  <a:stretch>
                    <a:fillRect/>
                  </a:stretch>
                </p:blipFill>
                <p:spPr>
                  <a:xfrm rot="17931088" flipV="1">
                    <a:off x="804584" y="1976220"/>
                    <a:ext cx="844556" cy="1128855"/>
                  </a:xfrm>
                  <a:prstGeom prst="rect">
                    <a:avLst/>
                  </a:prstGeom>
                </p:spPr>
              </p:pic>
              <p:pic>
                <p:nvPicPr>
                  <p:cNvPr id="22" name="Picture 21">
                    <a:extLst>
                      <a:ext uri="{FF2B5EF4-FFF2-40B4-BE49-F238E27FC236}">
                        <a16:creationId xmlns:a16="http://schemas.microsoft.com/office/drawing/2014/main" id="{99ECEDBF-306B-37DD-FEB1-207A0E959F85}"/>
                      </a:ext>
                    </a:extLst>
                  </p:cNvPr>
                  <p:cNvPicPr>
                    <a:picLocks/>
                  </p:cNvPicPr>
                  <p:nvPr/>
                </p:nvPicPr>
                <p:blipFill>
                  <a:blip r:embed="rId8" cstate="print">
                    <a:extLst>
                      <a:ext uri="{28A0092B-C50C-407E-A947-70E740481C1C}">
                        <a14:useLocalDpi xmlns:a14="http://schemas.microsoft.com/office/drawing/2010/main" val="0"/>
                      </a:ext>
                    </a:extLst>
                  </a:blip>
                  <a:stretch>
                    <a:fillRect/>
                  </a:stretch>
                </p:blipFill>
                <p:spPr>
                  <a:xfrm rot="17931088" flipV="1">
                    <a:off x="5251043" y="1750209"/>
                    <a:ext cx="877929" cy="1183731"/>
                  </a:xfrm>
                  <a:prstGeom prst="rect">
                    <a:avLst/>
                  </a:prstGeom>
                </p:spPr>
              </p:pic>
              <p:pic>
                <p:nvPicPr>
                  <p:cNvPr id="23" name="Picture 22">
                    <a:extLst>
                      <a:ext uri="{FF2B5EF4-FFF2-40B4-BE49-F238E27FC236}">
                        <a16:creationId xmlns:a16="http://schemas.microsoft.com/office/drawing/2014/main" id="{05B8DD21-FDFA-9B9D-B2D5-7C98269392C1}"/>
                      </a:ext>
                    </a:extLst>
                  </p:cNvPr>
                  <p:cNvPicPr>
                    <a:picLocks/>
                  </p:cNvPicPr>
                  <p:nvPr/>
                </p:nvPicPr>
                <p:blipFill>
                  <a:blip r:embed="rId9" cstate="print">
                    <a:extLst>
                      <a:ext uri="{28A0092B-C50C-407E-A947-70E740481C1C}">
                        <a14:useLocalDpi xmlns:a14="http://schemas.microsoft.com/office/drawing/2010/main" val="0"/>
                      </a:ext>
                    </a:extLst>
                  </a:blip>
                  <a:stretch>
                    <a:fillRect/>
                  </a:stretch>
                </p:blipFill>
                <p:spPr>
                  <a:xfrm rot="5400000">
                    <a:off x="172379" y="5248271"/>
                    <a:ext cx="753286" cy="543319"/>
                  </a:xfrm>
                  <a:prstGeom prst="rect">
                    <a:avLst/>
                  </a:prstGeom>
                </p:spPr>
              </p:pic>
              <p:pic>
                <p:nvPicPr>
                  <p:cNvPr id="24" name="Picture 23">
                    <a:extLst>
                      <a:ext uri="{FF2B5EF4-FFF2-40B4-BE49-F238E27FC236}">
                        <a16:creationId xmlns:a16="http://schemas.microsoft.com/office/drawing/2014/main" id="{48435901-3C07-1900-FB33-E4CC6630540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709141" y="6301683"/>
                    <a:ext cx="3118731" cy="1625354"/>
                  </a:xfrm>
                  <a:prstGeom prst="rect">
                    <a:avLst/>
                  </a:prstGeom>
                </p:spPr>
              </p:pic>
              <p:graphicFrame>
                <p:nvGraphicFramePr>
                  <p:cNvPr id="25" name="Object 24">
                    <a:extLst>
                      <a:ext uri="{FF2B5EF4-FFF2-40B4-BE49-F238E27FC236}">
                        <a16:creationId xmlns:a16="http://schemas.microsoft.com/office/drawing/2014/main" id="{D85E121A-DA68-51C6-E112-E16896F58A67}"/>
                      </a:ext>
                    </a:extLst>
                  </p:cNvPr>
                  <p:cNvGraphicFramePr>
                    <a:graphicFrameLocks noChangeAspect="1"/>
                  </p:cNvGraphicFramePr>
                  <p:nvPr>
                    <p:extLst>
                      <p:ext uri="{D42A27DB-BD31-4B8C-83A1-F6EECF244321}">
                        <p14:modId xmlns:p14="http://schemas.microsoft.com/office/powerpoint/2010/main" val="3667995403"/>
                      </p:ext>
                    </p:extLst>
                  </p:nvPr>
                </p:nvGraphicFramePr>
                <p:xfrm>
                  <a:off x="-714975" y="6357953"/>
                  <a:ext cx="2171786" cy="1684468"/>
                </p:xfrm>
                <a:graphic>
                  <a:graphicData uri="http://schemas.openxmlformats.org/presentationml/2006/ole">
                    <mc:AlternateContent xmlns:mc="http://schemas.openxmlformats.org/markup-compatibility/2006">
                      <mc:Choice xmlns:v="urn:schemas-microsoft-com:vml" Requires="v">
                        <p:oleObj name="Prism 6" r:id="rId11" imgW="3750453" imgH="2908964" progId="Prism6.Document">
                          <p:embed/>
                        </p:oleObj>
                      </mc:Choice>
                      <mc:Fallback>
                        <p:oleObj name="Prism 6" r:id="rId11" imgW="3750453" imgH="2908964" progId="Prism6.Document">
                          <p:embed/>
                          <p:pic>
                            <p:nvPicPr>
                              <p:cNvPr id="25" name="Object 24">
                                <a:extLst>
                                  <a:ext uri="{FF2B5EF4-FFF2-40B4-BE49-F238E27FC236}">
                                    <a16:creationId xmlns:a16="http://schemas.microsoft.com/office/drawing/2014/main" id="{D85E121A-DA68-51C6-E112-E16896F58A67}"/>
                                  </a:ext>
                                </a:extLst>
                              </p:cNvPr>
                              <p:cNvPicPr/>
                              <p:nvPr/>
                            </p:nvPicPr>
                            <p:blipFill>
                              <a:blip r:embed="rId12"/>
                              <a:stretch>
                                <a:fillRect/>
                              </a:stretch>
                            </p:blipFill>
                            <p:spPr>
                              <a:xfrm>
                                <a:off x="-714975" y="6357953"/>
                                <a:ext cx="2171786" cy="1684468"/>
                              </a:xfrm>
                              <a:prstGeom prst="rect">
                                <a:avLst/>
                              </a:prstGeom>
                            </p:spPr>
                          </p:pic>
                        </p:oleObj>
                      </mc:Fallback>
                    </mc:AlternateContent>
                  </a:graphicData>
                </a:graphic>
              </p:graphicFrame>
              <p:pic>
                <p:nvPicPr>
                  <p:cNvPr id="28" name="Picture 27">
                    <a:extLst>
                      <a:ext uri="{FF2B5EF4-FFF2-40B4-BE49-F238E27FC236}">
                        <a16:creationId xmlns:a16="http://schemas.microsoft.com/office/drawing/2014/main" id="{ED660E72-969C-9C3B-EB1F-6B8415D71444}"/>
                      </a:ext>
                    </a:extLst>
                  </p:cNvPr>
                  <p:cNvPicPr>
                    <a:picLocks/>
                  </p:cNvPicPr>
                  <p:nvPr/>
                </p:nvPicPr>
                <p:blipFill>
                  <a:blip r:embed="rId13" cstate="print">
                    <a:extLst>
                      <a:ext uri="{28A0092B-C50C-407E-A947-70E740481C1C}">
                        <a14:useLocalDpi xmlns:a14="http://schemas.microsoft.com/office/drawing/2010/main" val="0"/>
                      </a:ext>
                    </a:extLst>
                  </a:blip>
                  <a:stretch>
                    <a:fillRect/>
                  </a:stretch>
                </p:blipFill>
                <p:spPr>
                  <a:xfrm rot="5776975" flipV="1">
                    <a:off x="5854269" y="2924393"/>
                    <a:ext cx="934770" cy="899062"/>
                  </a:xfrm>
                  <a:prstGeom prst="rect">
                    <a:avLst/>
                  </a:prstGeom>
                </p:spPr>
              </p:pic>
            </p:grpSp>
            <p:sp>
              <p:nvSpPr>
                <p:cNvPr id="8" name="TextBox 7">
                  <a:extLst>
                    <a:ext uri="{FF2B5EF4-FFF2-40B4-BE49-F238E27FC236}">
                      <a16:creationId xmlns:a16="http://schemas.microsoft.com/office/drawing/2014/main" id="{0532DBB8-2E77-4636-18D8-971FD31B8808}"/>
                    </a:ext>
                  </a:extLst>
                </p:cNvPr>
                <p:cNvSpPr txBox="1"/>
                <p:nvPr/>
              </p:nvSpPr>
              <p:spPr>
                <a:xfrm>
                  <a:off x="1177641" y="3896066"/>
                  <a:ext cx="1171723" cy="332931"/>
                </a:xfrm>
                <a:prstGeom prst="rect">
                  <a:avLst/>
                </a:prstGeom>
                <a:noFill/>
              </p:spPr>
              <p:txBody>
                <a:bodyPr wrap="square" rtlCol="0">
                  <a:spAutoFit/>
                </a:bodyPr>
                <a:lstStyle/>
                <a:p>
                  <a:pPr algn="ctr"/>
                  <a:r>
                    <a:rPr lang="en-US" sz="1000" b="1" dirty="0">
                      <a:solidFill>
                        <a:srgbClr val="F15722"/>
                      </a:solidFill>
                      <a:latin typeface="Montserrat" panose="00000500000000000000" pitchFamily="50" charset="0"/>
                      <a:cs typeface="Mongolian Baiti" panose="03000500000000000000" pitchFamily="66" charset="0"/>
                    </a:rPr>
                    <a:t>iPSC Reprogramming</a:t>
                  </a:r>
                </a:p>
              </p:txBody>
            </p:sp>
            <p:sp>
              <p:nvSpPr>
                <p:cNvPr id="9" name="TextBox 8">
                  <a:extLst>
                    <a:ext uri="{FF2B5EF4-FFF2-40B4-BE49-F238E27FC236}">
                      <a16:creationId xmlns:a16="http://schemas.microsoft.com/office/drawing/2014/main" id="{3A36D287-0204-7552-57BF-33F015CBA197}"/>
                    </a:ext>
                  </a:extLst>
                </p:cNvPr>
                <p:cNvSpPr txBox="1"/>
                <p:nvPr/>
              </p:nvSpPr>
              <p:spPr>
                <a:xfrm>
                  <a:off x="4248244" y="3935429"/>
                  <a:ext cx="1439815" cy="269190"/>
                </a:xfrm>
                <a:prstGeom prst="rect">
                  <a:avLst/>
                </a:prstGeom>
                <a:noFill/>
              </p:spPr>
              <p:txBody>
                <a:bodyPr wrap="square" rtlCol="0">
                  <a:spAutoFit/>
                </a:bodyPr>
                <a:lstStyle/>
                <a:p>
                  <a:r>
                    <a:rPr lang="en-US" sz="1000" b="1" dirty="0">
                      <a:solidFill>
                        <a:srgbClr val="F15722"/>
                      </a:solidFill>
                      <a:latin typeface="Montserrat" panose="00000500000000000000" pitchFamily="50" charset="0"/>
                      <a:cs typeface="Mongolian Baiti" panose="03000500000000000000" pitchFamily="66" charset="0"/>
                    </a:rPr>
                    <a:t>Genome Editing</a:t>
                  </a:r>
                </a:p>
              </p:txBody>
            </p:sp>
            <p:sp>
              <p:nvSpPr>
                <p:cNvPr id="12" name="TextBox 11">
                  <a:extLst>
                    <a:ext uri="{FF2B5EF4-FFF2-40B4-BE49-F238E27FC236}">
                      <a16:creationId xmlns:a16="http://schemas.microsoft.com/office/drawing/2014/main" id="{2E51D1BE-2442-D789-8FFC-3F1C14E45D1A}"/>
                    </a:ext>
                  </a:extLst>
                </p:cNvPr>
                <p:cNvSpPr txBox="1"/>
                <p:nvPr/>
              </p:nvSpPr>
              <p:spPr>
                <a:xfrm>
                  <a:off x="5063911" y="5083407"/>
                  <a:ext cx="1081920" cy="332931"/>
                </a:xfrm>
                <a:prstGeom prst="rect">
                  <a:avLst/>
                </a:prstGeom>
                <a:noFill/>
              </p:spPr>
              <p:txBody>
                <a:bodyPr wrap="square" rtlCol="0">
                  <a:spAutoFit/>
                </a:bodyPr>
                <a:lstStyle/>
                <a:p>
                  <a:pPr algn="ctr"/>
                  <a:r>
                    <a:rPr lang="en-US" sz="1000" b="1" dirty="0">
                      <a:solidFill>
                        <a:srgbClr val="F15722"/>
                      </a:solidFill>
                      <a:latin typeface="Montserrat" panose="00000500000000000000" pitchFamily="50" charset="0"/>
                      <a:cs typeface="Mongolian Baiti" panose="03000500000000000000" pitchFamily="66" charset="0"/>
                    </a:rPr>
                    <a:t>Targeted Differentiation</a:t>
                  </a:r>
                </a:p>
              </p:txBody>
            </p:sp>
            <p:sp>
              <p:nvSpPr>
                <p:cNvPr id="13" name="TextBox 12">
                  <a:extLst>
                    <a:ext uri="{FF2B5EF4-FFF2-40B4-BE49-F238E27FC236}">
                      <a16:creationId xmlns:a16="http://schemas.microsoft.com/office/drawing/2014/main" id="{EE6CC186-7B50-CB00-223A-1F1BBA962EC8}"/>
                    </a:ext>
                  </a:extLst>
                </p:cNvPr>
                <p:cNvSpPr txBox="1"/>
                <p:nvPr/>
              </p:nvSpPr>
              <p:spPr>
                <a:xfrm>
                  <a:off x="2057573" y="6189105"/>
                  <a:ext cx="2976813" cy="179271"/>
                </a:xfrm>
                <a:prstGeom prst="rect">
                  <a:avLst/>
                </a:prstGeom>
                <a:solidFill>
                  <a:schemeClr val="accent4"/>
                </a:solidFill>
              </p:spPr>
              <p:style>
                <a:lnRef idx="0">
                  <a:schemeClr val="accent5"/>
                </a:lnRef>
                <a:fillRef idx="3">
                  <a:schemeClr val="accent5"/>
                </a:fillRef>
                <a:effectRef idx="3">
                  <a:schemeClr val="accent5"/>
                </a:effectRef>
                <a:fontRef idx="minor">
                  <a:schemeClr val="lt1"/>
                </a:fontRef>
              </p:style>
              <p:txBody>
                <a:bodyPr wrap="square" rtlCol="0" anchor="ctr">
                  <a:spAutoFit/>
                </a:bodyPr>
                <a:lstStyle/>
                <a:p>
                  <a:pPr algn="ctr"/>
                  <a:r>
                    <a:rPr lang="en-US" sz="800" b="1" dirty="0">
                      <a:solidFill>
                        <a:schemeClr val="bg1"/>
                      </a:solidFill>
                      <a:effectLst>
                        <a:outerShdw blurRad="38100" dist="38100" dir="2700000" algn="tl">
                          <a:srgbClr val="000000">
                            <a:alpha val="43137"/>
                          </a:srgbClr>
                        </a:outerShdw>
                      </a:effectLst>
                      <a:latin typeface="Montserrat" panose="00000500000000000000" pitchFamily="50" charset="0"/>
                    </a:rPr>
                    <a:t>Cell Models for Bioassays &amp; Pharmacology Research</a:t>
                  </a:r>
                </a:p>
              </p:txBody>
            </p:sp>
            <p:sp>
              <p:nvSpPr>
                <p:cNvPr id="15" name="TextBox 14">
                  <a:extLst>
                    <a:ext uri="{FF2B5EF4-FFF2-40B4-BE49-F238E27FC236}">
                      <a16:creationId xmlns:a16="http://schemas.microsoft.com/office/drawing/2014/main" id="{1ABD8061-D67A-21EF-EECB-F0DCFB2DC908}"/>
                    </a:ext>
                  </a:extLst>
                </p:cNvPr>
                <p:cNvSpPr txBox="1"/>
                <p:nvPr/>
              </p:nvSpPr>
              <p:spPr>
                <a:xfrm>
                  <a:off x="461948" y="5169151"/>
                  <a:ext cx="1225142" cy="437435"/>
                </a:xfrm>
                <a:prstGeom prst="rect">
                  <a:avLst/>
                </a:prstGeom>
                <a:noFill/>
              </p:spPr>
              <p:txBody>
                <a:bodyPr wrap="square" rtlCol="0">
                  <a:spAutoFit/>
                </a:bodyPr>
                <a:lstStyle/>
                <a:p>
                  <a:pPr algn="ctr"/>
                  <a:r>
                    <a:rPr lang="en-US" sz="1000" b="1" dirty="0">
                      <a:solidFill>
                        <a:srgbClr val="F15722"/>
                      </a:solidFill>
                      <a:latin typeface="Montserrat" panose="00000500000000000000" pitchFamily="50" charset="0"/>
                    </a:rPr>
                    <a:t>Primary Cell Isolation</a:t>
                  </a:r>
                </a:p>
              </p:txBody>
            </p:sp>
          </p:grpSp>
          <p:sp>
            <p:nvSpPr>
              <p:cNvPr id="5" name="Freeform: Shape 4">
                <a:extLst>
                  <a:ext uri="{FF2B5EF4-FFF2-40B4-BE49-F238E27FC236}">
                    <a16:creationId xmlns:a16="http://schemas.microsoft.com/office/drawing/2014/main" id="{8DE00AF3-BE01-5376-AC10-215E1A89548A}"/>
                  </a:ext>
                </a:extLst>
              </p:cNvPr>
              <p:cNvSpPr/>
              <p:nvPr/>
            </p:nvSpPr>
            <p:spPr>
              <a:xfrm>
                <a:off x="526949" y="5866800"/>
                <a:ext cx="791470" cy="275590"/>
              </a:xfrm>
              <a:custGeom>
                <a:avLst/>
                <a:gdLst>
                  <a:gd name="connsiteX0" fmla="*/ 2288839 w 2422862"/>
                  <a:gd name="connsiteY0" fmla="*/ 0 h 275632"/>
                  <a:gd name="connsiteX1" fmla="*/ 2422863 w 2422862"/>
                  <a:gd name="connsiteY1" fmla="*/ 134024 h 275632"/>
                  <a:gd name="connsiteX2" fmla="*/ 2422863 w 2422862"/>
                  <a:gd name="connsiteY2" fmla="*/ 141608 h 275632"/>
                  <a:gd name="connsiteX3" fmla="*/ 2288839 w 2422862"/>
                  <a:gd name="connsiteY3" fmla="*/ 275632 h 275632"/>
                  <a:gd name="connsiteX4" fmla="*/ 134024 w 2422862"/>
                  <a:gd name="connsiteY4" fmla="*/ 275632 h 275632"/>
                  <a:gd name="connsiteX5" fmla="*/ 0 w 2422862"/>
                  <a:gd name="connsiteY5" fmla="*/ 141608 h 275632"/>
                  <a:gd name="connsiteX6" fmla="*/ 0 w 2422862"/>
                  <a:gd name="connsiteY6" fmla="*/ 134024 h 275632"/>
                  <a:gd name="connsiteX7" fmla="*/ 134024 w 2422862"/>
                  <a:gd name="connsiteY7" fmla="*/ 0 h 275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2862" h="275632">
                    <a:moveTo>
                      <a:pt x="2288839" y="0"/>
                    </a:moveTo>
                    <a:cubicBezTo>
                      <a:pt x="2362858" y="0"/>
                      <a:pt x="2422863" y="60005"/>
                      <a:pt x="2422863" y="134024"/>
                    </a:cubicBezTo>
                    <a:lnTo>
                      <a:pt x="2422863" y="141608"/>
                    </a:lnTo>
                    <a:cubicBezTo>
                      <a:pt x="2422863" y="215628"/>
                      <a:pt x="2362858" y="275632"/>
                      <a:pt x="2288839" y="275632"/>
                    </a:cubicBezTo>
                    <a:lnTo>
                      <a:pt x="134024" y="275632"/>
                    </a:lnTo>
                    <a:cubicBezTo>
                      <a:pt x="60005" y="275632"/>
                      <a:pt x="0" y="215628"/>
                      <a:pt x="0" y="141608"/>
                    </a:cubicBezTo>
                    <a:lnTo>
                      <a:pt x="0" y="134024"/>
                    </a:lnTo>
                    <a:cubicBezTo>
                      <a:pt x="0" y="60005"/>
                      <a:pt x="60005" y="0"/>
                      <a:pt x="134024" y="0"/>
                    </a:cubicBezTo>
                    <a:close/>
                  </a:path>
                </a:pathLst>
              </a:custGeom>
              <a:solidFill>
                <a:srgbClr val="FF5400"/>
              </a:solidFill>
              <a:ln/>
            </p:spPr>
            <p:style>
              <a:lnRef idx="0">
                <a:schemeClr val="accent3"/>
              </a:lnRef>
              <a:fillRef idx="3">
                <a:schemeClr val="accent3"/>
              </a:fillRef>
              <a:effectRef idx="3">
                <a:schemeClr val="accent3"/>
              </a:effectRef>
              <a:fontRef idx="minor">
                <a:schemeClr val="lt1"/>
              </a:fontRef>
            </p:style>
            <p:txBody>
              <a:bodyPr rtlCol="0" anchor="ctr"/>
              <a:lstStyle/>
              <a:p>
                <a:pPr algn="ctr"/>
                <a:r>
                  <a:rPr lang="en-US" sz="900" b="1" dirty="0">
                    <a:solidFill>
                      <a:schemeClr val="bg1"/>
                    </a:solidFill>
                    <a:effectLst>
                      <a:outerShdw blurRad="38100" dist="38100" dir="2700000" algn="tl">
                        <a:srgbClr val="000000">
                          <a:alpha val="43137"/>
                        </a:srgbClr>
                      </a:outerShdw>
                    </a:effectLst>
                    <a:latin typeface="Montserrat" panose="00000500000000000000" pitchFamily="50" charset="0"/>
                  </a:rPr>
                  <a:t>Primary Cells</a:t>
                </a:r>
              </a:p>
            </p:txBody>
          </p:sp>
          <p:sp>
            <p:nvSpPr>
              <p:cNvPr id="6" name="Freeform: Shape 5">
                <a:extLst>
                  <a:ext uri="{FF2B5EF4-FFF2-40B4-BE49-F238E27FC236}">
                    <a16:creationId xmlns:a16="http://schemas.microsoft.com/office/drawing/2014/main" id="{81329C69-2E96-F276-3613-3B8D313297DD}"/>
                  </a:ext>
                </a:extLst>
              </p:cNvPr>
              <p:cNvSpPr/>
              <p:nvPr/>
            </p:nvSpPr>
            <p:spPr>
              <a:xfrm>
                <a:off x="4454511" y="5866800"/>
                <a:ext cx="989603" cy="278379"/>
              </a:xfrm>
              <a:custGeom>
                <a:avLst/>
                <a:gdLst>
                  <a:gd name="connsiteX0" fmla="*/ 2288839 w 2422862"/>
                  <a:gd name="connsiteY0" fmla="*/ 0 h 275632"/>
                  <a:gd name="connsiteX1" fmla="*/ 2422863 w 2422862"/>
                  <a:gd name="connsiteY1" fmla="*/ 134024 h 275632"/>
                  <a:gd name="connsiteX2" fmla="*/ 2422863 w 2422862"/>
                  <a:gd name="connsiteY2" fmla="*/ 141608 h 275632"/>
                  <a:gd name="connsiteX3" fmla="*/ 2288839 w 2422862"/>
                  <a:gd name="connsiteY3" fmla="*/ 275632 h 275632"/>
                  <a:gd name="connsiteX4" fmla="*/ 134024 w 2422862"/>
                  <a:gd name="connsiteY4" fmla="*/ 275632 h 275632"/>
                  <a:gd name="connsiteX5" fmla="*/ 0 w 2422862"/>
                  <a:gd name="connsiteY5" fmla="*/ 141608 h 275632"/>
                  <a:gd name="connsiteX6" fmla="*/ 0 w 2422862"/>
                  <a:gd name="connsiteY6" fmla="*/ 134024 h 275632"/>
                  <a:gd name="connsiteX7" fmla="*/ 134024 w 2422862"/>
                  <a:gd name="connsiteY7" fmla="*/ 0 h 275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2862" h="275632">
                    <a:moveTo>
                      <a:pt x="2288839" y="0"/>
                    </a:moveTo>
                    <a:cubicBezTo>
                      <a:pt x="2362858" y="0"/>
                      <a:pt x="2422863" y="60005"/>
                      <a:pt x="2422863" y="134024"/>
                    </a:cubicBezTo>
                    <a:lnTo>
                      <a:pt x="2422863" y="141608"/>
                    </a:lnTo>
                    <a:cubicBezTo>
                      <a:pt x="2422863" y="215628"/>
                      <a:pt x="2362858" y="275632"/>
                      <a:pt x="2288839" y="275632"/>
                    </a:cubicBezTo>
                    <a:lnTo>
                      <a:pt x="134024" y="275632"/>
                    </a:lnTo>
                    <a:cubicBezTo>
                      <a:pt x="60005" y="275632"/>
                      <a:pt x="0" y="215628"/>
                      <a:pt x="0" y="141608"/>
                    </a:cubicBezTo>
                    <a:lnTo>
                      <a:pt x="0" y="134024"/>
                    </a:lnTo>
                    <a:cubicBezTo>
                      <a:pt x="0" y="60005"/>
                      <a:pt x="60005" y="0"/>
                      <a:pt x="134024" y="0"/>
                    </a:cubicBezTo>
                    <a:close/>
                  </a:path>
                </a:pathLst>
              </a:custGeom>
              <a:solidFill>
                <a:srgbClr val="FF5400"/>
              </a:solidFill>
              <a:ln/>
            </p:spPr>
            <p:style>
              <a:lnRef idx="0">
                <a:schemeClr val="accent3"/>
              </a:lnRef>
              <a:fillRef idx="3">
                <a:schemeClr val="accent3"/>
              </a:fillRef>
              <a:effectRef idx="3">
                <a:schemeClr val="accent3"/>
              </a:effectRef>
              <a:fontRef idx="minor">
                <a:schemeClr val="lt1"/>
              </a:fontRef>
            </p:style>
            <p:txBody>
              <a:bodyPr rtlCol="0" anchor="ctr"/>
              <a:lstStyle/>
              <a:p>
                <a:pPr algn="ctr"/>
                <a:r>
                  <a:rPr lang="en-US" sz="900" b="1" dirty="0">
                    <a:solidFill>
                      <a:schemeClr val="bg1"/>
                    </a:solidFill>
                    <a:effectLst>
                      <a:outerShdw blurRad="38100" dist="38100" dir="2700000" algn="tl">
                        <a:srgbClr val="000000">
                          <a:alpha val="43137"/>
                        </a:srgbClr>
                      </a:outerShdw>
                    </a:effectLst>
                    <a:latin typeface="Montserrat" panose="00000500000000000000" pitchFamily="50" charset="0"/>
                  </a:rPr>
                  <a:t>iPSC &amp; Derivatives</a:t>
                </a:r>
              </a:p>
            </p:txBody>
          </p:sp>
        </p:grpSp>
      </p:grpSp>
      <p:sp>
        <p:nvSpPr>
          <p:cNvPr id="38" name="Rectangle 37">
            <a:extLst>
              <a:ext uri="{FF2B5EF4-FFF2-40B4-BE49-F238E27FC236}">
                <a16:creationId xmlns:a16="http://schemas.microsoft.com/office/drawing/2014/main" id="{2E8B8522-54A3-3AB5-1ECC-32A0F6223542}"/>
              </a:ext>
            </a:extLst>
          </p:cNvPr>
          <p:cNvSpPr/>
          <p:nvPr/>
        </p:nvSpPr>
        <p:spPr>
          <a:xfrm>
            <a:off x="355256" y="6418276"/>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tx2"/>
                </a:solidFill>
                <a:effectLst/>
                <a:latin typeface="Montserrat" panose="00000500000000000000" pitchFamily="50" charset="0"/>
              </a:rPr>
              <a:t>COMPANY OVERVIEW</a:t>
            </a:r>
          </a:p>
        </p:txBody>
      </p:sp>
      <p:pic>
        <p:nvPicPr>
          <p:cNvPr id="19" name="Picture 18">
            <a:extLst>
              <a:ext uri="{FF2B5EF4-FFF2-40B4-BE49-F238E27FC236}">
                <a16:creationId xmlns:a16="http://schemas.microsoft.com/office/drawing/2014/main" id="{9E0D6F93-1DD5-A20C-594B-FDEBC8CCE29D}"/>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1" r="25321"/>
          <a:stretch/>
        </p:blipFill>
        <p:spPr>
          <a:xfrm>
            <a:off x="6339727" y="2990925"/>
            <a:ext cx="786819" cy="780685"/>
          </a:xfrm>
          <a:prstGeom prst="ellipse">
            <a:avLst/>
          </a:prstGeom>
          <a:ln w="190500" cap="rnd">
            <a:noFill/>
            <a:prstDash val="solid"/>
          </a:ln>
          <a:effectLst/>
        </p:spPr>
      </p:pic>
      <p:pic>
        <p:nvPicPr>
          <p:cNvPr id="40" name="Picture 39">
            <a:extLst>
              <a:ext uri="{FF2B5EF4-FFF2-40B4-BE49-F238E27FC236}">
                <a16:creationId xmlns:a16="http://schemas.microsoft.com/office/drawing/2014/main" id="{46D41729-D160-01DD-49D5-0DDE2A7EF089}"/>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1" r="25124"/>
          <a:stretch/>
        </p:blipFill>
        <p:spPr>
          <a:xfrm>
            <a:off x="4721748" y="2990925"/>
            <a:ext cx="786679" cy="780686"/>
          </a:xfrm>
          <a:prstGeom prst="ellipse">
            <a:avLst/>
          </a:prstGeom>
          <a:ln w="190500" cap="rnd">
            <a:noFill/>
            <a:prstDash val="solid"/>
          </a:ln>
          <a:effectLst/>
        </p:spPr>
      </p:pic>
      <p:pic>
        <p:nvPicPr>
          <p:cNvPr id="41" name="Picture 40" descr="http://www.medchem.upol.cz/images/keratJPG.jpg">
            <a:extLst>
              <a:ext uri="{FF2B5EF4-FFF2-40B4-BE49-F238E27FC236}">
                <a16:creationId xmlns:a16="http://schemas.microsoft.com/office/drawing/2014/main" id="{428522A3-E7A4-C5BC-B8C8-2E85D98809B5}"/>
              </a:ext>
            </a:extLst>
          </p:cNvPr>
          <p:cNvPicPr>
            <a:picLocks noChangeAspect="1" noChangeArrowheads="1"/>
          </p:cNvPicPr>
          <p:nvPr/>
        </p:nvPicPr>
        <p:blipFill>
          <a:blip r:embed="rId16" cstate="print"/>
          <a:srcRect t="36364" r="51515"/>
          <a:stretch>
            <a:fillRect/>
          </a:stretch>
        </p:blipFill>
        <p:spPr bwMode="auto">
          <a:xfrm>
            <a:off x="5530667" y="2990925"/>
            <a:ext cx="786819" cy="780685"/>
          </a:xfrm>
          <a:prstGeom prst="ellipse">
            <a:avLst/>
          </a:prstGeom>
          <a:ln w="190500" cap="rnd">
            <a:noFill/>
            <a:prstDash val="solid"/>
          </a:ln>
          <a:effectLst/>
        </p:spPr>
      </p:pic>
      <p:pic>
        <p:nvPicPr>
          <p:cNvPr id="42" name="Picture 41">
            <a:extLst>
              <a:ext uri="{FF2B5EF4-FFF2-40B4-BE49-F238E27FC236}">
                <a16:creationId xmlns:a16="http://schemas.microsoft.com/office/drawing/2014/main" id="{37E14F6F-3A61-2004-DB95-0C8371A8A4D7}"/>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101919" y="2990925"/>
            <a:ext cx="788528" cy="780685"/>
          </a:xfrm>
          <a:prstGeom prst="ellipse">
            <a:avLst/>
          </a:prstGeom>
          <a:effectLst/>
        </p:spPr>
      </p:pic>
      <p:pic>
        <p:nvPicPr>
          <p:cNvPr id="1025" name="Picture 1024">
            <a:extLst>
              <a:ext uri="{FF2B5EF4-FFF2-40B4-BE49-F238E27FC236}">
                <a16:creationId xmlns:a16="http://schemas.microsoft.com/office/drawing/2014/main" id="{4090C287-1A22-C25E-70B3-04A07555D986}"/>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3912687" y="2990925"/>
            <a:ext cx="786819" cy="780685"/>
          </a:xfrm>
          <a:prstGeom prst="ellipse">
            <a:avLst/>
          </a:prstGeom>
          <a:effectLst/>
        </p:spPr>
      </p:pic>
      <p:pic>
        <p:nvPicPr>
          <p:cNvPr id="1028" name="Picture 1027">
            <a:extLst>
              <a:ext uri="{FF2B5EF4-FFF2-40B4-BE49-F238E27FC236}">
                <a16:creationId xmlns:a16="http://schemas.microsoft.com/office/drawing/2014/main" id="{FA40A375-708E-F84E-0E2F-C1829A8EF43C}"/>
              </a:ext>
            </a:extLst>
          </p:cNvPr>
          <p:cNvPicPr>
            <a:picLocks/>
          </p:cNvPicPr>
          <p:nvPr/>
        </p:nvPicPr>
        <p:blipFill>
          <a:blip r:embed="rId9" cstate="print">
            <a:extLst>
              <a:ext uri="{28A0092B-C50C-407E-A947-70E740481C1C}">
                <a14:useLocalDpi xmlns:a14="http://schemas.microsoft.com/office/drawing/2010/main" val="0"/>
              </a:ext>
            </a:extLst>
          </a:blip>
          <a:stretch>
            <a:fillRect/>
          </a:stretch>
        </p:blipFill>
        <p:spPr>
          <a:xfrm rot="16200000" flipH="1">
            <a:off x="7484336" y="3802245"/>
            <a:ext cx="548640" cy="406108"/>
          </a:xfrm>
          <a:prstGeom prst="rect">
            <a:avLst/>
          </a:prstGeom>
        </p:spPr>
      </p:pic>
      <p:pic>
        <p:nvPicPr>
          <p:cNvPr id="2050" name="Picture 2" descr="Genome editing in the spotlight: genetic disorder carriers' views shape the  conversation">
            <a:extLst>
              <a:ext uri="{FF2B5EF4-FFF2-40B4-BE49-F238E27FC236}">
                <a16:creationId xmlns:a16="http://schemas.microsoft.com/office/drawing/2014/main" id="{B8BB1F4E-7BF2-6A03-E839-409D5FC2805D}"/>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7244645" y="1109361"/>
            <a:ext cx="1855000" cy="1236285"/>
          </a:xfrm>
          <a:prstGeom prst="rect">
            <a:avLst/>
          </a:prstGeom>
          <a:ln w="190500" cap="rnd">
            <a:noFill/>
            <a:prstDash val="solid"/>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039" name="Group 1038">
            <a:extLst>
              <a:ext uri="{FF2B5EF4-FFF2-40B4-BE49-F238E27FC236}">
                <a16:creationId xmlns:a16="http://schemas.microsoft.com/office/drawing/2014/main" id="{9E260F0C-D70B-C61C-713E-7DB4DD07344F}"/>
              </a:ext>
            </a:extLst>
          </p:cNvPr>
          <p:cNvGrpSpPr/>
          <p:nvPr/>
        </p:nvGrpSpPr>
        <p:grpSpPr>
          <a:xfrm>
            <a:off x="6169621" y="4322448"/>
            <a:ext cx="1827276" cy="1637510"/>
            <a:chOff x="7041453" y="4184963"/>
            <a:chExt cx="1827276" cy="1637510"/>
          </a:xfrm>
        </p:grpSpPr>
        <p:grpSp>
          <p:nvGrpSpPr>
            <p:cNvPr id="1037" name="Group 1036">
              <a:extLst>
                <a:ext uri="{FF2B5EF4-FFF2-40B4-BE49-F238E27FC236}">
                  <a16:creationId xmlns:a16="http://schemas.microsoft.com/office/drawing/2014/main" id="{BCF7D6F9-53C3-5DCD-5B26-23E315A25532}"/>
                </a:ext>
              </a:extLst>
            </p:cNvPr>
            <p:cNvGrpSpPr/>
            <p:nvPr/>
          </p:nvGrpSpPr>
          <p:grpSpPr>
            <a:xfrm>
              <a:off x="7041453" y="4471187"/>
              <a:ext cx="1827276" cy="1351286"/>
              <a:chOff x="736142" y="1607663"/>
              <a:chExt cx="4990419" cy="3628629"/>
            </a:xfrm>
          </p:grpSpPr>
          <p:pic>
            <p:nvPicPr>
              <p:cNvPr id="1035" name="Picture 1034">
                <a:extLst>
                  <a:ext uri="{FF2B5EF4-FFF2-40B4-BE49-F238E27FC236}">
                    <a16:creationId xmlns:a16="http://schemas.microsoft.com/office/drawing/2014/main" id="{8829E924-BAE7-702D-FB7B-F66AA7D8C6E0}"/>
                  </a:ext>
                </a:extLst>
              </p:cNvPr>
              <p:cNvPicPr>
                <a:picLocks noChangeAspect="1"/>
              </p:cNvPicPr>
              <p:nvPr/>
            </p:nvPicPr>
            <p:blipFill rotWithShape="1">
              <a:blip r:embed="rId20"/>
              <a:srcRect r="75034"/>
              <a:stretch/>
            </p:blipFill>
            <p:spPr>
              <a:xfrm>
                <a:off x="736142" y="1608858"/>
                <a:ext cx="1993895" cy="3627434"/>
              </a:xfrm>
              <a:prstGeom prst="rect">
                <a:avLst/>
              </a:prstGeom>
            </p:spPr>
          </p:pic>
          <p:pic>
            <p:nvPicPr>
              <p:cNvPr id="1036" name="Picture 1035">
                <a:extLst>
                  <a:ext uri="{FF2B5EF4-FFF2-40B4-BE49-F238E27FC236}">
                    <a16:creationId xmlns:a16="http://schemas.microsoft.com/office/drawing/2014/main" id="{A80218E2-AC30-0C0C-24FF-8A61ACAD3C22}"/>
                  </a:ext>
                </a:extLst>
              </p:cNvPr>
              <p:cNvPicPr>
                <a:picLocks noChangeAspect="1"/>
              </p:cNvPicPr>
              <p:nvPr/>
            </p:nvPicPr>
            <p:blipFill rotWithShape="1">
              <a:blip r:embed="rId20"/>
              <a:srcRect l="61832"/>
              <a:stretch/>
            </p:blipFill>
            <p:spPr>
              <a:xfrm>
                <a:off x="2678296" y="1607663"/>
                <a:ext cx="3048265" cy="3627434"/>
              </a:xfrm>
              <a:prstGeom prst="rect">
                <a:avLst/>
              </a:prstGeom>
            </p:spPr>
          </p:pic>
        </p:grpSp>
        <p:sp>
          <p:nvSpPr>
            <p:cNvPr id="1033" name="TextBox 1032">
              <a:extLst>
                <a:ext uri="{FF2B5EF4-FFF2-40B4-BE49-F238E27FC236}">
                  <a16:creationId xmlns:a16="http://schemas.microsoft.com/office/drawing/2014/main" id="{5A0BB8B3-B4C6-D1B2-DC09-DA1E30FBEB3B}"/>
                </a:ext>
              </a:extLst>
            </p:cNvPr>
            <p:cNvSpPr txBox="1"/>
            <p:nvPr/>
          </p:nvSpPr>
          <p:spPr>
            <a:xfrm>
              <a:off x="7250371" y="4184963"/>
              <a:ext cx="1583466" cy="120708"/>
            </a:xfrm>
            <a:prstGeom prst="rect">
              <a:avLst/>
            </a:prstGeom>
            <a:solidFill>
              <a:schemeClr val="bg1"/>
            </a:solidFill>
          </p:spPr>
          <p:txBody>
            <a:bodyPr wrap="square" rtlCol="0">
              <a:noAutofit/>
            </a:bodyPr>
            <a:lstStyle/>
            <a:p>
              <a:pPr algn="ctr"/>
              <a:r>
                <a:rPr lang="en-US" sz="800" b="1" dirty="0">
                  <a:solidFill>
                    <a:schemeClr val="accent3"/>
                  </a:solidFill>
                </a:rPr>
                <a:t>Dose Response Curve</a:t>
              </a:r>
            </a:p>
            <a:p>
              <a:pPr algn="ctr"/>
              <a:r>
                <a:rPr lang="en-US" sz="600" b="1" dirty="0"/>
                <a:t>(ASO treatment in iPSC-neurons)</a:t>
              </a:r>
            </a:p>
          </p:txBody>
        </p:sp>
      </p:grpSp>
      <p:pic>
        <p:nvPicPr>
          <p:cNvPr id="1038" name="Picture 1037">
            <a:extLst>
              <a:ext uri="{FF2B5EF4-FFF2-40B4-BE49-F238E27FC236}">
                <a16:creationId xmlns:a16="http://schemas.microsoft.com/office/drawing/2014/main" id="{3ABBBF40-26F9-CEA4-2A1F-78FF2D97AA6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4789469" y="2590085"/>
            <a:ext cx="409707" cy="246520"/>
          </a:xfrm>
          <a:prstGeom prst="rect">
            <a:avLst/>
          </a:prstGeom>
        </p:spPr>
      </p:pic>
      <p:grpSp>
        <p:nvGrpSpPr>
          <p:cNvPr id="1041" name="Group 1040">
            <a:extLst>
              <a:ext uri="{FF2B5EF4-FFF2-40B4-BE49-F238E27FC236}">
                <a16:creationId xmlns:a16="http://schemas.microsoft.com/office/drawing/2014/main" id="{A2279E8E-46CE-9227-C1E8-5C3E987D0B4F}"/>
              </a:ext>
            </a:extLst>
          </p:cNvPr>
          <p:cNvGrpSpPr/>
          <p:nvPr/>
        </p:nvGrpSpPr>
        <p:grpSpPr>
          <a:xfrm>
            <a:off x="8244690" y="4282672"/>
            <a:ext cx="1994473" cy="1635816"/>
            <a:chOff x="8744906" y="4107097"/>
            <a:chExt cx="1994473" cy="1635816"/>
          </a:xfrm>
        </p:grpSpPr>
        <p:pic>
          <p:nvPicPr>
            <p:cNvPr id="2054" name="Picture 6" descr="time point raster plots | ApconiX">
              <a:extLst>
                <a:ext uri="{FF2B5EF4-FFF2-40B4-BE49-F238E27FC236}">
                  <a16:creationId xmlns:a16="http://schemas.microsoft.com/office/drawing/2014/main" id="{9CA40691-C7B4-DDFA-18D3-DA2D467D643C}"/>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l="941" t="54767" r="51368" b="-855"/>
            <a:stretch/>
          </p:blipFill>
          <p:spPr bwMode="auto">
            <a:xfrm>
              <a:off x="8744906" y="4436748"/>
              <a:ext cx="1994473" cy="1306165"/>
            </a:xfrm>
            <a:prstGeom prst="rect">
              <a:avLst/>
            </a:prstGeom>
            <a:noFill/>
            <a:extLst>
              <a:ext uri="{909E8E84-426E-40DD-AFC4-6F175D3DCCD1}">
                <a14:hiddenFill xmlns:a14="http://schemas.microsoft.com/office/drawing/2010/main">
                  <a:solidFill>
                    <a:srgbClr val="FFFFFF"/>
                  </a:solidFill>
                </a14:hiddenFill>
              </a:ext>
            </a:extLst>
          </p:spPr>
        </p:pic>
        <p:sp>
          <p:nvSpPr>
            <p:cNvPr id="1040" name="TextBox 1039">
              <a:extLst>
                <a:ext uri="{FF2B5EF4-FFF2-40B4-BE49-F238E27FC236}">
                  <a16:creationId xmlns:a16="http://schemas.microsoft.com/office/drawing/2014/main" id="{BA2E17CF-C59D-3332-5D40-111C27C1DF93}"/>
                </a:ext>
              </a:extLst>
            </p:cNvPr>
            <p:cNvSpPr txBox="1"/>
            <p:nvPr/>
          </p:nvSpPr>
          <p:spPr>
            <a:xfrm>
              <a:off x="8945266" y="4107097"/>
              <a:ext cx="1583466" cy="361637"/>
            </a:xfrm>
            <a:prstGeom prst="rect">
              <a:avLst/>
            </a:prstGeom>
            <a:solidFill>
              <a:schemeClr val="bg1"/>
            </a:solidFill>
          </p:spPr>
          <p:txBody>
            <a:bodyPr wrap="square" rtlCol="0">
              <a:noAutofit/>
            </a:bodyPr>
            <a:lstStyle/>
            <a:p>
              <a:pPr algn="ctr"/>
              <a:r>
                <a:rPr lang="en-US" sz="800" b="1" dirty="0">
                  <a:solidFill>
                    <a:schemeClr val="accent3"/>
                  </a:solidFill>
                </a:rPr>
                <a:t>Neuronal Functional Test</a:t>
              </a:r>
            </a:p>
            <a:p>
              <a:pPr algn="ctr"/>
              <a:r>
                <a:rPr lang="en-US" sz="600" b="1" dirty="0"/>
                <a:t>(</a:t>
              </a:r>
              <a:r>
                <a:rPr lang="en-US" sz="600" b="1" i="0" dirty="0">
                  <a:effectLst/>
                </a:rPr>
                <a:t>raster plots, iPSC-neurons</a:t>
              </a:r>
              <a:r>
                <a:rPr lang="en-US" sz="600" b="1" dirty="0"/>
                <a:t>) </a:t>
              </a:r>
            </a:p>
          </p:txBody>
        </p:sp>
      </p:grpSp>
      <p:sp>
        <p:nvSpPr>
          <p:cNvPr id="1042" name="Freeform: Shape 1041">
            <a:extLst>
              <a:ext uri="{FF2B5EF4-FFF2-40B4-BE49-F238E27FC236}">
                <a16:creationId xmlns:a16="http://schemas.microsoft.com/office/drawing/2014/main" id="{44285EEB-566D-4290-B120-3D06A83B37F0}"/>
              </a:ext>
            </a:extLst>
          </p:cNvPr>
          <p:cNvSpPr/>
          <p:nvPr/>
        </p:nvSpPr>
        <p:spPr>
          <a:xfrm>
            <a:off x="1997529" y="5933717"/>
            <a:ext cx="1067218" cy="269121"/>
          </a:xfrm>
          <a:custGeom>
            <a:avLst/>
            <a:gdLst>
              <a:gd name="connsiteX0" fmla="*/ 2288839 w 2422862"/>
              <a:gd name="connsiteY0" fmla="*/ 0 h 275632"/>
              <a:gd name="connsiteX1" fmla="*/ 2422863 w 2422862"/>
              <a:gd name="connsiteY1" fmla="*/ 134024 h 275632"/>
              <a:gd name="connsiteX2" fmla="*/ 2422863 w 2422862"/>
              <a:gd name="connsiteY2" fmla="*/ 141608 h 275632"/>
              <a:gd name="connsiteX3" fmla="*/ 2288839 w 2422862"/>
              <a:gd name="connsiteY3" fmla="*/ 275632 h 275632"/>
              <a:gd name="connsiteX4" fmla="*/ 134024 w 2422862"/>
              <a:gd name="connsiteY4" fmla="*/ 275632 h 275632"/>
              <a:gd name="connsiteX5" fmla="*/ 0 w 2422862"/>
              <a:gd name="connsiteY5" fmla="*/ 141608 h 275632"/>
              <a:gd name="connsiteX6" fmla="*/ 0 w 2422862"/>
              <a:gd name="connsiteY6" fmla="*/ 134024 h 275632"/>
              <a:gd name="connsiteX7" fmla="*/ 134024 w 2422862"/>
              <a:gd name="connsiteY7" fmla="*/ 0 h 275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2862" h="275632">
                <a:moveTo>
                  <a:pt x="2288839" y="0"/>
                </a:moveTo>
                <a:cubicBezTo>
                  <a:pt x="2362858" y="0"/>
                  <a:pt x="2422863" y="60005"/>
                  <a:pt x="2422863" y="134024"/>
                </a:cubicBezTo>
                <a:lnTo>
                  <a:pt x="2422863" y="141608"/>
                </a:lnTo>
                <a:cubicBezTo>
                  <a:pt x="2422863" y="215628"/>
                  <a:pt x="2362858" y="275632"/>
                  <a:pt x="2288839" y="275632"/>
                </a:cubicBezTo>
                <a:lnTo>
                  <a:pt x="134024" y="275632"/>
                </a:lnTo>
                <a:cubicBezTo>
                  <a:pt x="60005" y="275632"/>
                  <a:pt x="0" y="215628"/>
                  <a:pt x="0" y="141608"/>
                </a:cubicBezTo>
                <a:lnTo>
                  <a:pt x="0" y="134024"/>
                </a:lnTo>
                <a:cubicBezTo>
                  <a:pt x="0" y="60005"/>
                  <a:pt x="60005" y="0"/>
                  <a:pt x="134024" y="0"/>
                </a:cubicBezTo>
                <a:close/>
              </a:path>
            </a:pathLst>
          </a:custGeom>
          <a:solidFill>
            <a:srgbClr val="FF5400"/>
          </a:solidFill>
          <a:ln w="11840" cap="flat">
            <a:noFill/>
            <a:prstDash val="solid"/>
            <a:miter/>
          </a:ln>
        </p:spPr>
        <p:txBody>
          <a:bodyPr rtlCol="0" anchor="ctr"/>
          <a:lstStyle/>
          <a:p>
            <a:pPr algn="ctr"/>
            <a:r>
              <a:rPr lang="en-US" sz="800" b="1" dirty="0">
                <a:solidFill>
                  <a:schemeClr val="bg1"/>
                </a:solidFill>
                <a:effectLst>
                  <a:outerShdw blurRad="38100" dist="38100" dir="2700000" algn="tl">
                    <a:srgbClr val="000000">
                      <a:alpha val="43137"/>
                    </a:srgbClr>
                  </a:outerShdw>
                </a:effectLst>
                <a:latin typeface="Montserrat" panose="00000500000000000000" pitchFamily="50" charset="0"/>
              </a:rPr>
              <a:t>Toxicology</a:t>
            </a:r>
          </a:p>
        </p:txBody>
      </p:sp>
      <p:sp>
        <p:nvSpPr>
          <p:cNvPr id="1043" name="Freeform: Shape 1042">
            <a:extLst>
              <a:ext uri="{FF2B5EF4-FFF2-40B4-BE49-F238E27FC236}">
                <a16:creationId xmlns:a16="http://schemas.microsoft.com/office/drawing/2014/main" id="{47D4AB4C-E846-B3BD-D773-CC10ECADF893}"/>
              </a:ext>
            </a:extLst>
          </p:cNvPr>
          <p:cNvSpPr/>
          <p:nvPr/>
        </p:nvSpPr>
        <p:spPr>
          <a:xfrm>
            <a:off x="4188139" y="5933717"/>
            <a:ext cx="1067218" cy="269121"/>
          </a:xfrm>
          <a:custGeom>
            <a:avLst/>
            <a:gdLst>
              <a:gd name="connsiteX0" fmla="*/ 2288839 w 2422862"/>
              <a:gd name="connsiteY0" fmla="*/ 0 h 275632"/>
              <a:gd name="connsiteX1" fmla="*/ 2422863 w 2422862"/>
              <a:gd name="connsiteY1" fmla="*/ 134024 h 275632"/>
              <a:gd name="connsiteX2" fmla="*/ 2422863 w 2422862"/>
              <a:gd name="connsiteY2" fmla="*/ 141608 h 275632"/>
              <a:gd name="connsiteX3" fmla="*/ 2288839 w 2422862"/>
              <a:gd name="connsiteY3" fmla="*/ 275632 h 275632"/>
              <a:gd name="connsiteX4" fmla="*/ 134024 w 2422862"/>
              <a:gd name="connsiteY4" fmla="*/ 275632 h 275632"/>
              <a:gd name="connsiteX5" fmla="*/ 0 w 2422862"/>
              <a:gd name="connsiteY5" fmla="*/ 141608 h 275632"/>
              <a:gd name="connsiteX6" fmla="*/ 0 w 2422862"/>
              <a:gd name="connsiteY6" fmla="*/ 134024 h 275632"/>
              <a:gd name="connsiteX7" fmla="*/ 134024 w 2422862"/>
              <a:gd name="connsiteY7" fmla="*/ 0 h 275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2862" h="275632">
                <a:moveTo>
                  <a:pt x="2288839" y="0"/>
                </a:moveTo>
                <a:cubicBezTo>
                  <a:pt x="2362858" y="0"/>
                  <a:pt x="2422863" y="60005"/>
                  <a:pt x="2422863" y="134024"/>
                </a:cubicBezTo>
                <a:lnTo>
                  <a:pt x="2422863" y="141608"/>
                </a:lnTo>
                <a:cubicBezTo>
                  <a:pt x="2422863" y="215628"/>
                  <a:pt x="2362858" y="275632"/>
                  <a:pt x="2288839" y="275632"/>
                </a:cubicBezTo>
                <a:lnTo>
                  <a:pt x="134024" y="275632"/>
                </a:lnTo>
                <a:cubicBezTo>
                  <a:pt x="60005" y="275632"/>
                  <a:pt x="0" y="215628"/>
                  <a:pt x="0" y="141608"/>
                </a:cubicBezTo>
                <a:lnTo>
                  <a:pt x="0" y="134024"/>
                </a:lnTo>
                <a:cubicBezTo>
                  <a:pt x="0" y="60005"/>
                  <a:pt x="60005" y="0"/>
                  <a:pt x="134024" y="0"/>
                </a:cubicBezTo>
                <a:close/>
              </a:path>
            </a:pathLst>
          </a:custGeom>
          <a:solidFill>
            <a:srgbClr val="FF5400"/>
          </a:solidFill>
          <a:ln w="11840" cap="flat">
            <a:noFill/>
            <a:prstDash val="solid"/>
            <a:miter/>
          </a:ln>
        </p:spPr>
        <p:txBody>
          <a:bodyPr rtlCol="0" anchor="ctr"/>
          <a:lstStyle/>
          <a:p>
            <a:pPr algn="ctr"/>
            <a:r>
              <a:rPr lang="en-US" sz="800" b="1" dirty="0">
                <a:solidFill>
                  <a:schemeClr val="bg1"/>
                </a:solidFill>
                <a:effectLst>
                  <a:outerShdw blurRad="38100" dist="38100" dir="2700000" algn="tl">
                    <a:srgbClr val="000000">
                      <a:alpha val="43137"/>
                    </a:srgbClr>
                  </a:outerShdw>
                </a:effectLst>
                <a:latin typeface="Montserrat" panose="00000500000000000000" pitchFamily="50" charset="0"/>
              </a:rPr>
              <a:t>Phenotypic Screening</a:t>
            </a:r>
          </a:p>
        </p:txBody>
      </p:sp>
      <p:sp>
        <p:nvSpPr>
          <p:cNvPr id="1044" name="Freeform: Shape 1043">
            <a:extLst>
              <a:ext uri="{FF2B5EF4-FFF2-40B4-BE49-F238E27FC236}">
                <a16:creationId xmlns:a16="http://schemas.microsoft.com/office/drawing/2014/main" id="{C54664B7-E9F2-700A-2A77-63D954BD6E54}"/>
              </a:ext>
            </a:extLst>
          </p:cNvPr>
          <p:cNvSpPr/>
          <p:nvPr/>
        </p:nvSpPr>
        <p:spPr>
          <a:xfrm>
            <a:off x="6582831" y="5933717"/>
            <a:ext cx="1067218" cy="269121"/>
          </a:xfrm>
          <a:custGeom>
            <a:avLst/>
            <a:gdLst>
              <a:gd name="connsiteX0" fmla="*/ 2288839 w 2422862"/>
              <a:gd name="connsiteY0" fmla="*/ 0 h 275632"/>
              <a:gd name="connsiteX1" fmla="*/ 2422863 w 2422862"/>
              <a:gd name="connsiteY1" fmla="*/ 134024 h 275632"/>
              <a:gd name="connsiteX2" fmla="*/ 2422863 w 2422862"/>
              <a:gd name="connsiteY2" fmla="*/ 141608 h 275632"/>
              <a:gd name="connsiteX3" fmla="*/ 2288839 w 2422862"/>
              <a:gd name="connsiteY3" fmla="*/ 275632 h 275632"/>
              <a:gd name="connsiteX4" fmla="*/ 134024 w 2422862"/>
              <a:gd name="connsiteY4" fmla="*/ 275632 h 275632"/>
              <a:gd name="connsiteX5" fmla="*/ 0 w 2422862"/>
              <a:gd name="connsiteY5" fmla="*/ 141608 h 275632"/>
              <a:gd name="connsiteX6" fmla="*/ 0 w 2422862"/>
              <a:gd name="connsiteY6" fmla="*/ 134024 h 275632"/>
              <a:gd name="connsiteX7" fmla="*/ 134024 w 2422862"/>
              <a:gd name="connsiteY7" fmla="*/ 0 h 275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2862" h="275632">
                <a:moveTo>
                  <a:pt x="2288839" y="0"/>
                </a:moveTo>
                <a:cubicBezTo>
                  <a:pt x="2362858" y="0"/>
                  <a:pt x="2422863" y="60005"/>
                  <a:pt x="2422863" y="134024"/>
                </a:cubicBezTo>
                <a:lnTo>
                  <a:pt x="2422863" y="141608"/>
                </a:lnTo>
                <a:cubicBezTo>
                  <a:pt x="2422863" y="215628"/>
                  <a:pt x="2362858" y="275632"/>
                  <a:pt x="2288839" y="275632"/>
                </a:cubicBezTo>
                <a:lnTo>
                  <a:pt x="134024" y="275632"/>
                </a:lnTo>
                <a:cubicBezTo>
                  <a:pt x="60005" y="275632"/>
                  <a:pt x="0" y="215628"/>
                  <a:pt x="0" y="141608"/>
                </a:cubicBezTo>
                <a:lnTo>
                  <a:pt x="0" y="134024"/>
                </a:lnTo>
                <a:cubicBezTo>
                  <a:pt x="0" y="60005"/>
                  <a:pt x="60005" y="0"/>
                  <a:pt x="134024" y="0"/>
                </a:cubicBezTo>
                <a:close/>
              </a:path>
            </a:pathLst>
          </a:custGeom>
          <a:solidFill>
            <a:srgbClr val="FF5400"/>
          </a:solidFill>
          <a:ln w="11840" cap="flat">
            <a:noFill/>
            <a:prstDash val="solid"/>
            <a:miter/>
          </a:ln>
        </p:spPr>
        <p:txBody>
          <a:bodyPr rtlCol="0" anchor="ctr"/>
          <a:lstStyle/>
          <a:p>
            <a:pPr algn="ctr"/>
            <a:r>
              <a:rPr lang="en-US" sz="800" b="1" dirty="0">
                <a:solidFill>
                  <a:schemeClr val="bg1"/>
                </a:solidFill>
                <a:effectLst>
                  <a:outerShdw blurRad="38100" dist="38100" dir="2700000" algn="tl">
                    <a:srgbClr val="000000">
                      <a:alpha val="43137"/>
                    </a:srgbClr>
                  </a:outerShdw>
                </a:effectLst>
                <a:latin typeface="Montserrat" panose="00000500000000000000" pitchFamily="50" charset="0"/>
              </a:rPr>
              <a:t>Hit Generation  &amp; Validation</a:t>
            </a:r>
          </a:p>
        </p:txBody>
      </p:sp>
      <p:sp>
        <p:nvSpPr>
          <p:cNvPr id="1045" name="Freeform: Shape 1044">
            <a:extLst>
              <a:ext uri="{FF2B5EF4-FFF2-40B4-BE49-F238E27FC236}">
                <a16:creationId xmlns:a16="http://schemas.microsoft.com/office/drawing/2014/main" id="{C1AE03A7-B268-FE5C-2E00-2F80D0924304}"/>
              </a:ext>
            </a:extLst>
          </p:cNvPr>
          <p:cNvSpPr/>
          <p:nvPr/>
        </p:nvSpPr>
        <p:spPr>
          <a:xfrm>
            <a:off x="8698654" y="5933717"/>
            <a:ext cx="1067218" cy="269121"/>
          </a:xfrm>
          <a:custGeom>
            <a:avLst/>
            <a:gdLst>
              <a:gd name="connsiteX0" fmla="*/ 2288839 w 2422862"/>
              <a:gd name="connsiteY0" fmla="*/ 0 h 275632"/>
              <a:gd name="connsiteX1" fmla="*/ 2422863 w 2422862"/>
              <a:gd name="connsiteY1" fmla="*/ 134024 h 275632"/>
              <a:gd name="connsiteX2" fmla="*/ 2422863 w 2422862"/>
              <a:gd name="connsiteY2" fmla="*/ 141608 h 275632"/>
              <a:gd name="connsiteX3" fmla="*/ 2288839 w 2422862"/>
              <a:gd name="connsiteY3" fmla="*/ 275632 h 275632"/>
              <a:gd name="connsiteX4" fmla="*/ 134024 w 2422862"/>
              <a:gd name="connsiteY4" fmla="*/ 275632 h 275632"/>
              <a:gd name="connsiteX5" fmla="*/ 0 w 2422862"/>
              <a:gd name="connsiteY5" fmla="*/ 141608 h 275632"/>
              <a:gd name="connsiteX6" fmla="*/ 0 w 2422862"/>
              <a:gd name="connsiteY6" fmla="*/ 134024 h 275632"/>
              <a:gd name="connsiteX7" fmla="*/ 134024 w 2422862"/>
              <a:gd name="connsiteY7" fmla="*/ 0 h 275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2862" h="275632">
                <a:moveTo>
                  <a:pt x="2288839" y="0"/>
                </a:moveTo>
                <a:cubicBezTo>
                  <a:pt x="2362858" y="0"/>
                  <a:pt x="2422863" y="60005"/>
                  <a:pt x="2422863" y="134024"/>
                </a:cubicBezTo>
                <a:lnTo>
                  <a:pt x="2422863" y="141608"/>
                </a:lnTo>
                <a:cubicBezTo>
                  <a:pt x="2422863" y="215628"/>
                  <a:pt x="2362858" y="275632"/>
                  <a:pt x="2288839" y="275632"/>
                </a:cubicBezTo>
                <a:lnTo>
                  <a:pt x="134024" y="275632"/>
                </a:lnTo>
                <a:cubicBezTo>
                  <a:pt x="60005" y="275632"/>
                  <a:pt x="0" y="215628"/>
                  <a:pt x="0" y="141608"/>
                </a:cubicBezTo>
                <a:lnTo>
                  <a:pt x="0" y="134024"/>
                </a:lnTo>
                <a:cubicBezTo>
                  <a:pt x="0" y="60005"/>
                  <a:pt x="60005" y="0"/>
                  <a:pt x="134024" y="0"/>
                </a:cubicBezTo>
                <a:close/>
              </a:path>
            </a:pathLst>
          </a:custGeom>
          <a:solidFill>
            <a:srgbClr val="FF5400"/>
          </a:solidFill>
          <a:ln w="11840" cap="flat">
            <a:noFill/>
            <a:prstDash val="solid"/>
            <a:miter/>
          </a:ln>
        </p:spPr>
        <p:txBody>
          <a:bodyPr rtlCol="0" anchor="ctr"/>
          <a:lstStyle/>
          <a:p>
            <a:pPr algn="ctr"/>
            <a:r>
              <a:rPr lang="en-US" sz="800" b="1" dirty="0">
                <a:solidFill>
                  <a:schemeClr val="bg1"/>
                </a:solidFill>
                <a:effectLst>
                  <a:outerShdw blurRad="38100" dist="38100" dir="2700000" algn="tl">
                    <a:srgbClr val="000000">
                      <a:alpha val="43137"/>
                    </a:srgbClr>
                  </a:outerShdw>
                </a:effectLst>
                <a:latin typeface="Montserrat" panose="00000500000000000000" pitchFamily="50" charset="0"/>
              </a:rPr>
              <a:t>Functional Bioassay</a:t>
            </a:r>
          </a:p>
        </p:txBody>
      </p:sp>
      <p:sp>
        <p:nvSpPr>
          <p:cNvPr id="1046" name="TextBox 1045">
            <a:extLst>
              <a:ext uri="{FF2B5EF4-FFF2-40B4-BE49-F238E27FC236}">
                <a16:creationId xmlns:a16="http://schemas.microsoft.com/office/drawing/2014/main" id="{70B525EC-C300-D414-F6D3-381C15C4F677}"/>
              </a:ext>
            </a:extLst>
          </p:cNvPr>
          <p:cNvSpPr txBox="1"/>
          <p:nvPr/>
        </p:nvSpPr>
        <p:spPr>
          <a:xfrm>
            <a:off x="1812976" y="4400011"/>
            <a:ext cx="1583466" cy="120708"/>
          </a:xfrm>
          <a:prstGeom prst="rect">
            <a:avLst/>
          </a:prstGeom>
          <a:solidFill>
            <a:schemeClr val="bg1"/>
          </a:solidFill>
        </p:spPr>
        <p:txBody>
          <a:bodyPr wrap="square" rtlCol="0">
            <a:noAutofit/>
          </a:bodyPr>
          <a:lstStyle/>
          <a:p>
            <a:pPr algn="ctr"/>
            <a:r>
              <a:rPr lang="en-US" sz="800" b="1" dirty="0">
                <a:solidFill>
                  <a:schemeClr val="accent3"/>
                </a:solidFill>
              </a:rPr>
              <a:t>Toxicity Test (IC50)</a:t>
            </a:r>
          </a:p>
        </p:txBody>
      </p:sp>
      <p:sp>
        <p:nvSpPr>
          <p:cNvPr id="1047" name="TextBox 1046">
            <a:extLst>
              <a:ext uri="{FF2B5EF4-FFF2-40B4-BE49-F238E27FC236}">
                <a16:creationId xmlns:a16="http://schemas.microsoft.com/office/drawing/2014/main" id="{C238B95B-59D0-0C33-8A04-4F0D15F9B40B}"/>
              </a:ext>
            </a:extLst>
          </p:cNvPr>
          <p:cNvSpPr txBox="1"/>
          <p:nvPr/>
        </p:nvSpPr>
        <p:spPr>
          <a:xfrm>
            <a:off x="4009762" y="4305514"/>
            <a:ext cx="1583466" cy="275972"/>
          </a:xfrm>
          <a:prstGeom prst="rect">
            <a:avLst/>
          </a:prstGeom>
          <a:solidFill>
            <a:schemeClr val="bg1"/>
          </a:solidFill>
        </p:spPr>
        <p:txBody>
          <a:bodyPr wrap="square" rtlCol="0">
            <a:noAutofit/>
          </a:bodyPr>
          <a:lstStyle/>
          <a:p>
            <a:pPr algn="ctr"/>
            <a:r>
              <a:rPr lang="en-US" sz="800" b="1" i="1" dirty="0">
                <a:solidFill>
                  <a:schemeClr val="accent3"/>
                </a:solidFill>
              </a:rPr>
              <a:t>in vitro</a:t>
            </a:r>
            <a:r>
              <a:rPr lang="en-US" sz="800" b="1" dirty="0">
                <a:solidFill>
                  <a:schemeClr val="accent3"/>
                </a:solidFill>
              </a:rPr>
              <a:t> Liver Fibrosis Assay</a:t>
            </a:r>
          </a:p>
          <a:p>
            <a:pPr algn="ctr"/>
            <a:r>
              <a:rPr lang="en-US" sz="700" b="1" dirty="0"/>
              <a:t>(NASH hepatic stellate cells) </a:t>
            </a:r>
          </a:p>
        </p:txBody>
      </p:sp>
      <p:sp>
        <p:nvSpPr>
          <p:cNvPr id="1048" name="TextBox 1047">
            <a:extLst>
              <a:ext uri="{FF2B5EF4-FFF2-40B4-BE49-F238E27FC236}">
                <a16:creationId xmlns:a16="http://schemas.microsoft.com/office/drawing/2014/main" id="{28449791-5ECD-3E75-4B30-56056134633D}"/>
              </a:ext>
            </a:extLst>
          </p:cNvPr>
          <p:cNvSpPr txBox="1"/>
          <p:nvPr/>
        </p:nvSpPr>
        <p:spPr>
          <a:xfrm>
            <a:off x="3994670" y="1616510"/>
            <a:ext cx="1903932" cy="194502"/>
          </a:xfrm>
          <a:prstGeom prst="rect">
            <a:avLst/>
          </a:prstGeom>
          <a:solidFill>
            <a:schemeClr val="tx2">
              <a:alpha val="58000"/>
            </a:schemeClr>
          </a:solidFill>
        </p:spPr>
        <p:txBody>
          <a:bodyPr wrap="square" rtlCol="0" anchor="ctr">
            <a:noAutofit/>
          </a:bodyPr>
          <a:lstStyle/>
          <a:p>
            <a:pPr algn="ctr"/>
            <a:r>
              <a:rPr lang="en-US" sz="800" b="1" dirty="0">
                <a:solidFill>
                  <a:schemeClr val="bg1"/>
                </a:solidFill>
                <a:effectLst>
                  <a:outerShdw blurRad="38100" dist="38100" dir="2700000" algn="tl">
                    <a:srgbClr val="000000">
                      <a:alpha val="43137"/>
                    </a:srgbClr>
                  </a:outerShdw>
                </a:effectLst>
              </a:rPr>
              <a:t>iPSC Characterization</a:t>
            </a:r>
          </a:p>
        </p:txBody>
      </p:sp>
      <p:sp>
        <p:nvSpPr>
          <p:cNvPr id="1049" name="TextBox 1048">
            <a:extLst>
              <a:ext uri="{FF2B5EF4-FFF2-40B4-BE49-F238E27FC236}">
                <a16:creationId xmlns:a16="http://schemas.microsoft.com/office/drawing/2014/main" id="{0AEB3930-95A7-D8E7-2A9A-1F1A82A212C2}"/>
              </a:ext>
            </a:extLst>
          </p:cNvPr>
          <p:cNvSpPr txBox="1"/>
          <p:nvPr/>
        </p:nvSpPr>
        <p:spPr>
          <a:xfrm>
            <a:off x="7243257" y="1946541"/>
            <a:ext cx="1856388" cy="410801"/>
          </a:xfrm>
          <a:prstGeom prst="rect">
            <a:avLst/>
          </a:prstGeom>
          <a:solidFill>
            <a:schemeClr val="tx1">
              <a:alpha val="38000"/>
            </a:schemeClr>
          </a:solidFill>
        </p:spPr>
        <p:txBody>
          <a:bodyPr wrap="square" rtlCol="0" anchor="ctr">
            <a:noAutofit/>
          </a:bodyPr>
          <a:lstStyle/>
          <a:p>
            <a:r>
              <a:rPr lang="en-US" sz="700" b="1" dirty="0">
                <a:solidFill>
                  <a:schemeClr val="bg1"/>
                </a:solidFill>
                <a:effectLst>
                  <a:outerShdw blurRad="38100" dist="38100" dir="2700000" algn="tl">
                    <a:srgbClr val="000000">
                      <a:alpha val="43137"/>
                    </a:srgbClr>
                  </a:outerShdw>
                </a:effectLst>
              </a:rPr>
              <a:t>CRISPR/Cas9</a:t>
            </a:r>
          </a:p>
          <a:p>
            <a:r>
              <a:rPr lang="en-US" sz="700" b="1" dirty="0">
                <a:solidFill>
                  <a:schemeClr val="bg1"/>
                </a:solidFill>
                <a:effectLst>
                  <a:outerShdw blurRad="38100" dist="38100" dir="2700000" algn="tl">
                    <a:srgbClr val="000000">
                      <a:alpha val="43137"/>
                    </a:srgbClr>
                  </a:outerShdw>
                </a:effectLst>
              </a:rPr>
              <a:t>Disease-Specific Mutation</a:t>
            </a:r>
          </a:p>
          <a:p>
            <a:r>
              <a:rPr lang="en-US" sz="700" b="1" dirty="0">
                <a:solidFill>
                  <a:schemeClr val="bg1"/>
                </a:solidFill>
                <a:effectLst>
                  <a:outerShdw blurRad="38100" dist="38100" dir="2700000" algn="tl">
                    <a:srgbClr val="000000">
                      <a:alpha val="43137"/>
                    </a:srgbClr>
                  </a:outerShdw>
                </a:effectLst>
              </a:rPr>
              <a:t>Isogenic Lines</a:t>
            </a:r>
          </a:p>
        </p:txBody>
      </p:sp>
    </p:spTree>
    <p:extLst>
      <p:ext uri="{BB962C8B-B14F-4D97-AF65-F5344CB8AC3E}">
        <p14:creationId xmlns:p14="http://schemas.microsoft.com/office/powerpoint/2010/main" val="3905392772"/>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BFBEE33D-DE00-2513-0784-5C798CFD3234}"/>
              </a:ext>
            </a:extLst>
          </p:cNvPr>
          <p:cNvSpPr txBox="1"/>
          <p:nvPr/>
        </p:nvSpPr>
        <p:spPr>
          <a:xfrm>
            <a:off x="1233544" y="1168790"/>
            <a:ext cx="10150736" cy="888898"/>
          </a:xfrm>
          <a:prstGeom prst="rect">
            <a:avLst/>
          </a:prstGeom>
          <a:noFill/>
        </p:spPr>
        <p:txBody>
          <a:bodyPr wrap="square" lIns="91440" tIns="45720" rIns="91440" bIns="45720" rtlCol="0" anchor="t">
            <a:spAutoFit/>
          </a:bodyPr>
          <a:lstStyle/>
          <a:p>
            <a:pPr algn="just">
              <a:lnSpc>
                <a:spcPct val="120000"/>
              </a:lnSpc>
            </a:pPr>
            <a:r>
              <a:rPr lang="en-US" sz="1100" dirty="0">
                <a:solidFill>
                  <a:schemeClr val="tx2"/>
                </a:solidFill>
                <a:latin typeface="Montserrat"/>
                <a:cs typeface="Mongolian Baiti"/>
              </a:rPr>
              <a:t>Primary cells are invaluable tools for preclinical studies in pharmaceutical research, serving as physiologically and biologically relevant models for understanding disease mechanisms, drug responses, and toxicity assessments.  Our diverse collection of human and animal  primary cells provide essential tools for advancing biotechnological innovations and drug discovery efforts, ultimately paving the way for transformative medical solutions.</a:t>
            </a:r>
          </a:p>
        </p:txBody>
      </p:sp>
      <p:grpSp>
        <p:nvGrpSpPr>
          <p:cNvPr id="3" name="Group 2">
            <a:extLst>
              <a:ext uri="{FF2B5EF4-FFF2-40B4-BE49-F238E27FC236}">
                <a16:creationId xmlns:a16="http://schemas.microsoft.com/office/drawing/2014/main" id="{94F74C9C-A2DD-51FA-AE0D-E981D0A0D9A8}"/>
              </a:ext>
            </a:extLst>
          </p:cNvPr>
          <p:cNvGrpSpPr/>
          <p:nvPr/>
        </p:nvGrpSpPr>
        <p:grpSpPr>
          <a:xfrm>
            <a:off x="355255" y="1182871"/>
            <a:ext cx="817328" cy="817328"/>
            <a:chOff x="10301900" y="1947725"/>
            <a:chExt cx="990444" cy="990444"/>
          </a:xfrm>
        </p:grpSpPr>
        <p:sp>
          <p:nvSpPr>
            <p:cNvPr id="4" name="Oval 3">
              <a:extLst>
                <a:ext uri="{FF2B5EF4-FFF2-40B4-BE49-F238E27FC236}">
                  <a16:creationId xmlns:a16="http://schemas.microsoft.com/office/drawing/2014/main" id="{B17D1DED-8EDE-27F5-3A2E-D9A0DDC5ED5D}"/>
                </a:ext>
              </a:extLst>
            </p:cNvPr>
            <p:cNvSpPr/>
            <p:nvPr/>
          </p:nvSpPr>
          <p:spPr>
            <a:xfrm>
              <a:off x="10301900" y="1947725"/>
              <a:ext cx="990444" cy="990444"/>
            </a:xfrm>
            <a:prstGeom prst="ellipse">
              <a:avLst/>
            </a:prstGeom>
            <a:solidFill>
              <a:schemeClr val="bg1"/>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C2190B63-3BE1-5F2F-5643-8BD24C9D4F48}"/>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508945" y="2154770"/>
              <a:ext cx="576354" cy="576354"/>
            </a:xfrm>
            <a:prstGeom prst="rect">
              <a:avLst/>
            </a:prstGeom>
          </p:spPr>
        </p:pic>
      </p:grpSp>
      <p:grpSp>
        <p:nvGrpSpPr>
          <p:cNvPr id="15" name="Group 14">
            <a:extLst>
              <a:ext uri="{FF2B5EF4-FFF2-40B4-BE49-F238E27FC236}">
                <a16:creationId xmlns:a16="http://schemas.microsoft.com/office/drawing/2014/main" id="{60E51E68-9421-E939-747C-EA0E3CD66595}"/>
              </a:ext>
            </a:extLst>
          </p:cNvPr>
          <p:cNvGrpSpPr/>
          <p:nvPr/>
        </p:nvGrpSpPr>
        <p:grpSpPr>
          <a:xfrm>
            <a:off x="1709032" y="2261924"/>
            <a:ext cx="3796663" cy="1032882"/>
            <a:chOff x="1383173" y="7759466"/>
            <a:chExt cx="3796663" cy="1032882"/>
          </a:xfrm>
        </p:grpSpPr>
        <p:sp>
          <p:nvSpPr>
            <p:cNvPr id="16" name="Rectangle: Top Corners Rounded 15">
              <a:extLst>
                <a:ext uri="{FF2B5EF4-FFF2-40B4-BE49-F238E27FC236}">
                  <a16:creationId xmlns:a16="http://schemas.microsoft.com/office/drawing/2014/main" id="{F24954BC-C742-8AA6-C8CD-4767160A6F49}"/>
                </a:ext>
              </a:extLst>
            </p:cNvPr>
            <p:cNvSpPr/>
            <p:nvPr/>
          </p:nvSpPr>
          <p:spPr>
            <a:xfrm rot="10800000">
              <a:off x="1383173" y="7855728"/>
              <a:ext cx="3792361" cy="934645"/>
            </a:xfrm>
            <a:prstGeom prst="round2SameRect">
              <a:avLst>
                <a:gd name="adj1" fmla="val 16667"/>
                <a:gd name="adj2" fmla="val 6209"/>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Lorem ipsum dolor sit…">
              <a:extLst>
                <a:ext uri="{FF2B5EF4-FFF2-40B4-BE49-F238E27FC236}">
                  <a16:creationId xmlns:a16="http://schemas.microsoft.com/office/drawing/2014/main" id="{E36CDE7C-D2AB-34D2-EF38-FDC839778689}"/>
                </a:ext>
              </a:extLst>
            </p:cNvPr>
            <p:cNvSpPr txBox="1"/>
            <p:nvPr/>
          </p:nvSpPr>
          <p:spPr>
            <a:xfrm>
              <a:off x="1427146" y="8012647"/>
              <a:ext cx="2616567" cy="7797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nchor="t">
              <a:spAutoFit/>
            </a:bodyPr>
            <a:lstStyle/>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Endothelial Cells</a:t>
              </a:r>
              <a:endParaRPr lang="en-US" sz="1100" dirty="0">
                <a:solidFill>
                  <a:schemeClr val="tx1">
                    <a:lumMod val="65000"/>
                    <a:lumOff val="35000"/>
                  </a:schemeClr>
                </a:solidFill>
                <a:latin typeface="Montserrat"/>
                <a:cs typeface="Calibri" panose="020F0502020204030204"/>
              </a:endParaRPr>
            </a:p>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Epithelial Cells</a:t>
              </a:r>
            </a:p>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Fibroblasts</a:t>
              </a:r>
            </a:p>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Immune Cells</a:t>
              </a:r>
              <a:endParaRPr lang="en-US" sz="750" dirty="0">
                <a:solidFill>
                  <a:schemeClr val="tx1">
                    <a:lumMod val="65000"/>
                    <a:lumOff val="35000"/>
                  </a:schemeClr>
                </a:solidFill>
                <a:latin typeface="Montserrat"/>
                <a:ea typeface="+mn-lt"/>
                <a:cs typeface="+mn-lt"/>
              </a:endParaRPr>
            </a:p>
          </p:txBody>
        </p:sp>
        <p:sp>
          <p:nvSpPr>
            <p:cNvPr id="18" name="TextBox 17">
              <a:extLst>
                <a:ext uri="{FF2B5EF4-FFF2-40B4-BE49-F238E27FC236}">
                  <a16:creationId xmlns:a16="http://schemas.microsoft.com/office/drawing/2014/main" id="{C045BD55-06D1-7812-11AB-D1EF153ECE01}"/>
                </a:ext>
              </a:extLst>
            </p:cNvPr>
            <p:cNvSpPr txBox="1"/>
            <p:nvPr/>
          </p:nvSpPr>
          <p:spPr>
            <a:xfrm>
              <a:off x="3024360" y="8018158"/>
              <a:ext cx="215117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100" dirty="0">
                  <a:solidFill>
                    <a:schemeClr val="tx1">
                      <a:lumMod val="65000"/>
                      <a:lumOff val="35000"/>
                    </a:schemeClr>
                  </a:solidFill>
                  <a:latin typeface="Montserrat"/>
                  <a:cs typeface="Segoe UI"/>
                </a:rPr>
                <a:t>Keratinocytes</a:t>
              </a:r>
              <a:endParaRPr lang="en-US" sz="1100" dirty="0">
                <a:solidFill>
                  <a:schemeClr val="tx1">
                    <a:lumMod val="65000"/>
                    <a:lumOff val="35000"/>
                  </a:schemeClr>
                </a:solidFill>
              </a:endParaRPr>
            </a:p>
            <a:p>
              <a:pPr marL="171450" indent="-171450">
                <a:buFont typeface="Arial"/>
                <a:buChar char="•"/>
              </a:pPr>
              <a:r>
                <a:rPr lang="en-US" sz="1100" dirty="0">
                  <a:solidFill>
                    <a:schemeClr val="tx1">
                      <a:lumMod val="65000"/>
                      <a:lumOff val="35000"/>
                    </a:schemeClr>
                  </a:solidFill>
                  <a:latin typeface="Montserrat"/>
                  <a:cs typeface="Segoe UI"/>
                </a:rPr>
                <a:t>Mesenchymal Stem Cells</a:t>
              </a:r>
            </a:p>
            <a:p>
              <a:pPr marL="171450" indent="-171450">
                <a:buFont typeface="Arial"/>
                <a:buChar char="•"/>
              </a:pPr>
              <a:r>
                <a:rPr lang="en-US" sz="1100" dirty="0">
                  <a:solidFill>
                    <a:schemeClr val="tx1">
                      <a:lumMod val="65000"/>
                      <a:lumOff val="35000"/>
                    </a:schemeClr>
                  </a:solidFill>
                  <a:latin typeface="Montserrat"/>
                  <a:cs typeface="Segoe UI"/>
                </a:rPr>
                <a:t>Muscle Cells</a:t>
              </a:r>
            </a:p>
            <a:p>
              <a:pPr marL="171450" indent="-171450">
                <a:buFont typeface="Arial"/>
                <a:buChar char="•"/>
              </a:pPr>
              <a:r>
                <a:rPr lang="en-US" sz="1100" dirty="0">
                  <a:solidFill>
                    <a:schemeClr val="tx1">
                      <a:lumMod val="65000"/>
                      <a:lumOff val="35000"/>
                    </a:schemeClr>
                  </a:solidFill>
                  <a:latin typeface="Montserrat"/>
                  <a:cs typeface="Segoe UI"/>
                </a:rPr>
                <a:t>Neuronal Cells</a:t>
              </a:r>
            </a:p>
          </p:txBody>
        </p:sp>
        <p:sp>
          <p:nvSpPr>
            <p:cNvPr id="19" name="Rectangle: Rounded Corners 18">
              <a:extLst>
                <a:ext uri="{FF2B5EF4-FFF2-40B4-BE49-F238E27FC236}">
                  <a16:creationId xmlns:a16="http://schemas.microsoft.com/office/drawing/2014/main" id="{AA766320-FD94-12AC-32AE-3D778178D514}"/>
                </a:ext>
              </a:extLst>
            </p:cNvPr>
            <p:cNvSpPr/>
            <p:nvPr/>
          </p:nvSpPr>
          <p:spPr>
            <a:xfrm>
              <a:off x="1387474" y="7759466"/>
              <a:ext cx="3792362" cy="246888"/>
            </a:xfrm>
            <a:prstGeom prst="roundRect">
              <a:avLst>
                <a:gd name="adj" fmla="val 50000"/>
              </a:avLst>
            </a:prstGeom>
            <a:solidFill>
              <a:srgbClr val="FF54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00" b="1" dirty="0">
                  <a:effectLst>
                    <a:outerShdw blurRad="38100" dist="38100" dir="2700000" algn="tl">
                      <a:srgbClr val="000000">
                        <a:alpha val="43137"/>
                      </a:srgbClr>
                    </a:outerShdw>
                  </a:effectLst>
                  <a:latin typeface="Montserrat"/>
                </a:rPr>
                <a:t>BY CELL TYPES</a:t>
              </a:r>
              <a:endParaRPr lang="en-US" dirty="0">
                <a:effectLst>
                  <a:outerShdw blurRad="38100" dist="38100" dir="2700000" algn="tl">
                    <a:srgbClr val="000000">
                      <a:alpha val="43137"/>
                    </a:srgbClr>
                  </a:outerShdw>
                </a:effectLst>
              </a:endParaRPr>
            </a:p>
          </p:txBody>
        </p:sp>
      </p:grpSp>
      <p:pic>
        <p:nvPicPr>
          <p:cNvPr id="30" name="Graphic 25">
            <a:extLst>
              <a:ext uri="{FF2B5EF4-FFF2-40B4-BE49-F238E27FC236}">
                <a16:creationId xmlns:a16="http://schemas.microsoft.com/office/drawing/2014/main" id="{28C6F01E-C21F-4282-E657-E07E570461AE}"/>
              </a:ext>
            </a:extLst>
          </p:cNvPr>
          <p:cNvPicPr>
            <a:picLocks noChangeAspect="1"/>
          </p:cNvPicPr>
          <p:nvPr/>
        </p:nvPicPr>
        <p:blipFill rotWithShape="1">
          <a:blip r:embed="rId6"/>
          <a:srcRect t="15397" b="17230"/>
          <a:stretch/>
        </p:blipFill>
        <p:spPr>
          <a:xfrm>
            <a:off x="1911783" y="4923025"/>
            <a:ext cx="3342901" cy="1692485"/>
          </a:xfrm>
          <a:custGeom>
            <a:avLst/>
            <a:gdLst>
              <a:gd name="connsiteX0" fmla="*/ -1404 w 5337404"/>
              <a:gd name="connsiteY0" fmla="*/ -1053 h 4010927"/>
              <a:gd name="connsiteX1" fmla="*/ 5336001 w 5337404"/>
              <a:gd name="connsiteY1" fmla="*/ -1053 h 4010927"/>
              <a:gd name="connsiteX2" fmla="*/ 5336001 w 5337404"/>
              <a:gd name="connsiteY2" fmla="*/ 4009875 h 4010927"/>
              <a:gd name="connsiteX3" fmla="*/ -1404 w 5337404"/>
              <a:gd name="connsiteY3" fmla="*/ 4009875 h 4010927"/>
            </a:gdLst>
            <a:ahLst/>
            <a:cxnLst>
              <a:cxn ang="0">
                <a:pos x="connsiteX0" y="connsiteY0"/>
              </a:cxn>
              <a:cxn ang="0">
                <a:pos x="connsiteX1" y="connsiteY1"/>
              </a:cxn>
              <a:cxn ang="0">
                <a:pos x="connsiteX2" y="connsiteY2"/>
              </a:cxn>
              <a:cxn ang="0">
                <a:pos x="connsiteX3" y="connsiteY3"/>
              </a:cxn>
            </a:cxnLst>
            <a:rect l="l" t="t" r="r" b="b"/>
            <a:pathLst>
              <a:path w="5337404" h="4010927">
                <a:moveTo>
                  <a:pt x="-1404" y="-1053"/>
                </a:moveTo>
                <a:lnTo>
                  <a:pt x="5336001" y="-1053"/>
                </a:lnTo>
                <a:lnTo>
                  <a:pt x="5336001" y="4009875"/>
                </a:lnTo>
                <a:lnTo>
                  <a:pt x="-1404" y="4009875"/>
                </a:lnTo>
                <a:close/>
              </a:path>
            </a:pathLst>
          </a:custGeom>
        </p:spPr>
      </p:pic>
      <p:sp>
        <p:nvSpPr>
          <p:cNvPr id="2" name="Rectangle 1">
            <a:extLst>
              <a:ext uri="{FF2B5EF4-FFF2-40B4-BE49-F238E27FC236}">
                <a16:creationId xmlns:a16="http://schemas.microsoft.com/office/drawing/2014/main" id="{073CB8EE-41F5-0970-159E-F1241080D32D}"/>
              </a:ext>
            </a:extLst>
          </p:cNvPr>
          <p:cNvSpPr/>
          <p:nvPr/>
        </p:nvSpPr>
        <p:spPr>
          <a:xfrm>
            <a:off x="355255" y="6418276"/>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tx2"/>
                </a:solidFill>
                <a:latin typeface="Montserrat" panose="00000500000000000000" pitchFamily="50" charset="0"/>
              </a:rPr>
              <a:t>IXCELLS PRODUCTS</a:t>
            </a:r>
            <a:endParaRPr lang="en-US" sz="1200">
              <a:solidFill>
                <a:schemeClr val="tx2"/>
              </a:solidFill>
              <a:effectLst/>
              <a:latin typeface="Montserrat" panose="00000500000000000000" pitchFamily="50" charset="0"/>
            </a:endParaRPr>
          </a:p>
        </p:txBody>
      </p:sp>
      <p:grpSp>
        <p:nvGrpSpPr>
          <p:cNvPr id="11" name="Group 10">
            <a:extLst>
              <a:ext uri="{FF2B5EF4-FFF2-40B4-BE49-F238E27FC236}">
                <a16:creationId xmlns:a16="http://schemas.microsoft.com/office/drawing/2014/main" id="{CF8D654B-661E-0FFE-C25B-42FB73AA80D9}"/>
              </a:ext>
            </a:extLst>
          </p:cNvPr>
          <p:cNvGrpSpPr/>
          <p:nvPr/>
        </p:nvGrpSpPr>
        <p:grpSpPr>
          <a:xfrm>
            <a:off x="1702171" y="3635664"/>
            <a:ext cx="3799221" cy="1032882"/>
            <a:chOff x="1383172" y="7759466"/>
            <a:chExt cx="3799221" cy="1032882"/>
          </a:xfrm>
        </p:grpSpPr>
        <p:sp>
          <p:nvSpPr>
            <p:cNvPr id="23" name="Rectangle: Top Corners Rounded 22">
              <a:extLst>
                <a:ext uri="{FF2B5EF4-FFF2-40B4-BE49-F238E27FC236}">
                  <a16:creationId xmlns:a16="http://schemas.microsoft.com/office/drawing/2014/main" id="{5F6A02D5-BD58-6339-78E6-DAFD727F55E3}"/>
                </a:ext>
              </a:extLst>
            </p:cNvPr>
            <p:cNvSpPr/>
            <p:nvPr/>
          </p:nvSpPr>
          <p:spPr>
            <a:xfrm rot="10800000">
              <a:off x="1383172" y="7855727"/>
              <a:ext cx="3799221" cy="934645"/>
            </a:xfrm>
            <a:prstGeom prst="round2SameRect">
              <a:avLst>
                <a:gd name="adj1" fmla="val 16667"/>
                <a:gd name="adj2" fmla="val 6209"/>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Lorem ipsum dolor sit…">
              <a:extLst>
                <a:ext uri="{FF2B5EF4-FFF2-40B4-BE49-F238E27FC236}">
                  <a16:creationId xmlns:a16="http://schemas.microsoft.com/office/drawing/2014/main" id="{8DB3D519-E88C-577F-7EFD-83594164A681}"/>
                </a:ext>
              </a:extLst>
            </p:cNvPr>
            <p:cNvSpPr txBox="1"/>
            <p:nvPr/>
          </p:nvSpPr>
          <p:spPr>
            <a:xfrm>
              <a:off x="1427146" y="8012647"/>
              <a:ext cx="2616567" cy="7797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nchor="t">
              <a:spAutoFit/>
            </a:bodyPr>
            <a:lstStyle/>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Blood</a:t>
              </a:r>
            </a:p>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Brain</a:t>
              </a:r>
            </a:p>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Gastrointestinal</a:t>
              </a:r>
            </a:p>
            <a:p>
              <a:pPr marL="171450" indent="-171450">
                <a:buFont typeface="Arial"/>
                <a:buChar char="•"/>
                <a:defRPr sz="2000" b="0">
                  <a:solidFill>
                    <a:srgbClr val="3F445F"/>
                  </a:solidFill>
                </a:defRPr>
              </a:pPr>
              <a:r>
                <a:rPr lang="en-US" sz="1100" dirty="0">
                  <a:solidFill>
                    <a:schemeClr val="tx1">
                      <a:lumMod val="65000"/>
                      <a:lumOff val="35000"/>
                    </a:schemeClr>
                  </a:solidFill>
                  <a:latin typeface="Montserrat"/>
                  <a:ea typeface="+mn-lt"/>
                  <a:cs typeface="+mn-lt"/>
                </a:rPr>
                <a:t>Kidney</a:t>
              </a:r>
            </a:p>
          </p:txBody>
        </p:sp>
        <p:sp>
          <p:nvSpPr>
            <p:cNvPr id="28" name="TextBox 27">
              <a:extLst>
                <a:ext uri="{FF2B5EF4-FFF2-40B4-BE49-F238E27FC236}">
                  <a16:creationId xmlns:a16="http://schemas.microsoft.com/office/drawing/2014/main" id="{ED936B67-E233-0779-E9EA-97981FE6FE45}"/>
                </a:ext>
              </a:extLst>
            </p:cNvPr>
            <p:cNvSpPr txBox="1"/>
            <p:nvPr/>
          </p:nvSpPr>
          <p:spPr>
            <a:xfrm>
              <a:off x="3252960" y="8018158"/>
              <a:ext cx="190873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100" dirty="0">
                  <a:solidFill>
                    <a:schemeClr val="tx1">
                      <a:lumMod val="65000"/>
                      <a:lumOff val="35000"/>
                    </a:schemeClr>
                  </a:solidFill>
                  <a:latin typeface="Montserrat"/>
                  <a:ea typeface="+mn-lt"/>
                  <a:cs typeface="+mn-lt"/>
                </a:rPr>
                <a:t>Liver</a:t>
              </a:r>
            </a:p>
            <a:p>
              <a:pPr marL="171450" indent="-171450">
                <a:buFont typeface="Arial"/>
                <a:buChar char="•"/>
              </a:pPr>
              <a:r>
                <a:rPr lang="en-US" sz="1100" dirty="0">
                  <a:solidFill>
                    <a:schemeClr val="tx1">
                      <a:lumMod val="65000"/>
                      <a:lumOff val="35000"/>
                    </a:schemeClr>
                  </a:solidFill>
                  <a:latin typeface="Montserrat"/>
                  <a:ea typeface="+mn-lt"/>
                  <a:cs typeface="+mn-lt"/>
                </a:rPr>
                <a:t>Lung</a:t>
              </a:r>
            </a:p>
            <a:p>
              <a:pPr marL="171450" indent="-171450">
                <a:buFont typeface="Arial"/>
                <a:buChar char="•"/>
              </a:pPr>
              <a:r>
                <a:rPr lang="en-US" sz="1100" dirty="0">
                  <a:solidFill>
                    <a:schemeClr val="tx1">
                      <a:lumMod val="65000"/>
                      <a:lumOff val="35000"/>
                    </a:schemeClr>
                  </a:solidFill>
                  <a:latin typeface="Montserrat"/>
                  <a:ea typeface="+mn-lt"/>
                  <a:cs typeface="+mn-lt"/>
                </a:rPr>
                <a:t>Skeletal Muscle</a:t>
              </a:r>
            </a:p>
            <a:p>
              <a:pPr marL="171450" indent="-171450">
                <a:buFont typeface="Arial"/>
                <a:buChar char="•"/>
              </a:pPr>
              <a:r>
                <a:rPr lang="en-US" sz="1100" dirty="0">
                  <a:solidFill>
                    <a:schemeClr val="tx1">
                      <a:lumMod val="65000"/>
                      <a:lumOff val="35000"/>
                    </a:schemeClr>
                  </a:solidFill>
                  <a:latin typeface="Montserrat"/>
                  <a:ea typeface="+mn-lt"/>
                  <a:cs typeface="+mn-lt"/>
                </a:rPr>
                <a:t>Skin</a:t>
              </a:r>
            </a:p>
          </p:txBody>
        </p:sp>
        <p:sp>
          <p:nvSpPr>
            <p:cNvPr id="29" name="Rectangle: Rounded Corners 28">
              <a:extLst>
                <a:ext uri="{FF2B5EF4-FFF2-40B4-BE49-F238E27FC236}">
                  <a16:creationId xmlns:a16="http://schemas.microsoft.com/office/drawing/2014/main" id="{2A026022-0CA4-2E38-62E1-7F5D3AAA17BB}"/>
                </a:ext>
              </a:extLst>
            </p:cNvPr>
            <p:cNvSpPr/>
            <p:nvPr/>
          </p:nvSpPr>
          <p:spPr>
            <a:xfrm>
              <a:off x="1387473" y="7759466"/>
              <a:ext cx="3792361" cy="246888"/>
            </a:xfrm>
            <a:prstGeom prst="roundRect">
              <a:avLst>
                <a:gd name="adj" fmla="val 50000"/>
              </a:avLst>
            </a:prstGeom>
            <a:solidFill>
              <a:srgbClr val="FF54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00" b="1" dirty="0">
                  <a:effectLst>
                    <a:outerShdw blurRad="38100" dist="38100" dir="2700000" algn="tl">
                      <a:srgbClr val="000000">
                        <a:alpha val="43137"/>
                      </a:srgbClr>
                    </a:outerShdw>
                  </a:effectLst>
                  <a:latin typeface="Montserrat"/>
                </a:rPr>
                <a:t>BY TISSUES</a:t>
              </a:r>
              <a:endParaRPr lang="en-US" dirty="0">
                <a:effectLst>
                  <a:outerShdw blurRad="38100" dist="38100" dir="2700000" algn="tl">
                    <a:srgbClr val="000000">
                      <a:alpha val="43137"/>
                    </a:srgbClr>
                  </a:outerShdw>
                </a:effectLst>
              </a:endParaRPr>
            </a:p>
          </p:txBody>
        </p:sp>
      </p:grpSp>
      <p:sp>
        <p:nvSpPr>
          <p:cNvPr id="31" name="TextBox 30">
            <a:extLst>
              <a:ext uri="{FF2B5EF4-FFF2-40B4-BE49-F238E27FC236}">
                <a16:creationId xmlns:a16="http://schemas.microsoft.com/office/drawing/2014/main" id="{24D0338C-49F1-D4B1-9C08-6264BA4080E8}"/>
              </a:ext>
            </a:extLst>
          </p:cNvPr>
          <p:cNvSpPr txBox="1"/>
          <p:nvPr/>
        </p:nvSpPr>
        <p:spPr>
          <a:xfrm>
            <a:off x="6002035" y="2303932"/>
            <a:ext cx="5747376" cy="3449149"/>
          </a:xfrm>
          <a:prstGeom prst="rect">
            <a:avLst/>
          </a:prstGeom>
          <a:noFill/>
        </p:spPr>
        <p:txBody>
          <a:bodyPr wrap="square" lIns="91440" tIns="45720" rIns="91440" bIns="45720" rtlCol="0" anchor="t">
            <a:spAutoFit/>
          </a:bodyPr>
          <a:lstStyle/>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Large Human Adult Donor Collection</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Disease state or healthy cells (request for donor information)</a:t>
            </a:r>
          </a:p>
          <a:p>
            <a:pPr marL="628650" lvl="1" indent="-171450">
              <a:lnSpc>
                <a:spcPct val="150000"/>
              </a:lnSpc>
              <a:buClr>
                <a:schemeClr val="accent1"/>
              </a:buClr>
              <a:buSzPct val="200000"/>
              <a:buFont typeface="Arial" panose="020B0604020202020204" pitchFamily="34" charset="0"/>
              <a:buChar char="•"/>
            </a:pPr>
            <a:r>
              <a:rPr lang="en-US" sz="1100" b="1" dirty="0">
                <a:solidFill>
                  <a:schemeClr val="tx2"/>
                </a:solidFill>
                <a:latin typeface="Montserrat"/>
                <a:ea typeface="Open Sans"/>
                <a:cs typeface="Open Sans"/>
              </a:rPr>
              <a:t>  </a:t>
            </a:r>
            <a:r>
              <a:rPr lang="en-US" sz="1100" dirty="0">
                <a:solidFill>
                  <a:schemeClr val="tx2"/>
                </a:solidFill>
                <a:latin typeface="Montserrat"/>
                <a:ea typeface="Open Sans"/>
                <a:cs typeface="Open Sans"/>
              </a:rPr>
              <a:t>Multiple cell types from same donor </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Rapid order fulfillment with our hundreds of off-the-shelf products</a:t>
            </a: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Animal Species</a:t>
            </a:r>
          </a:p>
          <a:p>
            <a:pPr marL="742950" lvl="1" indent="-2857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Rodent, Monkey, Bovine, Mini Pig, Rabbit, Porcine</a:t>
            </a: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Flexible Delivery Methods</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Dry ice (temperature monitor available upon request)</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Liquid nitrogen dry shipper</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Fresh culture delivery available for U.S. continent</a:t>
            </a: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Mycoplasma &amp; Pathogen Free</a:t>
            </a: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Customized Cell Isolation Upon Request</a:t>
            </a:r>
          </a:p>
        </p:txBody>
      </p:sp>
      <p:pic>
        <p:nvPicPr>
          <p:cNvPr id="33" name="Picture 7" descr="A picture containing invertebrate&#10;&#10;Description automatically generated">
            <a:extLst>
              <a:ext uri="{FF2B5EF4-FFF2-40B4-BE49-F238E27FC236}">
                <a16:creationId xmlns:a16="http://schemas.microsoft.com/office/drawing/2014/main" id="{30039D1F-66F1-C771-025B-B603DEED6F58}"/>
              </a:ext>
            </a:extLst>
          </p:cNvPr>
          <p:cNvPicPr preferRelativeResize="0">
            <a:picLocks/>
          </p:cNvPicPr>
          <p:nvPr/>
        </p:nvPicPr>
        <p:blipFill>
          <a:blip r:embed="rId7">
            <a:extLst>
              <a:ext uri="{BEBA8EAE-BF5A-486C-A8C5-ECC9F3942E4B}">
                <a14:imgProps xmlns:a14="http://schemas.microsoft.com/office/drawing/2010/main">
                  <a14:imgLayer r:embed="rId8">
                    <a14:imgEffect>
                      <a14:brightnessContrast bright="40000" contrast="40000"/>
                    </a14:imgEffect>
                  </a14:imgLayer>
                </a14:imgProps>
              </a:ext>
            </a:extLst>
          </a:blip>
          <a:stretch>
            <a:fillRect/>
          </a:stretch>
        </p:blipFill>
        <p:spPr>
          <a:xfrm>
            <a:off x="199291" y="4811244"/>
            <a:ext cx="1216152" cy="1216152"/>
          </a:xfrm>
          <a:prstGeom prst="rect">
            <a:avLst/>
          </a:prstGeom>
        </p:spPr>
      </p:pic>
      <p:pic>
        <p:nvPicPr>
          <p:cNvPr id="34" name="Picture 23" descr="A picture containing outdoor object, close&#10;&#10;Description automatically generated">
            <a:extLst>
              <a:ext uri="{FF2B5EF4-FFF2-40B4-BE49-F238E27FC236}">
                <a16:creationId xmlns:a16="http://schemas.microsoft.com/office/drawing/2014/main" id="{EB84DD90-C08C-C623-0E25-66C46F1ADD0B}"/>
              </a:ext>
            </a:extLst>
          </p:cNvPr>
          <p:cNvPicPr>
            <a:picLocks noChangeAspect="1"/>
          </p:cNvPicPr>
          <p:nvPr/>
        </p:nvPicPr>
        <p:blipFill>
          <a:blip r:embed="rId9"/>
          <a:stretch>
            <a:fillRect/>
          </a:stretch>
        </p:blipFill>
        <p:spPr>
          <a:xfrm>
            <a:off x="201181" y="2214334"/>
            <a:ext cx="1212373" cy="1212331"/>
          </a:xfrm>
          <a:prstGeom prst="rect">
            <a:avLst/>
          </a:prstGeom>
        </p:spPr>
      </p:pic>
      <p:pic>
        <p:nvPicPr>
          <p:cNvPr id="40" name="Picture 39" descr="A colorful cells in a microscope&#10;&#10;Description automatically generated with medium confidence">
            <a:extLst>
              <a:ext uri="{FF2B5EF4-FFF2-40B4-BE49-F238E27FC236}">
                <a16:creationId xmlns:a16="http://schemas.microsoft.com/office/drawing/2014/main" id="{F29A3C44-E5D7-4671-F5DB-E34D68A22BE3}"/>
              </a:ext>
            </a:extLst>
          </p:cNvPr>
          <p:cNvPicPr>
            <a:picLocks noChangeAspect="1"/>
          </p:cNvPicPr>
          <p:nvPr/>
        </p:nvPicPr>
        <p:blipFill rotWithShape="1">
          <a:blip r:embed="rId10"/>
          <a:srcRect l="23399" r="2292"/>
          <a:stretch/>
        </p:blipFill>
        <p:spPr>
          <a:xfrm>
            <a:off x="195232" y="3504945"/>
            <a:ext cx="1224270" cy="1228018"/>
          </a:xfrm>
          <a:prstGeom prst="ellipse">
            <a:avLst/>
          </a:prstGeom>
          <a:ln/>
        </p:spPr>
      </p:pic>
      <p:sp>
        <p:nvSpPr>
          <p:cNvPr id="43" name="Title 8">
            <a:extLst>
              <a:ext uri="{FF2B5EF4-FFF2-40B4-BE49-F238E27FC236}">
                <a16:creationId xmlns:a16="http://schemas.microsoft.com/office/drawing/2014/main" id="{2E2696E7-F40C-46E0-A021-07C04F402121}"/>
              </a:ext>
            </a:extLst>
          </p:cNvPr>
          <p:cNvSpPr>
            <a:spLocks noGrp="1"/>
          </p:cNvSpPr>
          <p:nvPr>
            <p:ph type="title"/>
          </p:nvPr>
        </p:nvSpPr>
        <p:spPr>
          <a:xfrm>
            <a:off x="526111" y="86926"/>
            <a:ext cx="11417643" cy="816137"/>
          </a:xfrm>
          <a:prstGeom prst="rect">
            <a:avLst/>
          </a:prstGeom>
        </p:spPr>
        <p:txBody>
          <a:bodyPr anchor="ctr"/>
          <a:lstStyle/>
          <a:p>
            <a:pPr>
              <a:lnSpc>
                <a:spcPct val="100000"/>
              </a:lnSpc>
              <a:spcBef>
                <a:spcPts val="0"/>
              </a:spcBef>
            </a:pPr>
            <a:r>
              <a:rPr lang="en-US" sz="3200" dirty="0">
                <a:solidFill>
                  <a:schemeClr val="accent1"/>
                </a:solidFill>
              </a:rPr>
              <a:t>CELL PRODUCTS </a:t>
            </a:r>
            <a:r>
              <a:rPr lang="en-US" sz="3200" dirty="0"/>
              <a:t>–</a:t>
            </a:r>
            <a:r>
              <a:rPr lang="en-US" sz="3200" dirty="0">
                <a:solidFill>
                  <a:schemeClr val="accent1"/>
                </a:solidFill>
              </a:rPr>
              <a:t> </a:t>
            </a:r>
            <a:r>
              <a:rPr lang="en-US" sz="3200" dirty="0"/>
              <a:t>Primary Cells</a:t>
            </a:r>
          </a:p>
        </p:txBody>
      </p:sp>
    </p:spTree>
    <p:extLst>
      <p:ext uri="{BB962C8B-B14F-4D97-AF65-F5344CB8AC3E}">
        <p14:creationId xmlns:p14="http://schemas.microsoft.com/office/powerpoint/2010/main" val="551120852"/>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178A335-7E20-E187-E883-1AE151EBF512}"/>
              </a:ext>
            </a:extLst>
          </p:cNvPr>
          <p:cNvSpPr>
            <a:spLocks noGrp="1"/>
          </p:cNvSpPr>
          <p:nvPr>
            <p:ph type="title"/>
          </p:nvPr>
        </p:nvSpPr>
        <p:spPr>
          <a:xfrm>
            <a:off x="526111" y="86926"/>
            <a:ext cx="11417643" cy="816137"/>
          </a:xfrm>
          <a:prstGeom prst="rect">
            <a:avLst/>
          </a:prstGeom>
        </p:spPr>
        <p:txBody>
          <a:bodyPr anchor="ctr"/>
          <a:lstStyle/>
          <a:p>
            <a:pPr>
              <a:lnSpc>
                <a:spcPct val="100000"/>
              </a:lnSpc>
              <a:spcBef>
                <a:spcPts val="0"/>
              </a:spcBef>
            </a:pPr>
            <a:r>
              <a:rPr lang="en-US" sz="3200" dirty="0">
                <a:solidFill>
                  <a:schemeClr val="accent1"/>
                </a:solidFill>
              </a:rPr>
              <a:t>CELL PRODUCTS </a:t>
            </a:r>
            <a:r>
              <a:rPr lang="en-US" sz="3200" dirty="0"/>
              <a:t>–</a:t>
            </a:r>
            <a:r>
              <a:rPr lang="en-US" sz="3200" dirty="0">
                <a:solidFill>
                  <a:schemeClr val="accent1"/>
                </a:solidFill>
              </a:rPr>
              <a:t> </a:t>
            </a:r>
            <a:r>
              <a:rPr lang="en-US" sz="3200" dirty="0"/>
              <a:t>iPSC Lines</a:t>
            </a:r>
          </a:p>
        </p:txBody>
      </p:sp>
      <p:sp>
        <p:nvSpPr>
          <p:cNvPr id="12" name="TextBox 11">
            <a:extLst>
              <a:ext uri="{FF2B5EF4-FFF2-40B4-BE49-F238E27FC236}">
                <a16:creationId xmlns:a16="http://schemas.microsoft.com/office/drawing/2014/main" id="{BFBEE33D-DE00-2513-0784-5C798CFD3234}"/>
              </a:ext>
            </a:extLst>
          </p:cNvPr>
          <p:cNvSpPr txBox="1"/>
          <p:nvPr/>
        </p:nvSpPr>
        <p:spPr>
          <a:xfrm>
            <a:off x="1233544" y="1168790"/>
            <a:ext cx="10150736" cy="1092030"/>
          </a:xfrm>
          <a:prstGeom prst="rect">
            <a:avLst/>
          </a:prstGeom>
          <a:noFill/>
        </p:spPr>
        <p:txBody>
          <a:bodyPr wrap="square" lIns="91440" tIns="45720" rIns="91440" bIns="45720" rtlCol="0" anchor="t">
            <a:spAutoFit/>
          </a:bodyPr>
          <a:lstStyle/>
          <a:p>
            <a:pPr algn="just">
              <a:lnSpc>
                <a:spcPct val="120000"/>
              </a:lnSpc>
            </a:pPr>
            <a:r>
              <a:rPr lang="en-US" sz="1100" dirty="0">
                <a:solidFill>
                  <a:schemeClr val="tx2"/>
                </a:solidFill>
                <a:latin typeface="Montserrat"/>
                <a:cs typeface="Mongolian Baiti"/>
              </a:rPr>
              <a:t>Induced pluripotent stem cells (iPSC) have revolutionized biological and pharmaceutical research serving as versatile platforms for disease modeling, drug screening, toxicity testing, precision medicine, personalized therapies and regenerative medicine.  Our continuously growing list of healthy donors &amp; patient-derived iPSC lines and CRISPR engineered iPSC lines enable researchers to study complex genetic disorders and develop targeted therapies. </a:t>
            </a:r>
          </a:p>
          <a:p>
            <a:pPr algn="just">
              <a:lnSpc>
                <a:spcPct val="120000"/>
              </a:lnSpc>
            </a:pPr>
            <a:endParaRPr lang="en-US" sz="1100" dirty="0">
              <a:solidFill>
                <a:schemeClr val="tx2"/>
              </a:solidFill>
              <a:latin typeface="Montserrat"/>
              <a:cs typeface="Mongolian Baiti"/>
            </a:endParaRPr>
          </a:p>
        </p:txBody>
      </p:sp>
      <p:grpSp>
        <p:nvGrpSpPr>
          <p:cNvPr id="3" name="Group 2">
            <a:extLst>
              <a:ext uri="{FF2B5EF4-FFF2-40B4-BE49-F238E27FC236}">
                <a16:creationId xmlns:a16="http://schemas.microsoft.com/office/drawing/2014/main" id="{94F74C9C-A2DD-51FA-AE0D-E981D0A0D9A8}"/>
              </a:ext>
            </a:extLst>
          </p:cNvPr>
          <p:cNvGrpSpPr/>
          <p:nvPr/>
        </p:nvGrpSpPr>
        <p:grpSpPr>
          <a:xfrm>
            <a:off x="355255" y="1182871"/>
            <a:ext cx="817328" cy="817328"/>
            <a:chOff x="10301900" y="1947725"/>
            <a:chExt cx="990444" cy="990444"/>
          </a:xfrm>
        </p:grpSpPr>
        <p:sp>
          <p:nvSpPr>
            <p:cNvPr id="4" name="Oval 3">
              <a:extLst>
                <a:ext uri="{FF2B5EF4-FFF2-40B4-BE49-F238E27FC236}">
                  <a16:creationId xmlns:a16="http://schemas.microsoft.com/office/drawing/2014/main" id="{B17D1DED-8EDE-27F5-3A2E-D9A0DDC5ED5D}"/>
                </a:ext>
              </a:extLst>
            </p:cNvPr>
            <p:cNvSpPr/>
            <p:nvPr/>
          </p:nvSpPr>
          <p:spPr>
            <a:xfrm>
              <a:off x="10301900" y="1947725"/>
              <a:ext cx="990444" cy="990444"/>
            </a:xfrm>
            <a:prstGeom prst="ellipse">
              <a:avLst/>
            </a:prstGeom>
            <a:solidFill>
              <a:schemeClr val="bg1"/>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C2190B63-3BE1-5F2F-5643-8BD24C9D4F48}"/>
                </a:ext>
              </a:extLst>
            </p:cNvPr>
            <p:cNvPicPr>
              <a:picLocks noChangeAspect="1"/>
            </p:cNvPicPr>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508945" y="2154770"/>
              <a:ext cx="576354" cy="576354"/>
            </a:xfrm>
            <a:prstGeom prst="rect">
              <a:avLst/>
            </a:prstGeom>
          </p:spPr>
        </p:pic>
      </p:grpSp>
      <p:sp>
        <p:nvSpPr>
          <p:cNvPr id="2" name="Rectangle 1">
            <a:extLst>
              <a:ext uri="{FF2B5EF4-FFF2-40B4-BE49-F238E27FC236}">
                <a16:creationId xmlns:a16="http://schemas.microsoft.com/office/drawing/2014/main" id="{073CB8EE-41F5-0970-159E-F1241080D32D}"/>
              </a:ext>
            </a:extLst>
          </p:cNvPr>
          <p:cNvSpPr/>
          <p:nvPr/>
        </p:nvSpPr>
        <p:spPr>
          <a:xfrm>
            <a:off x="355255" y="6418276"/>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tx2"/>
                </a:solidFill>
                <a:latin typeface="Montserrat" panose="00000500000000000000" pitchFamily="50" charset="0"/>
              </a:rPr>
              <a:t>IXCELLS PRODUCTS</a:t>
            </a:r>
            <a:endParaRPr lang="en-US" sz="1200">
              <a:solidFill>
                <a:schemeClr val="tx2"/>
              </a:solidFill>
              <a:effectLst/>
              <a:latin typeface="Montserrat" panose="00000500000000000000" pitchFamily="50" charset="0"/>
            </a:endParaRPr>
          </a:p>
        </p:txBody>
      </p:sp>
      <p:sp>
        <p:nvSpPr>
          <p:cNvPr id="31" name="TextBox 30">
            <a:extLst>
              <a:ext uri="{FF2B5EF4-FFF2-40B4-BE49-F238E27FC236}">
                <a16:creationId xmlns:a16="http://schemas.microsoft.com/office/drawing/2014/main" id="{24D0338C-49F1-D4B1-9C08-6264BA4080E8}"/>
              </a:ext>
            </a:extLst>
          </p:cNvPr>
          <p:cNvSpPr txBox="1"/>
          <p:nvPr/>
        </p:nvSpPr>
        <p:spPr>
          <a:xfrm>
            <a:off x="5800788" y="2036894"/>
            <a:ext cx="6150420" cy="4280146"/>
          </a:xfrm>
          <a:prstGeom prst="rect">
            <a:avLst/>
          </a:prstGeom>
          <a:noFill/>
        </p:spPr>
        <p:txBody>
          <a:bodyPr wrap="square" lIns="91440" tIns="45720" rIns="91440" bIns="45720" rtlCol="0" anchor="t">
            <a:spAutoFit/>
          </a:bodyPr>
          <a:lstStyle/>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Disease-Relevant iPSC Lines</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Healthy donors &amp; patient-derived iPSC lines</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CRISPR engineered isogenic lines</a:t>
            </a: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Integration-Free Reprogramming From Different Cell Types</a:t>
            </a:r>
          </a:p>
          <a:p>
            <a:pPr marL="742950" lvl="1" indent="-285750">
              <a:lnSpc>
                <a:spcPct val="150000"/>
              </a:lnSpc>
              <a:buClr>
                <a:schemeClr val="accent1"/>
              </a:buClr>
              <a:buSzPct val="200000"/>
              <a:buFont typeface="Arial" panose="020B0604020202020204" pitchFamily="34" charset="0"/>
              <a:buChar char="•"/>
            </a:pPr>
            <a:r>
              <a:rPr lang="en-US" sz="1100" dirty="0" err="1">
                <a:solidFill>
                  <a:schemeClr val="tx2"/>
                </a:solidFill>
                <a:latin typeface="Montserrat"/>
                <a:ea typeface="Open Sans"/>
                <a:cs typeface="Open Sans"/>
              </a:rPr>
              <a:t>Episomal</a:t>
            </a:r>
            <a:endParaRPr lang="en-US" sz="1100" dirty="0">
              <a:solidFill>
                <a:schemeClr val="tx2"/>
              </a:solidFill>
              <a:latin typeface="Montserrat"/>
              <a:ea typeface="Open Sans"/>
              <a:cs typeface="Open Sans"/>
            </a:endParaRPr>
          </a:p>
          <a:p>
            <a:pPr marL="742950" lvl="1" indent="-2857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Sendai virus</a:t>
            </a:r>
          </a:p>
          <a:p>
            <a:pPr marL="285750" indent="-285750">
              <a:lnSpc>
                <a:spcPct val="150000"/>
              </a:lnSpc>
              <a:buClr>
                <a:schemeClr val="accent1"/>
              </a:buClr>
              <a:buSzPct val="200000"/>
              <a:buFont typeface="Wingdings" panose="05000000000000000000" pitchFamily="2" charset="2"/>
              <a:buChar char="ü"/>
            </a:pPr>
            <a:endParaRPr lang="en-US" sz="1400" b="1" dirty="0">
              <a:solidFill>
                <a:schemeClr val="tx2"/>
              </a:solidFill>
              <a:latin typeface="Montserrat"/>
              <a:ea typeface="Open Sans"/>
              <a:cs typeface="Open Sans"/>
            </a:endParaRP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Comprehensive QC</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Freeze-thaw viability</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Morphology</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AP </a:t>
            </a:r>
            <a:r>
              <a:rPr lang="en-US" sz="1100" dirty="0" err="1">
                <a:solidFill>
                  <a:schemeClr val="tx2"/>
                </a:solidFill>
                <a:latin typeface="Montserrat"/>
                <a:ea typeface="Open Sans"/>
                <a:cs typeface="Open Sans"/>
              </a:rPr>
              <a:t>taining</a:t>
            </a:r>
            <a:endParaRPr lang="en-US" sz="1100" dirty="0">
              <a:solidFill>
                <a:schemeClr val="tx2"/>
              </a:solidFill>
              <a:latin typeface="Montserrat"/>
              <a:ea typeface="Open Sans"/>
              <a:cs typeface="Open Sans"/>
            </a:endParaRP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Pluripotency marker staining</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Karyotyping: G-banding, </a:t>
            </a:r>
            <a:r>
              <a:rPr lang="en-US" sz="1100" dirty="0" err="1">
                <a:solidFill>
                  <a:schemeClr val="tx2"/>
                </a:solidFill>
                <a:latin typeface="Montserrat"/>
                <a:ea typeface="Open Sans"/>
                <a:cs typeface="Open Sans"/>
              </a:rPr>
              <a:t>KaryoStat</a:t>
            </a:r>
            <a:r>
              <a:rPr lang="en-US" sz="1100" dirty="0">
                <a:solidFill>
                  <a:schemeClr val="tx2"/>
                </a:solidFill>
                <a:latin typeface="Montserrat"/>
                <a:ea typeface="Open Sans"/>
                <a:cs typeface="Open Sans"/>
              </a:rPr>
              <a:t>™, </a:t>
            </a:r>
            <a:r>
              <a:rPr lang="en-US" sz="1100" dirty="0" err="1">
                <a:solidFill>
                  <a:schemeClr val="tx2"/>
                </a:solidFill>
                <a:latin typeface="Montserrat"/>
                <a:ea typeface="Open Sans"/>
                <a:cs typeface="Open Sans"/>
              </a:rPr>
              <a:t>PluriTest</a:t>
            </a:r>
            <a:r>
              <a:rPr lang="en-US" sz="1100" dirty="0">
                <a:solidFill>
                  <a:schemeClr val="tx2"/>
                </a:solidFill>
                <a:latin typeface="Montserrat"/>
                <a:ea typeface="Open Sans"/>
                <a:cs typeface="Open Sans"/>
              </a:rPr>
              <a:t>, Scorecard</a:t>
            </a: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Mycoplasma &amp; Pathogen Free</a:t>
            </a:r>
          </a:p>
          <a:p>
            <a:pPr marL="285750" indent="-285750">
              <a:lnSpc>
                <a:spcPct val="150000"/>
              </a:lnSpc>
              <a:buClr>
                <a:schemeClr val="accent1"/>
              </a:buClr>
              <a:buSzPct val="200000"/>
              <a:buFont typeface="Wingdings" panose="05000000000000000000" pitchFamily="2" charset="2"/>
              <a:buChar char="ü"/>
            </a:pPr>
            <a:r>
              <a:rPr lang="en-US" sz="1400" b="1" dirty="0">
                <a:solidFill>
                  <a:schemeClr val="tx2"/>
                </a:solidFill>
                <a:latin typeface="Montserrat"/>
                <a:ea typeface="Open Sans"/>
                <a:cs typeface="Open Sans"/>
              </a:rPr>
              <a:t>Customized iPSC Generation Upon Request</a:t>
            </a:r>
          </a:p>
        </p:txBody>
      </p:sp>
      <p:sp>
        <p:nvSpPr>
          <p:cNvPr id="8" name="TextBox 7">
            <a:extLst>
              <a:ext uri="{FF2B5EF4-FFF2-40B4-BE49-F238E27FC236}">
                <a16:creationId xmlns:a16="http://schemas.microsoft.com/office/drawing/2014/main" id="{52F8ECE1-76E7-0D49-6059-96CCF1682F2B}"/>
              </a:ext>
            </a:extLst>
          </p:cNvPr>
          <p:cNvSpPr txBox="1"/>
          <p:nvPr/>
        </p:nvSpPr>
        <p:spPr>
          <a:xfrm>
            <a:off x="8424332" y="3161419"/>
            <a:ext cx="2765942" cy="825419"/>
          </a:xfrm>
          <a:prstGeom prst="rect">
            <a:avLst/>
          </a:prstGeom>
          <a:noFill/>
        </p:spPr>
        <p:txBody>
          <a:bodyPr wrap="square" lIns="91440" tIns="45720" rIns="91440" bIns="45720" rtlCol="0" anchor="t">
            <a:spAutoFit/>
          </a:bodyPr>
          <a:lstStyle/>
          <a:p>
            <a:pPr marL="742950" lvl="1" indent="-2857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PBMCs</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LCLs</a:t>
            </a:r>
          </a:p>
          <a:p>
            <a:pPr marL="628650" lvl="1" indent="-171450">
              <a:lnSpc>
                <a:spcPct val="150000"/>
              </a:lnSpc>
              <a:buClr>
                <a:schemeClr val="accent1"/>
              </a:buClr>
              <a:buSzPct val="200000"/>
              <a:buFont typeface="Arial" panose="020B0604020202020204" pitchFamily="34" charset="0"/>
              <a:buChar char="•"/>
            </a:pPr>
            <a:r>
              <a:rPr lang="en-US" sz="1100" dirty="0">
                <a:solidFill>
                  <a:schemeClr val="tx2"/>
                </a:solidFill>
                <a:latin typeface="Montserrat"/>
                <a:ea typeface="Open Sans"/>
                <a:cs typeface="Open Sans"/>
              </a:rPr>
              <a:t>   Fibroblasts</a:t>
            </a:r>
          </a:p>
        </p:txBody>
      </p:sp>
      <p:grpSp>
        <p:nvGrpSpPr>
          <p:cNvPr id="40" name="Group 39">
            <a:extLst>
              <a:ext uri="{FF2B5EF4-FFF2-40B4-BE49-F238E27FC236}">
                <a16:creationId xmlns:a16="http://schemas.microsoft.com/office/drawing/2014/main" id="{4651647B-9136-5E89-AC5B-23A3DBF6D1CF}"/>
              </a:ext>
            </a:extLst>
          </p:cNvPr>
          <p:cNvGrpSpPr/>
          <p:nvPr/>
        </p:nvGrpSpPr>
        <p:grpSpPr>
          <a:xfrm>
            <a:off x="466409" y="2362056"/>
            <a:ext cx="4972857" cy="3624742"/>
            <a:chOff x="4057403" y="1911409"/>
            <a:chExt cx="4075606" cy="3033595"/>
          </a:xfrm>
        </p:grpSpPr>
        <p:grpSp>
          <p:nvGrpSpPr>
            <p:cNvPr id="10" name="object 44">
              <a:extLst>
                <a:ext uri="{FF2B5EF4-FFF2-40B4-BE49-F238E27FC236}">
                  <a16:creationId xmlns:a16="http://schemas.microsoft.com/office/drawing/2014/main" id="{F09C6D6E-749F-D847-78B2-997015B2317B}"/>
                </a:ext>
              </a:extLst>
            </p:cNvPr>
            <p:cNvGrpSpPr/>
            <p:nvPr/>
          </p:nvGrpSpPr>
          <p:grpSpPr>
            <a:xfrm>
              <a:off x="4057403" y="3480063"/>
              <a:ext cx="1959889" cy="1464437"/>
              <a:chOff x="3555568" y="4566158"/>
              <a:chExt cx="1959889" cy="1464437"/>
            </a:xfrm>
          </p:grpSpPr>
          <p:pic>
            <p:nvPicPr>
              <p:cNvPr id="38" name="object 45">
                <a:extLst>
                  <a:ext uri="{FF2B5EF4-FFF2-40B4-BE49-F238E27FC236}">
                    <a16:creationId xmlns:a16="http://schemas.microsoft.com/office/drawing/2014/main" id="{0FBACD30-B5A2-59D8-0E2C-93F7BBEA9BD0}"/>
                  </a:ext>
                </a:extLst>
              </p:cNvPr>
              <p:cNvPicPr/>
              <p:nvPr/>
            </p:nvPicPr>
            <p:blipFill>
              <a:blip r:embed="rId6" cstate="print"/>
              <a:stretch>
                <a:fillRect/>
              </a:stretch>
            </p:blipFill>
            <p:spPr>
              <a:xfrm>
                <a:off x="3555568" y="4566158"/>
                <a:ext cx="1959190" cy="1464437"/>
              </a:xfrm>
              <a:prstGeom prst="rect">
                <a:avLst/>
              </a:prstGeom>
            </p:spPr>
          </p:pic>
          <p:pic>
            <p:nvPicPr>
              <p:cNvPr id="39" name="object 46">
                <a:extLst>
                  <a:ext uri="{FF2B5EF4-FFF2-40B4-BE49-F238E27FC236}">
                    <a16:creationId xmlns:a16="http://schemas.microsoft.com/office/drawing/2014/main" id="{C3E3F0FE-62E5-0360-5E05-B6ABE4339404}"/>
                  </a:ext>
                </a:extLst>
              </p:cNvPr>
              <p:cNvPicPr/>
              <p:nvPr/>
            </p:nvPicPr>
            <p:blipFill>
              <a:blip r:embed="rId7" cstate="print"/>
              <a:stretch>
                <a:fillRect/>
              </a:stretch>
            </p:blipFill>
            <p:spPr>
              <a:xfrm>
                <a:off x="3555568" y="5602072"/>
                <a:ext cx="1959889" cy="247865"/>
              </a:xfrm>
              <a:prstGeom prst="rect">
                <a:avLst/>
              </a:prstGeom>
            </p:spPr>
          </p:pic>
        </p:grpSp>
        <p:sp>
          <p:nvSpPr>
            <p:cNvPr id="13" name="object 47">
              <a:extLst>
                <a:ext uri="{FF2B5EF4-FFF2-40B4-BE49-F238E27FC236}">
                  <a16:creationId xmlns:a16="http://schemas.microsoft.com/office/drawing/2014/main" id="{1C116959-E31C-FE2B-2B63-B3383466388F}"/>
                </a:ext>
              </a:extLst>
            </p:cNvPr>
            <p:cNvSpPr txBox="1"/>
            <p:nvPr/>
          </p:nvSpPr>
          <p:spPr>
            <a:xfrm>
              <a:off x="4057403" y="4515977"/>
              <a:ext cx="1960245" cy="238263"/>
            </a:xfrm>
            <a:prstGeom prst="rect">
              <a:avLst/>
            </a:prstGeom>
          </p:spPr>
          <p:txBody>
            <a:bodyPr vert="horz" wrap="square" lIns="0" tIns="7620" rIns="0" bIns="0" rtlCol="0">
              <a:spAutoFit/>
            </a:bodyPr>
            <a:lstStyle>
              <a:defPPr>
                <a:defRPr kern="0"/>
              </a:defPPr>
            </a:lstStyle>
            <a:p>
              <a:pPr marL="59055">
                <a:lnSpc>
                  <a:spcPct val="100000"/>
                </a:lnSpc>
                <a:spcBef>
                  <a:spcPts val="60"/>
                </a:spcBef>
              </a:pPr>
              <a:r>
                <a:rPr sz="900" b="1" dirty="0">
                  <a:solidFill>
                    <a:srgbClr val="FFFFFF"/>
                  </a:solidFill>
                  <a:latin typeface="Montserrat SemiBold"/>
                  <a:cs typeface="Montserrat SemiBold"/>
                </a:rPr>
                <a:t>ICC </a:t>
              </a:r>
              <a:r>
                <a:rPr sz="900" b="1" spc="-10" dirty="0">
                  <a:solidFill>
                    <a:srgbClr val="FFFFFF"/>
                  </a:solidFill>
                  <a:latin typeface="Montserrat SemiBold"/>
                  <a:cs typeface="Montserrat SemiBold"/>
                </a:rPr>
                <a:t>staining</a:t>
              </a:r>
              <a:endParaRPr sz="900">
                <a:latin typeface="Montserrat SemiBold"/>
                <a:cs typeface="Montserrat SemiBold"/>
              </a:endParaRPr>
            </a:p>
            <a:p>
              <a:pPr marL="59055">
                <a:lnSpc>
                  <a:spcPct val="100000"/>
                </a:lnSpc>
              </a:pPr>
              <a:r>
                <a:rPr sz="900" dirty="0">
                  <a:solidFill>
                    <a:srgbClr val="FFFFFF"/>
                  </a:solidFill>
                  <a:latin typeface="Montserrat"/>
                  <a:cs typeface="Montserrat"/>
                </a:rPr>
                <a:t>(Example: </a:t>
              </a:r>
              <a:r>
                <a:rPr sz="900" spc="-10" dirty="0">
                  <a:solidFill>
                    <a:srgbClr val="FFFFFF"/>
                  </a:solidFill>
                  <a:latin typeface="Montserrat"/>
                  <a:cs typeface="Montserrat"/>
                </a:rPr>
                <a:t>Nanog)</a:t>
              </a:r>
              <a:endParaRPr sz="900">
                <a:latin typeface="Montserrat"/>
                <a:cs typeface="Montserrat"/>
              </a:endParaRPr>
            </a:p>
          </p:txBody>
        </p:sp>
        <p:grpSp>
          <p:nvGrpSpPr>
            <p:cNvPr id="14" name="object 48">
              <a:extLst>
                <a:ext uri="{FF2B5EF4-FFF2-40B4-BE49-F238E27FC236}">
                  <a16:creationId xmlns:a16="http://schemas.microsoft.com/office/drawing/2014/main" id="{0A77CB7F-2E2B-6C10-ECF8-6C3D61F3D3C3}"/>
                </a:ext>
              </a:extLst>
            </p:cNvPr>
            <p:cNvGrpSpPr/>
            <p:nvPr/>
          </p:nvGrpSpPr>
          <p:grpSpPr>
            <a:xfrm>
              <a:off x="6173399" y="3480059"/>
              <a:ext cx="1959610" cy="1464945"/>
              <a:chOff x="5671564" y="4566154"/>
              <a:chExt cx="1959610" cy="1464945"/>
            </a:xfrm>
          </p:grpSpPr>
          <p:pic>
            <p:nvPicPr>
              <p:cNvPr id="35" name="object 49">
                <a:extLst>
                  <a:ext uri="{FF2B5EF4-FFF2-40B4-BE49-F238E27FC236}">
                    <a16:creationId xmlns:a16="http://schemas.microsoft.com/office/drawing/2014/main" id="{56358D37-2505-6260-4F85-295505696339}"/>
                  </a:ext>
                </a:extLst>
              </p:cNvPr>
              <p:cNvPicPr/>
              <p:nvPr/>
            </p:nvPicPr>
            <p:blipFill>
              <a:blip r:embed="rId8" cstate="print"/>
              <a:stretch>
                <a:fillRect/>
              </a:stretch>
            </p:blipFill>
            <p:spPr>
              <a:xfrm>
                <a:off x="5713234" y="4587646"/>
                <a:ext cx="1854669" cy="1421460"/>
              </a:xfrm>
              <a:prstGeom prst="rect">
                <a:avLst/>
              </a:prstGeom>
            </p:spPr>
          </p:pic>
          <p:sp>
            <p:nvSpPr>
              <p:cNvPr id="36" name="object 50">
                <a:extLst>
                  <a:ext uri="{FF2B5EF4-FFF2-40B4-BE49-F238E27FC236}">
                    <a16:creationId xmlns:a16="http://schemas.microsoft.com/office/drawing/2014/main" id="{009D70F2-E270-38B4-B1CA-43F3C9161912}"/>
                  </a:ext>
                </a:extLst>
              </p:cNvPr>
              <p:cNvSpPr/>
              <p:nvPr/>
            </p:nvSpPr>
            <p:spPr>
              <a:xfrm>
                <a:off x="5671564" y="4566154"/>
                <a:ext cx="1959610" cy="1464945"/>
              </a:xfrm>
              <a:custGeom>
                <a:avLst/>
                <a:gdLst/>
                <a:ahLst/>
                <a:cxnLst/>
                <a:rect l="l" t="t" r="r" b="b"/>
                <a:pathLst>
                  <a:path w="1959609" h="1464945">
                    <a:moveTo>
                      <a:pt x="1806790" y="1464437"/>
                    </a:moveTo>
                    <a:lnTo>
                      <a:pt x="152400" y="1464437"/>
                    </a:lnTo>
                    <a:lnTo>
                      <a:pt x="104363" y="1456634"/>
                    </a:lnTo>
                    <a:lnTo>
                      <a:pt x="62544" y="1434932"/>
                    </a:lnTo>
                    <a:lnTo>
                      <a:pt x="29504" y="1401892"/>
                    </a:lnTo>
                    <a:lnTo>
                      <a:pt x="7802" y="1360073"/>
                    </a:lnTo>
                    <a:lnTo>
                      <a:pt x="0" y="1312037"/>
                    </a:lnTo>
                    <a:lnTo>
                      <a:pt x="0" y="152400"/>
                    </a:lnTo>
                    <a:lnTo>
                      <a:pt x="7802" y="104363"/>
                    </a:lnTo>
                    <a:lnTo>
                      <a:pt x="29504" y="62544"/>
                    </a:lnTo>
                    <a:lnTo>
                      <a:pt x="62544" y="29504"/>
                    </a:lnTo>
                    <a:lnTo>
                      <a:pt x="104363" y="7802"/>
                    </a:lnTo>
                    <a:lnTo>
                      <a:pt x="152400" y="0"/>
                    </a:lnTo>
                    <a:lnTo>
                      <a:pt x="1806790" y="0"/>
                    </a:lnTo>
                    <a:lnTo>
                      <a:pt x="1854827" y="7802"/>
                    </a:lnTo>
                    <a:lnTo>
                      <a:pt x="1896645" y="29504"/>
                    </a:lnTo>
                    <a:lnTo>
                      <a:pt x="1929686" y="62544"/>
                    </a:lnTo>
                    <a:lnTo>
                      <a:pt x="1951388" y="104363"/>
                    </a:lnTo>
                    <a:lnTo>
                      <a:pt x="1959190" y="152400"/>
                    </a:lnTo>
                    <a:lnTo>
                      <a:pt x="1959190" y="1312037"/>
                    </a:lnTo>
                    <a:lnTo>
                      <a:pt x="1951388" y="1360073"/>
                    </a:lnTo>
                    <a:lnTo>
                      <a:pt x="1929686" y="1401892"/>
                    </a:lnTo>
                    <a:lnTo>
                      <a:pt x="1896645" y="1434932"/>
                    </a:lnTo>
                    <a:lnTo>
                      <a:pt x="1854827" y="1456634"/>
                    </a:lnTo>
                    <a:lnTo>
                      <a:pt x="1806790" y="1464437"/>
                    </a:lnTo>
                    <a:close/>
                  </a:path>
                </a:pathLst>
              </a:custGeom>
              <a:ln w="3175">
                <a:solidFill>
                  <a:srgbClr val="676868"/>
                </a:solidFill>
              </a:ln>
            </p:spPr>
            <p:txBody>
              <a:bodyPr wrap="square" lIns="0" tIns="0" rIns="0" bIns="0" rtlCol="0"/>
              <a:lstStyle>
                <a:defPPr>
                  <a:defRPr kern="0"/>
                </a:defPPr>
              </a:lstStyle>
              <a:p>
                <a:endParaRPr sz="2400"/>
              </a:p>
            </p:txBody>
          </p:sp>
          <p:pic>
            <p:nvPicPr>
              <p:cNvPr id="37" name="object 51">
                <a:extLst>
                  <a:ext uri="{FF2B5EF4-FFF2-40B4-BE49-F238E27FC236}">
                    <a16:creationId xmlns:a16="http://schemas.microsoft.com/office/drawing/2014/main" id="{AD37BDC5-16FC-5434-0C9C-7F370F8C6AC2}"/>
                  </a:ext>
                </a:extLst>
              </p:cNvPr>
              <p:cNvPicPr/>
              <p:nvPr/>
            </p:nvPicPr>
            <p:blipFill>
              <a:blip r:embed="rId9" cstate="print"/>
              <a:stretch>
                <a:fillRect/>
              </a:stretch>
            </p:blipFill>
            <p:spPr>
              <a:xfrm>
                <a:off x="5671591" y="5602071"/>
                <a:ext cx="1956561" cy="247865"/>
              </a:xfrm>
              <a:prstGeom prst="rect">
                <a:avLst/>
              </a:prstGeom>
            </p:spPr>
          </p:pic>
        </p:grpSp>
        <p:sp>
          <p:nvSpPr>
            <p:cNvPr id="20" name="object 52">
              <a:extLst>
                <a:ext uri="{FF2B5EF4-FFF2-40B4-BE49-F238E27FC236}">
                  <a16:creationId xmlns:a16="http://schemas.microsoft.com/office/drawing/2014/main" id="{08386759-4EFF-9679-57C6-59A0E1A396EA}"/>
                </a:ext>
              </a:extLst>
            </p:cNvPr>
            <p:cNvSpPr txBox="1"/>
            <p:nvPr/>
          </p:nvSpPr>
          <p:spPr>
            <a:xfrm>
              <a:off x="6220010" y="4511219"/>
              <a:ext cx="1256296" cy="242557"/>
            </a:xfrm>
            <a:prstGeom prst="rect">
              <a:avLst/>
            </a:prstGeom>
          </p:spPr>
          <p:txBody>
            <a:bodyPr vert="horz" wrap="square" lIns="0" tIns="12700" rIns="0" bIns="0" rtlCol="0">
              <a:spAutoFit/>
            </a:bodyPr>
            <a:lstStyle>
              <a:defPPr>
                <a:defRPr kern="0"/>
              </a:defPPr>
            </a:lstStyle>
            <a:p>
              <a:pPr marL="12700">
                <a:lnSpc>
                  <a:spcPct val="100000"/>
                </a:lnSpc>
                <a:spcBef>
                  <a:spcPts val="100"/>
                </a:spcBef>
              </a:pPr>
              <a:r>
                <a:rPr sz="900" b="1" spc="-10" dirty="0">
                  <a:solidFill>
                    <a:srgbClr val="FFFFFF"/>
                  </a:solidFill>
                  <a:latin typeface="Montserrat SemiBold"/>
                  <a:cs typeface="Montserrat SemiBold"/>
                </a:rPr>
                <a:t>Karyotyping</a:t>
              </a:r>
              <a:endParaRPr sz="900" dirty="0">
                <a:latin typeface="Montserrat SemiBold"/>
                <a:cs typeface="Montserrat SemiBold"/>
              </a:endParaRPr>
            </a:p>
            <a:p>
              <a:pPr marL="12700">
                <a:lnSpc>
                  <a:spcPct val="100000"/>
                </a:lnSpc>
              </a:pPr>
              <a:r>
                <a:rPr sz="900" dirty="0">
                  <a:solidFill>
                    <a:srgbClr val="FFFFFF"/>
                  </a:solidFill>
                  <a:latin typeface="Montserrat"/>
                  <a:cs typeface="Montserrat"/>
                </a:rPr>
                <a:t>(Example: G-</a:t>
              </a:r>
              <a:r>
                <a:rPr sz="900" spc="-10" dirty="0">
                  <a:solidFill>
                    <a:srgbClr val="FFFFFF"/>
                  </a:solidFill>
                  <a:latin typeface="Montserrat"/>
                  <a:cs typeface="Montserrat"/>
                </a:rPr>
                <a:t>banding)</a:t>
              </a:r>
              <a:endParaRPr sz="900" dirty="0">
                <a:latin typeface="Montserrat"/>
                <a:cs typeface="Montserrat"/>
              </a:endParaRPr>
            </a:p>
          </p:txBody>
        </p:sp>
        <p:grpSp>
          <p:nvGrpSpPr>
            <p:cNvPr id="21" name="object 53">
              <a:extLst>
                <a:ext uri="{FF2B5EF4-FFF2-40B4-BE49-F238E27FC236}">
                  <a16:creationId xmlns:a16="http://schemas.microsoft.com/office/drawing/2014/main" id="{AE3D79F0-CF8A-4679-96DF-9A110632B411}"/>
                </a:ext>
              </a:extLst>
            </p:cNvPr>
            <p:cNvGrpSpPr/>
            <p:nvPr/>
          </p:nvGrpSpPr>
          <p:grpSpPr>
            <a:xfrm>
              <a:off x="4057403" y="1932453"/>
              <a:ext cx="1959889" cy="1462455"/>
              <a:chOff x="3555568" y="3018548"/>
              <a:chExt cx="1959889" cy="1462455"/>
            </a:xfrm>
          </p:grpSpPr>
          <p:pic>
            <p:nvPicPr>
              <p:cNvPr id="33" name="object 54">
                <a:extLst>
                  <a:ext uri="{FF2B5EF4-FFF2-40B4-BE49-F238E27FC236}">
                    <a16:creationId xmlns:a16="http://schemas.microsoft.com/office/drawing/2014/main" id="{5BDD5C8D-BAB0-7CD8-29D2-06E37D802EAC}"/>
                  </a:ext>
                </a:extLst>
              </p:cNvPr>
              <p:cNvPicPr/>
              <p:nvPr/>
            </p:nvPicPr>
            <p:blipFill>
              <a:blip r:embed="rId10" cstate="print"/>
              <a:stretch>
                <a:fillRect/>
              </a:stretch>
            </p:blipFill>
            <p:spPr>
              <a:xfrm>
                <a:off x="3555568" y="3018548"/>
                <a:ext cx="1959189" cy="1462455"/>
              </a:xfrm>
              <a:prstGeom prst="rect">
                <a:avLst/>
              </a:prstGeom>
            </p:spPr>
          </p:pic>
          <p:pic>
            <p:nvPicPr>
              <p:cNvPr id="34" name="object 55">
                <a:extLst>
                  <a:ext uri="{FF2B5EF4-FFF2-40B4-BE49-F238E27FC236}">
                    <a16:creationId xmlns:a16="http://schemas.microsoft.com/office/drawing/2014/main" id="{8775072F-9CBD-644B-713B-1743609E723F}"/>
                  </a:ext>
                </a:extLst>
              </p:cNvPr>
              <p:cNvPicPr/>
              <p:nvPr/>
            </p:nvPicPr>
            <p:blipFill>
              <a:blip r:embed="rId7" cstate="print"/>
              <a:stretch>
                <a:fillRect/>
              </a:stretch>
            </p:blipFill>
            <p:spPr>
              <a:xfrm>
                <a:off x="3555568" y="4049013"/>
                <a:ext cx="1959889" cy="247853"/>
              </a:xfrm>
              <a:prstGeom prst="rect">
                <a:avLst/>
              </a:prstGeom>
            </p:spPr>
          </p:pic>
        </p:grpSp>
        <p:sp>
          <p:nvSpPr>
            <p:cNvPr id="22" name="object 56">
              <a:extLst>
                <a:ext uri="{FF2B5EF4-FFF2-40B4-BE49-F238E27FC236}">
                  <a16:creationId xmlns:a16="http://schemas.microsoft.com/office/drawing/2014/main" id="{CCF14215-999A-3191-20BE-5801BCB2C721}"/>
                </a:ext>
              </a:extLst>
            </p:cNvPr>
            <p:cNvSpPr txBox="1"/>
            <p:nvPr/>
          </p:nvSpPr>
          <p:spPr>
            <a:xfrm>
              <a:off x="4057403" y="2962919"/>
              <a:ext cx="1960245" cy="170647"/>
            </a:xfrm>
            <a:prstGeom prst="rect">
              <a:avLst/>
            </a:prstGeom>
          </p:spPr>
          <p:txBody>
            <a:bodyPr vert="horz" wrap="square" lIns="0" tIns="64769" rIns="0" bIns="0" rtlCol="0">
              <a:spAutoFit/>
            </a:bodyPr>
            <a:lstStyle>
              <a:defPPr>
                <a:defRPr kern="0"/>
              </a:defPPr>
            </a:lstStyle>
            <a:p>
              <a:pPr marL="59055">
                <a:lnSpc>
                  <a:spcPct val="100000"/>
                </a:lnSpc>
                <a:spcBef>
                  <a:spcPts val="509"/>
                </a:spcBef>
              </a:pPr>
              <a:r>
                <a:rPr sz="900" b="1" spc="-10" dirty="0">
                  <a:solidFill>
                    <a:srgbClr val="FFFFFF"/>
                  </a:solidFill>
                  <a:latin typeface="Montserrat SemiBold"/>
                  <a:cs typeface="Montserrat SemiBold"/>
                </a:rPr>
                <a:t>Morphology</a:t>
              </a:r>
              <a:endParaRPr sz="900">
                <a:latin typeface="Montserrat SemiBold"/>
                <a:cs typeface="Montserrat SemiBold"/>
              </a:endParaRPr>
            </a:p>
          </p:txBody>
        </p:sp>
        <p:grpSp>
          <p:nvGrpSpPr>
            <p:cNvPr id="24" name="object 57">
              <a:extLst>
                <a:ext uri="{FF2B5EF4-FFF2-40B4-BE49-F238E27FC236}">
                  <a16:creationId xmlns:a16="http://schemas.microsoft.com/office/drawing/2014/main" id="{D68322D5-1ED7-A430-5BB7-E576FA30F0D1}"/>
                </a:ext>
              </a:extLst>
            </p:cNvPr>
            <p:cNvGrpSpPr/>
            <p:nvPr/>
          </p:nvGrpSpPr>
          <p:grpSpPr>
            <a:xfrm>
              <a:off x="6173426" y="1911409"/>
              <a:ext cx="1956561" cy="1459699"/>
              <a:chOff x="5671591" y="2997504"/>
              <a:chExt cx="1956561" cy="1459699"/>
            </a:xfrm>
          </p:grpSpPr>
          <p:pic>
            <p:nvPicPr>
              <p:cNvPr id="26" name="object 58">
                <a:extLst>
                  <a:ext uri="{FF2B5EF4-FFF2-40B4-BE49-F238E27FC236}">
                    <a16:creationId xmlns:a16="http://schemas.microsoft.com/office/drawing/2014/main" id="{9B80F9F3-BDEC-DED6-27E3-A08AB118BA83}"/>
                  </a:ext>
                </a:extLst>
              </p:cNvPr>
              <p:cNvPicPr/>
              <p:nvPr/>
            </p:nvPicPr>
            <p:blipFill>
              <a:blip r:embed="rId11" cstate="print"/>
              <a:stretch>
                <a:fillRect/>
              </a:stretch>
            </p:blipFill>
            <p:spPr>
              <a:xfrm>
                <a:off x="5672229" y="2997504"/>
                <a:ext cx="1955508" cy="1459699"/>
              </a:xfrm>
              <a:prstGeom prst="rect">
                <a:avLst/>
              </a:prstGeom>
            </p:spPr>
          </p:pic>
          <p:pic>
            <p:nvPicPr>
              <p:cNvPr id="32" name="object 59">
                <a:extLst>
                  <a:ext uri="{FF2B5EF4-FFF2-40B4-BE49-F238E27FC236}">
                    <a16:creationId xmlns:a16="http://schemas.microsoft.com/office/drawing/2014/main" id="{2DC1F357-2E0F-8D9D-4E78-BF3175267A5B}"/>
                  </a:ext>
                </a:extLst>
              </p:cNvPr>
              <p:cNvPicPr/>
              <p:nvPr/>
            </p:nvPicPr>
            <p:blipFill>
              <a:blip r:embed="rId9" cstate="print"/>
              <a:stretch>
                <a:fillRect/>
              </a:stretch>
            </p:blipFill>
            <p:spPr>
              <a:xfrm>
                <a:off x="5671591" y="4049014"/>
                <a:ext cx="1956561" cy="247853"/>
              </a:xfrm>
              <a:prstGeom prst="rect">
                <a:avLst/>
              </a:prstGeom>
            </p:spPr>
          </p:pic>
        </p:grpSp>
        <p:sp>
          <p:nvSpPr>
            <p:cNvPr id="25" name="object 60">
              <a:extLst>
                <a:ext uri="{FF2B5EF4-FFF2-40B4-BE49-F238E27FC236}">
                  <a16:creationId xmlns:a16="http://schemas.microsoft.com/office/drawing/2014/main" id="{1BFC17A0-E927-32A6-03FE-FF1ACB606129}"/>
                </a:ext>
              </a:extLst>
            </p:cNvPr>
            <p:cNvSpPr txBox="1"/>
            <p:nvPr/>
          </p:nvSpPr>
          <p:spPr>
            <a:xfrm>
              <a:off x="6173426" y="2962919"/>
              <a:ext cx="1957070" cy="173331"/>
            </a:xfrm>
            <a:prstGeom prst="rect">
              <a:avLst/>
            </a:prstGeom>
          </p:spPr>
          <p:txBody>
            <a:bodyPr vert="horz" wrap="square" lIns="0" tIns="67945" rIns="0" bIns="0" rtlCol="0">
              <a:spAutoFit/>
            </a:bodyPr>
            <a:lstStyle>
              <a:defPPr>
                <a:defRPr kern="0"/>
              </a:defPPr>
            </a:lstStyle>
            <a:p>
              <a:pPr marL="59055">
                <a:lnSpc>
                  <a:spcPct val="100000"/>
                </a:lnSpc>
                <a:spcBef>
                  <a:spcPts val="535"/>
                </a:spcBef>
              </a:pPr>
              <a:r>
                <a:rPr sz="900" b="1" dirty="0">
                  <a:solidFill>
                    <a:srgbClr val="FFFFFF"/>
                  </a:solidFill>
                  <a:latin typeface="Montserrat SemiBold"/>
                  <a:cs typeface="Montserrat SemiBold"/>
                </a:rPr>
                <a:t>AP </a:t>
              </a:r>
              <a:r>
                <a:rPr sz="900" b="1" spc="-10" dirty="0">
                  <a:solidFill>
                    <a:srgbClr val="FFFFFF"/>
                  </a:solidFill>
                  <a:latin typeface="Montserrat SemiBold"/>
                  <a:cs typeface="Montserrat SemiBold"/>
                </a:rPr>
                <a:t>staining</a:t>
              </a:r>
              <a:endParaRPr sz="900">
                <a:latin typeface="Montserrat SemiBold"/>
                <a:cs typeface="Montserrat SemiBold"/>
              </a:endParaRPr>
            </a:p>
          </p:txBody>
        </p:sp>
      </p:grpSp>
    </p:spTree>
    <p:extLst>
      <p:ext uri="{BB962C8B-B14F-4D97-AF65-F5344CB8AC3E}">
        <p14:creationId xmlns:p14="http://schemas.microsoft.com/office/powerpoint/2010/main" val="738964528"/>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BFBEE33D-DE00-2513-0784-5C798CFD3234}"/>
              </a:ext>
            </a:extLst>
          </p:cNvPr>
          <p:cNvSpPr txBox="1"/>
          <p:nvPr/>
        </p:nvSpPr>
        <p:spPr>
          <a:xfrm>
            <a:off x="676941" y="1154049"/>
            <a:ext cx="10776627" cy="961353"/>
          </a:xfrm>
          <a:prstGeom prst="rect">
            <a:avLst/>
          </a:prstGeom>
          <a:noFill/>
        </p:spPr>
        <p:txBody>
          <a:bodyPr wrap="square" lIns="91440" tIns="45720" rIns="91440" bIns="45720" rtlCol="0" anchor="t">
            <a:spAutoFit/>
          </a:bodyPr>
          <a:lstStyle/>
          <a:p>
            <a:pPr algn="just">
              <a:lnSpc>
                <a:spcPct val="120000"/>
              </a:lnSpc>
            </a:pPr>
            <a:r>
              <a:rPr lang="en-US" sz="1200" dirty="0">
                <a:solidFill>
                  <a:schemeClr val="tx2"/>
                </a:solidFill>
                <a:latin typeface="Montserrat"/>
                <a:cs typeface="Mongolian Baiti"/>
              </a:rPr>
              <a:t>iPSC-derived models have emerged as revolutionary tools in biological and pharmaceutical research. Their remarkable flexibility allows scientists to create diverse cell types, offering unparalleled insights into disease mechanisms and enabling precise disease modeling.  Our iPSC catalog featuring a diverse range of normal and disease model relevant cells provides invaluable tools in drug discovery and toxicity testing, providing a reliable and human-relevant platform. the next level.</a:t>
            </a:r>
          </a:p>
        </p:txBody>
      </p:sp>
      <p:sp>
        <p:nvSpPr>
          <p:cNvPr id="8" name="Graphic 167">
            <a:extLst>
              <a:ext uri="{FF2B5EF4-FFF2-40B4-BE49-F238E27FC236}">
                <a16:creationId xmlns:a16="http://schemas.microsoft.com/office/drawing/2014/main" id="{D681869E-8D55-1A02-8CCD-3115876EB6B6}"/>
              </a:ext>
            </a:extLst>
          </p:cNvPr>
          <p:cNvSpPr/>
          <p:nvPr/>
        </p:nvSpPr>
        <p:spPr>
          <a:xfrm>
            <a:off x="7878263" y="4540399"/>
            <a:ext cx="1615350" cy="1622427"/>
          </a:xfrm>
          <a:custGeom>
            <a:avLst/>
            <a:gdLst>
              <a:gd name="connsiteX0" fmla="*/ 641621 w 641621"/>
              <a:gd name="connsiteY0" fmla="*/ 320811 h 641621"/>
              <a:gd name="connsiteX1" fmla="*/ 320811 w 641621"/>
              <a:gd name="connsiteY1" fmla="*/ 641621 h 641621"/>
              <a:gd name="connsiteX2" fmla="*/ 0 w 641621"/>
              <a:gd name="connsiteY2" fmla="*/ 320811 h 641621"/>
              <a:gd name="connsiteX3" fmla="*/ 320811 w 641621"/>
              <a:gd name="connsiteY3" fmla="*/ 0 h 641621"/>
              <a:gd name="connsiteX4" fmla="*/ 641621 w 641621"/>
              <a:gd name="connsiteY4" fmla="*/ 320811 h 641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1621" h="641621">
                <a:moveTo>
                  <a:pt x="641621" y="320811"/>
                </a:moveTo>
                <a:cubicBezTo>
                  <a:pt x="641621" y="497990"/>
                  <a:pt x="497989" y="641621"/>
                  <a:pt x="320811" y="641621"/>
                </a:cubicBezTo>
                <a:cubicBezTo>
                  <a:pt x="143632" y="641621"/>
                  <a:pt x="0" y="497989"/>
                  <a:pt x="0" y="320811"/>
                </a:cubicBezTo>
                <a:cubicBezTo>
                  <a:pt x="0" y="143632"/>
                  <a:pt x="143632" y="0"/>
                  <a:pt x="320811" y="0"/>
                </a:cubicBezTo>
                <a:cubicBezTo>
                  <a:pt x="497990" y="0"/>
                  <a:pt x="641621" y="143632"/>
                  <a:pt x="641621" y="320811"/>
                </a:cubicBezTo>
                <a:close/>
              </a:path>
            </a:pathLst>
          </a:custGeom>
          <a:blipFill dpi="0" rotWithShape="1">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a:stretch>
              <a:fillRect/>
            </a:stretch>
          </a:blipFill>
          <a:ln w="14841" cap="flat">
            <a:noFill/>
            <a:prstDash val="solid"/>
            <a:miter/>
          </a:ln>
        </p:spPr>
        <p:txBody>
          <a:bodyPr rtlCol="0" anchor="ctr"/>
          <a:lstStyle/>
          <a:p>
            <a:endParaRPr lang="en-US" dirty="0"/>
          </a:p>
        </p:txBody>
      </p:sp>
      <p:grpSp>
        <p:nvGrpSpPr>
          <p:cNvPr id="2" name="Group 1">
            <a:extLst>
              <a:ext uri="{FF2B5EF4-FFF2-40B4-BE49-F238E27FC236}">
                <a16:creationId xmlns:a16="http://schemas.microsoft.com/office/drawing/2014/main" id="{0D1F6138-DE48-32F9-A2DE-BE22CF9499F0}"/>
              </a:ext>
            </a:extLst>
          </p:cNvPr>
          <p:cNvGrpSpPr/>
          <p:nvPr/>
        </p:nvGrpSpPr>
        <p:grpSpPr>
          <a:xfrm>
            <a:off x="692286" y="2438213"/>
            <a:ext cx="4393098" cy="3028502"/>
            <a:chOff x="503496" y="1978324"/>
            <a:chExt cx="4393098" cy="3028502"/>
          </a:xfrm>
        </p:grpSpPr>
        <p:sp>
          <p:nvSpPr>
            <p:cNvPr id="37" name="Rectangle: Top Corners Rounded 36">
              <a:extLst>
                <a:ext uri="{FF2B5EF4-FFF2-40B4-BE49-F238E27FC236}">
                  <a16:creationId xmlns:a16="http://schemas.microsoft.com/office/drawing/2014/main" id="{B2B8217F-B73E-B828-B2D0-1FC1FD85F9FE}"/>
                </a:ext>
              </a:extLst>
            </p:cNvPr>
            <p:cNvSpPr/>
            <p:nvPr/>
          </p:nvSpPr>
          <p:spPr>
            <a:xfrm rot="10800000">
              <a:off x="503496" y="2074585"/>
              <a:ext cx="2667991" cy="2932241"/>
            </a:xfrm>
            <a:prstGeom prst="round2SameRect">
              <a:avLst>
                <a:gd name="adj1" fmla="val 5613"/>
                <a:gd name="adj2" fmla="val 6209"/>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Rounded Corners 37">
              <a:extLst>
                <a:ext uri="{FF2B5EF4-FFF2-40B4-BE49-F238E27FC236}">
                  <a16:creationId xmlns:a16="http://schemas.microsoft.com/office/drawing/2014/main" id="{6F502953-CBF7-65DC-99F9-80B2D04D5959}"/>
                </a:ext>
              </a:extLst>
            </p:cNvPr>
            <p:cNvSpPr/>
            <p:nvPr/>
          </p:nvSpPr>
          <p:spPr>
            <a:xfrm>
              <a:off x="507801" y="1978324"/>
              <a:ext cx="2663686" cy="246888"/>
            </a:xfrm>
            <a:prstGeom prst="roundRect">
              <a:avLst>
                <a:gd name="adj" fmla="val 50000"/>
              </a:avLst>
            </a:prstGeom>
            <a:solidFill>
              <a:srgbClr val="FF54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00" b="1" dirty="0">
                  <a:effectLst>
                    <a:outerShdw blurRad="38100" dist="38100" dir="2700000" algn="tl">
                      <a:srgbClr val="000000">
                        <a:alpha val="43137"/>
                      </a:srgbClr>
                    </a:outerShdw>
                  </a:effectLst>
                  <a:latin typeface="Montserrat"/>
                </a:rPr>
                <a:t>iPSC-DERIVED CELLS</a:t>
              </a:r>
              <a:endParaRPr lang="en-US" dirty="0">
                <a:effectLst>
                  <a:outerShdw blurRad="38100" dist="38100" dir="2700000" algn="tl">
                    <a:srgbClr val="000000">
                      <a:alpha val="43137"/>
                    </a:srgbClr>
                  </a:outerShdw>
                </a:effectLst>
              </a:endParaRPr>
            </a:p>
          </p:txBody>
        </p:sp>
        <p:sp>
          <p:nvSpPr>
            <p:cNvPr id="39" name="Lorem ipsum dolor sit…">
              <a:extLst>
                <a:ext uri="{FF2B5EF4-FFF2-40B4-BE49-F238E27FC236}">
                  <a16:creationId xmlns:a16="http://schemas.microsoft.com/office/drawing/2014/main" id="{B7CB438C-FFE7-C395-31A2-9EA982E58DD2}"/>
                </a:ext>
              </a:extLst>
            </p:cNvPr>
            <p:cNvSpPr txBox="1"/>
            <p:nvPr/>
          </p:nvSpPr>
          <p:spPr>
            <a:xfrm>
              <a:off x="549990" y="2258150"/>
              <a:ext cx="4346604" cy="2734082"/>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50800" tIns="50800" rIns="50800" bIns="50800" anchor="t">
              <a:spAutoFit/>
            </a:bodyPr>
            <a:lstStyle/>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Neural Stem Cells</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Motor Neurons</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Cortical Neurons </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GABAergic Neurons</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Dopaminergic Neurons</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Skeletal Muscle Cells</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Astrocytes</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Sensory Neurons</a:t>
              </a: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Glutamatergic Neurons</a:t>
              </a:r>
              <a:r>
                <a:rPr lang="en-US" sz="1100" baseline="30000" dirty="0">
                  <a:solidFill>
                    <a:schemeClr val="accent1"/>
                  </a:solidFill>
                  <a:latin typeface="Montserrat"/>
                  <a:ea typeface="+mn-lt"/>
                  <a:cs typeface="+mn-lt"/>
                </a:rPr>
                <a:t> ​</a:t>
              </a:r>
              <a:endParaRPr lang="en-US" sz="1100" dirty="0">
                <a:solidFill>
                  <a:schemeClr val="tx1">
                    <a:lumMod val="65000"/>
                    <a:lumOff val="35000"/>
                  </a:schemeClr>
                </a:solidFill>
                <a:latin typeface="Montserrat"/>
                <a:ea typeface="+mn-lt"/>
                <a:cs typeface="+mn-lt"/>
              </a:endParaRP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Hepatocytes</a:t>
              </a:r>
              <a:r>
                <a:rPr lang="en-US" sz="1100" baseline="30000" dirty="0">
                  <a:solidFill>
                    <a:schemeClr val="accent1"/>
                  </a:solidFill>
                  <a:latin typeface="Montserrat"/>
                  <a:ea typeface="+mn-lt"/>
                  <a:cs typeface="+mn-lt"/>
                </a:rPr>
                <a:t> INCOMING​</a:t>
              </a:r>
              <a:endParaRPr lang="en-US" sz="1100" dirty="0">
                <a:solidFill>
                  <a:schemeClr val="tx1">
                    <a:lumMod val="65000"/>
                    <a:lumOff val="35000"/>
                  </a:schemeClr>
                </a:solidFill>
                <a:latin typeface="Montserrat"/>
                <a:ea typeface="+mn-lt"/>
                <a:cs typeface="+mn-lt"/>
              </a:endParaRPr>
            </a:p>
            <a:p>
              <a:pPr marL="171450" indent="-171450">
                <a:spcAft>
                  <a:spcPts val="600"/>
                </a:spcAft>
                <a:buFont typeface="Courier New" panose="02070309020205020404" pitchFamily="49" charset="0"/>
                <a:buChar char="o"/>
                <a:defRPr sz="2000" b="0">
                  <a:solidFill>
                    <a:srgbClr val="3F445F"/>
                  </a:solidFill>
                </a:defRPr>
              </a:pPr>
              <a:r>
                <a:rPr lang="en-US" sz="1100" dirty="0">
                  <a:solidFill>
                    <a:schemeClr val="tx1">
                      <a:lumMod val="65000"/>
                      <a:lumOff val="35000"/>
                    </a:schemeClr>
                  </a:solidFill>
                  <a:latin typeface="Montserrat"/>
                  <a:ea typeface="+mn-lt"/>
                  <a:cs typeface="+mn-lt"/>
                </a:rPr>
                <a:t>Microglia</a:t>
              </a:r>
              <a:r>
                <a:rPr lang="en-US" sz="1100" baseline="30000" dirty="0">
                  <a:solidFill>
                    <a:schemeClr val="accent1"/>
                  </a:solidFill>
                  <a:latin typeface="Montserrat"/>
                  <a:ea typeface="+mn-lt"/>
                  <a:cs typeface="+mn-lt"/>
                </a:rPr>
                <a:t> INCOMING ​</a:t>
              </a:r>
              <a:endParaRPr lang="en-US" sz="1100" dirty="0">
                <a:solidFill>
                  <a:schemeClr val="tx1">
                    <a:lumMod val="65000"/>
                    <a:lumOff val="35000"/>
                  </a:schemeClr>
                </a:solidFill>
                <a:latin typeface="Montserrat"/>
                <a:ea typeface="+mn-lt"/>
                <a:cs typeface="+mn-lt"/>
              </a:endParaRPr>
            </a:p>
          </p:txBody>
        </p:sp>
      </p:grpSp>
      <p:pic>
        <p:nvPicPr>
          <p:cNvPr id="66" name="Picture 65" descr="A picture containing window, dark&#10;&#10;Description automatically generated">
            <a:extLst>
              <a:ext uri="{FF2B5EF4-FFF2-40B4-BE49-F238E27FC236}">
                <a16:creationId xmlns:a16="http://schemas.microsoft.com/office/drawing/2014/main" id="{6A5A3220-EC27-9A42-53EE-EA231A3A5858}"/>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contrast="20000"/>
                    </a14:imgEffect>
                  </a14:imgLayer>
                </a14:imgProps>
              </a:ext>
            </a:extLst>
          </a:blip>
          <a:stretch>
            <a:fillRect/>
          </a:stretch>
        </p:blipFill>
        <p:spPr>
          <a:xfrm>
            <a:off x="4039193" y="2508712"/>
            <a:ext cx="1828800" cy="1828800"/>
          </a:xfrm>
          <a:prstGeom prst="rect">
            <a:avLst/>
          </a:prstGeom>
        </p:spPr>
      </p:pic>
      <p:pic>
        <p:nvPicPr>
          <p:cNvPr id="68" name="Picture 67" descr="A picture containing outdoor object, star&#10;&#10;Description automatically generated">
            <a:extLst>
              <a:ext uri="{FF2B5EF4-FFF2-40B4-BE49-F238E27FC236}">
                <a16:creationId xmlns:a16="http://schemas.microsoft.com/office/drawing/2014/main" id="{27F4B3E9-4E2D-9BCE-076D-A01344682EBD}"/>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0000" contrast="40000"/>
                    </a14:imgEffect>
                  </a14:imgLayer>
                </a14:imgProps>
              </a:ext>
            </a:extLst>
          </a:blip>
          <a:stretch>
            <a:fillRect/>
          </a:stretch>
        </p:blipFill>
        <p:spPr>
          <a:xfrm>
            <a:off x="5910925" y="2460775"/>
            <a:ext cx="1828800" cy="1828800"/>
          </a:xfrm>
          <a:prstGeom prst="rect">
            <a:avLst/>
          </a:prstGeom>
        </p:spPr>
      </p:pic>
      <p:pic>
        <p:nvPicPr>
          <p:cNvPr id="70" name="Picture 69" descr="A close-up of a human brain&#10;&#10;Description automatically generated with low confidence">
            <a:extLst>
              <a:ext uri="{FF2B5EF4-FFF2-40B4-BE49-F238E27FC236}">
                <a16:creationId xmlns:a16="http://schemas.microsoft.com/office/drawing/2014/main" id="{8CCB8D9F-0ADB-851B-E794-996A61A0213A}"/>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20000" contrast="20000"/>
                    </a14:imgEffect>
                  </a14:imgLayer>
                </a14:imgProps>
              </a:ext>
            </a:extLst>
          </a:blip>
          <a:stretch>
            <a:fillRect/>
          </a:stretch>
        </p:blipFill>
        <p:spPr>
          <a:xfrm>
            <a:off x="7767923" y="2477179"/>
            <a:ext cx="1828800" cy="1828800"/>
          </a:xfrm>
          <a:prstGeom prst="rect">
            <a:avLst/>
          </a:prstGeom>
        </p:spPr>
      </p:pic>
      <p:pic>
        <p:nvPicPr>
          <p:cNvPr id="72" name="Picture 71" descr="A picture containing star, outdoor object&#10;&#10;Description automatically generated">
            <a:extLst>
              <a:ext uri="{FF2B5EF4-FFF2-40B4-BE49-F238E27FC236}">
                <a16:creationId xmlns:a16="http://schemas.microsoft.com/office/drawing/2014/main" id="{52783B04-DAC4-3B78-0C68-5D14271F8B3E}"/>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20000" contrast="20000"/>
                    </a14:imgEffect>
                  </a14:imgLayer>
                </a14:imgProps>
              </a:ext>
            </a:extLst>
          </a:blip>
          <a:stretch>
            <a:fillRect/>
          </a:stretch>
        </p:blipFill>
        <p:spPr>
          <a:xfrm>
            <a:off x="3926026" y="4490096"/>
            <a:ext cx="1828800" cy="1828800"/>
          </a:xfrm>
          <a:prstGeom prst="rect">
            <a:avLst/>
          </a:prstGeom>
        </p:spPr>
      </p:pic>
      <p:pic>
        <p:nvPicPr>
          <p:cNvPr id="74" name="Picture 73" descr="A close-up of a plant&#10;&#10;Description automatically generated with low confidence">
            <a:extLst>
              <a:ext uri="{FF2B5EF4-FFF2-40B4-BE49-F238E27FC236}">
                <a16:creationId xmlns:a16="http://schemas.microsoft.com/office/drawing/2014/main" id="{AAFA2F44-068D-AB7D-D8AB-D780CEFC6D39}"/>
              </a:ext>
            </a:extLst>
          </p:cNvPr>
          <p:cNvPicPr>
            <a:picLocks noChangeAspect="1"/>
          </p:cNvPicPr>
          <p:nvPr/>
        </p:nvPicPr>
        <p:blipFill>
          <a:blip r:embed="rId13">
            <a:extLst>
              <a:ext uri="{BEBA8EAE-BF5A-486C-A8C5-ECC9F3942E4B}">
                <a14:imgProps xmlns:a14="http://schemas.microsoft.com/office/drawing/2010/main">
                  <a14:imgLayer r:embed="rId14">
                    <a14:imgEffect>
                      <a14:brightnessContrast bright="20000" contrast="20000"/>
                    </a14:imgEffect>
                  </a14:imgLayer>
                </a14:imgProps>
              </a:ext>
            </a:extLst>
          </a:blip>
          <a:stretch>
            <a:fillRect/>
          </a:stretch>
        </p:blipFill>
        <p:spPr>
          <a:xfrm>
            <a:off x="5867993" y="4384386"/>
            <a:ext cx="1828800" cy="1828800"/>
          </a:xfrm>
          <a:prstGeom prst="rect">
            <a:avLst/>
          </a:prstGeom>
        </p:spPr>
      </p:pic>
      <p:sp>
        <p:nvSpPr>
          <p:cNvPr id="81" name="TextBox 80">
            <a:extLst>
              <a:ext uri="{FF2B5EF4-FFF2-40B4-BE49-F238E27FC236}">
                <a16:creationId xmlns:a16="http://schemas.microsoft.com/office/drawing/2014/main" id="{FA8C937C-C55F-05C2-AE8D-B391FFCD612E}"/>
              </a:ext>
            </a:extLst>
          </p:cNvPr>
          <p:cNvSpPr txBox="1"/>
          <p:nvPr/>
        </p:nvSpPr>
        <p:spPr>
          <a:xfrm>
            <a:off x="4111767" y="2350588"/>
            <a:ext cx="1683653" cy="230832"/>
          </a:xfrm>
          <a:prstGeom prst="rect">
            <a:avLst/>
          </a:prstGeom>
          <a:noFill/>
        </p:spPr>
        <p:txBody>
          <a:bodyPr wrap="square" rtlCol="0" anchor="ctr">
            <a:spAutoFit/>
          </a:bodyPr>
          <a:lstStyle/>
          <a:p>
            <a:pPr algn="ctr"/>
            <a:r>
              <a:rPr lang="en-US" sz="900" b="1" dirty="0">
                <a:solidFill>
                  <a:schemeClr val="accent1"/>
                </a:solidFill>
                <a:latin typeface="Montserrat" panose="00000500000000000000" pitchFamily="50" charset="0"/>
              </a:rPr>
              <a:t>Neural Stem Cells</a:t>
            </a:r>
          </a:p>
        </p:txBody>
      </p:sp>
      <p:sp>
        <p:nvSpPr>
          <p:cNvPr id="83" name="TextBox 82">
            <a:extLst>
              <a:ext uri="{FF2B5EF4-FFF2-40B4-BE49-F238E27FC236}">
                <a16:creationId xmlns:a16="http://schemas.microsoft.com/office/drawing/2014/main" id="{F59F0633-BB6F-04B5-940E-BE5AED0C6C9E}"/>
              </a:ext>
            </a:extLst>
          </p:cNvPr>
          <p:cNvSpPr txBox="1"/>
          <p:nvPr/>
        </p:nvSpPr>
        <p:spPr>
          <a:xfrm>
            <a:off x="5970608" y="2350588"/>
            <a:ext cx="1683653" cy="230832"/>
          </a:xfrm>
          <a:prstGeom prst="rect">
            <a:avLst/>
          </a:prstGeom>
          <a:noFill/>
        </p:spPr>
        <p:txBody>
          <a:bodyPr wrap="square" rtlCol="0" anchor="ctr">
            <a:spAutoFit/>
          </a:bodyPr>
          <a:lstStyle/>
          <a:p>
            <a:pPr algn="ctr"/>
            <a:r>
              <a:rPr lang="en-US" sz="900" b="1">
                <a:solidFill>
                  <a:schemeClr val="accent1"/>
                </a:solidFill>
                <a:latin typeface="Montserrat" panose="00000500000000000000" pitchFamily="50" charset="0"/>
              </a:rPr>
              <a:t>Cortical Neurons</a:t>
            </a:r>
          </a:p>
        </p:txBody>
      </p:sp>
      <p:sp>
        <p:nvSpPr>
          <p:cNvPr id="89" name="TextBox 88">
            <a:extLst>
              <a:ext uri="{FF2B5EF4-FFF2-40B4-BE49-F238E27FC236}">
                <a16:creationId xmlns:a16="http://schemas.microsoft.com/office/drawing/2014/main" id="{2878E141-93CD-6143-1E4E-C4BC025EF065}"/>
              </a:ext>
            </a:extLst>
          </p:cNvPr>
          <p:cNvSpPr txBox="1"/>
          <p:nvPr/>
        </p:nvSpPr>
        <p:spPr>
          <a:xfrm>
            <a:off x="7840496" y="2350588"/>
            <a:ext cx="1683653" cy="230832"/>
          </a:xfrm>
          <a:prstGeom prst="rect">
            <a:avLst/>
          </a:prstGeom>
          <a:noFill/>
        </p:spPr>
        <p:txBody>
          <a:bodyPr wrap="square" rtlCol="0" anchor="ctr">
            <a:spAutoFit/>
          </a:bodyPr>
          <a:lstStyle/>
          <a:p>
            <a:pPr algn="ctr"/>
            <a:r>
              <a:rPr lang="en-US" sz="900" b="1">
                <a:solidFill>
                  <a:schemeClr val="accent1"/>
                </a:solidFill>
                <a:latin typeface="Montserrat" panose="00000500000000000000" pitchFamily="50" charset="0"/>
              </a:rPr>
              <a:t>Motor Neurons</a:t>
            </a:r>
          </a:p>
        </p:txBody>
      </p:sp>
      <p:sp>
        <p:nvSpPr>
          <p:cNvPr id="90" name="TextBox 89">
            <a:extLst>
              <a:ext uri="{FF2B5EF4-FFF2-40B4-BE49-F238E27FC236}">
                <a16:creationId xmlns:a16="http://schemas.microsoft.com/office/drawing/2014/main" id="{3E9DDCCF-94A6-D9D1-704F-14ED33AD8D29}"/>
              </a:ext>
            </a:extLst>
          </p:cNvPr>
          <p:cNvSpPr txBox="1"/>
          <p:nvPr/>
        </p:nvSpPr>
        <p:spPr>
          <a:xfrm>
            <a:off x="3996261" y="4290798"/>
            <a:ext cx="1683653" cy="230832"/>
          </a:xfrm>
          <a:prstGeom prst="rect">
            <a:avLst/>
          </a:prstGeom>
          <a:noFill/>
        </p:spPr>
        <p:txBody>
          <a:bodyPr wrap="square" rtlCol="0" anchor="ctr">
            <a:spAutoFit/>
          </a:bodyPr>
          <a:lstStyle/>
          <a:p>
            <a:pPr algn="ctr"/>
            <a:r>
              <a:rPr lang="en-US" sz="900" b="1" dirty="0">
                <a:solidFill>
                  <a:schemeClr val="accent1"/>
                </a:solidFill>
                <a:latin typeface="Montserrat" panose="00000500000000000000" pitchFamily="50" charset="0"/>
              </a:rPr>
              <a:t>GABAergic Neurons</a:t>
            </a:r>
          </a:p>
        </p:txBody>
      </p:sp>
      <p:sp>
        <p:nvSpPr>
          <p:cNvPr id="91" name="TextBox 90">
            <a:extLst>
              <a:ext uri="{FF2B5EF4-FFF2-40B4-BE49-F238E27FC236}">
                <a16:creationId xmlns:a16="http://schemas.microsoft.com/office/drawing/2014/main" id="{58CF05CB-8082-B2C0-0ADA-0A4913243AE8}"/>
              </a:ext>
            </a:extLst>
          </p:cNvPr>
          <p:cNvSpPr txBox="1"/>
          <p:nvPr/>
        </p:nvSpPr>
        <p:spPr>
          <a:xfrm>
            <a:off x="5983498" y="4290798"/>
            <a:ext cx="1683653" cy="230832"/>
          </a:xfrm>
          <a:prstGeom prst="rect">
            <a:avLst/>
          </a:prstGeom>
          <a:noFill/>
        </p:spPr>
        <p:txBody>
          <a:bodyPr wrap="square" rtlCol="0" anchor="ctr">
            <a:spAutoFit/>
          </a:bodyPr>
          <a:lstStyle/>
          <a:p>
            <a:pPr algn="ctr"/>
            <a:r>
              <a:rPr lang="en-US" sz="900" b="1" dirty="0">
                <a:solidFill>
                  <a:schemeClr val="accent1"/>
                </a:solidFill>
                <a:latin typeface="Montserrat" panose="00000500000000000000" pitchFamily="50" charset="0"/>
              </a:rPr>
              <a:t>Dopaminergic Neurons</a:t>
            </a:r>
          </a:p>
        </p:txBody>
      </p:sp>
      <p:sp>
        <p:nvSpPr>
          <p:cNvPr id="92" name="TextBox 91">
            <a:extLst>
              <a:ext uri="{FF2B5EF4-FFF2-40B4-BE49-F238E27FC236}">
                <a16:creationId xmlns:a16="http://schemas.microsoft.com/office/drawing/2014/main" id="{91D91BCD-4EFB-6C62-56E3-49675F95FEAF}"/>
              </a:ext>
            </a:extLst>
          </p:cNvPr>
          <p:cNvSpPr txBox="1"/>
          <p:nvPr/>
        </p:nvSpPr>
        <p:spPr>
          <a:xfrm>
            <a:off x="7809960" y="4290798"/>
            <a:ext cx="1683653" cy="230832"/>
          </a:xfrm>
          <a:prstGeom prst="rect">
            <a:avLst/>
          </a:prstGeom>
          <a:noFill/>
        </p:spPr>
        <p:txBody>
          <a:bodyPr wrap="square" rtlCol="0" anchor="ctr">
            <a:spAutoFit/>
          </a:bodyPr>
          <a:lstStyle/>
          <a:p>
            <a:pPr algn="ctr"/>
            <a:r>
              <a:rPr lang="en-US" sz="900" b="1" dirty="0">
                <a:solidFill>
                  <a:schemeClr val="accent1"/>
                </a:solidFill>
                <a:latin typeface="Montserrat" panose="00000500000000000000" pitchFamily="50" charset="0"/>
              </a:rPr>
              <a:t>Astrocytes</a:t>
            </a:r>
          </a:p>
        </p:txBody>
      </p:sp>
      <p:sp>
        <p:nvSpPr>
          <p:cNvPr id="3" name="Rectangle 2">
            <a:extLst>
              <a:ext uri="{FF2B5EF4-FFF2-40B4-BE49-F238E27FC236}">
                <a16:creationId xmlns:a16="http://schemas.microsoft.com/office/drawing/2014/main" id="{3A163FF1-B108-7EDF-D0B6-DC29AB3E89F8}"/>
              </a:ext>
            </a:extLst>
          </p:cNvPr>
          <p:cNvSpPr/>
          <p:nvPr/>
        </p:nvSpPr>
        <p:spPr>
          <a:xfrm>
            <a:off x="355256" y="6418276"/>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tx2"/>
                </a:solidFill>
                <a:latin typeface="Montserrat" panose="00000500000000000000" pitchFamily="50" charset="0"/>
              </a:rPr>
              <a:t>IXCELLS PRODUCTS</a:t>
            </a:r>
            <a:endParaRPr lang="en-US" sz="1200">
              <a:solidFill>
                <a:schemeClr val="tx2"/>
              </a:solidFill>
              <a:effectLst/>
              <a:latin typeface="Montserrat" panose="00000500000000000000" pitchFamily="50" charset="0"/>
            </a:endParaRPr>
          </a:p>
        </p:txBody>
      </p:sp>
      <p:pic>
        <p:nvPicPr>
          <p:cNvPr id="7" name="Picture 6" descr="A close-up of red and blue cells&#10;&#10;Description automatically generated">
            <a:extLst>
              <a:ext uri="{FF2B5EF4-FFF2-40B4-BE49-F238E27FC236}">
                <a16:creationId xmlns:a16="http://schemas.microsoft.com/office/drawing/2014/main" id="{62319518-96B4-A89C-2816-36183BE10251}"/>
              </a:ext>
            </a:extLst>
          </p:cNvPr>
          <p:cNvPicPr>
            <a:picLocks noChangeAspect="1"/>
          </p:cNvPicPr>
          <p:nvPr/>
        </p:nvPicPr>
        <p:blipFill rotWithShape="1">
          <a:blip r:embed="rId15">
            <a:extLst>
              <a:ext uri="{BEBA8EAE-BF5A-486C-A8C5-ECC9F3942E4B}">
                <a14:imgProps xmlns:a14="http://schemas.microsoft.com/office/drawing/2010/main">
                  <a14:imgLayer r:embed="rId16">
                    <a14:imgEffect>
                      <a14:brightnessContrast bright="20000" contrast="20000"/>
                    </a14:imgEffect>
                  </a14:imgLayer>
                </a14:imgProps>
              </a:ext>
            </a:extLst>
          </a:blip>
          <a:srcRect l="4098" r="21137"/>
          <a:stretch/>
        </p:blipFill>
        <p:spPr>
          <a:xfrm>
            <a:off x="9775404" y="2579571"/>
            <a:ext cx="1627635" cy="1633512"/>
          </a:xfrm>
          <a:prstGeom prst="ellipse">
            <a:avLst/>
          </a:prstGeom>
        </p:spPr>
      </p:pic>
      <p:pic>
        <p:nvPicPr>
          <p:cNvPr id="10" name="Picture 9">
            <a:extLst>
              <a:ext uri="{FF2B5EF4-FFF2-40B4-BE49-F238E27FC236}">
                <a16:creationId xmlns:a16="http://schemas.microsoft.com/office/drawing/2014/main" id="{56019A54-CE39-CA39-1F25-537A8761A1AB}"/>
              </a:ext>
            </a:extLst>
          </p:cNvPr>
          <p:cNvPicPr>
            <a:picLocks noChangeAspect="1"/>
          </p:cNvPicPr>
          <p:nvPr/>
        </p:nvPicPr>
        <p:blipFill rotWithShape="1">
          <a:blip r:embed="rId17">
            <a:extLst>
              <a:ext uri="{BEBA8EAE-BF5A-486C-A8C5-ECC9F3942E4B}">
                <a14:imgProps xmlns:a14="http://schemas.microsoft.com/office/drawing/2010/main">
                  <a14:imgLayer r:embed="rId18">
                    <a14:imgEffect>
                      <a14:brightnessContrast bright="20000" contrast="20000"/>
                    </a14:imgEffect>
                  </a14:imgLayer>
                </a14:imgProps>
              </a:ext>
              <a:ext uri="{28A0092B-C50C-407E-A947-70E740481C1C}">
                <a14:useLocalDpi xmlns:a14="http://schemas.microsoft.com/office/drawing/2010/main" val="0"/>
              </a:ext>
            </a:extLst>
          </a:blip>
          <a:srcRect l="3496" r="21526"/>
          <a:stretch/>
        </p:blipFill>
        <p:spPr>
          <a:xfrm>
            <a:off x="9775405" y="4521630"/>
            <a:ext cx="1621912" cy="1622427"/>
          </a:xfrm>
          <a:prstGeom prst="ellipse">
            <a:avLst/>
          </a:prstGeom>
        </p:spPr>
      </p:pic>
      <p:sp>
        <p:nvSpPr>
          <p:cNvPr id="11" name="TextBox 10">
            <a:extLst>
              <a:ext uri="{FF2B5EF4-FFF2-40B4-BE49-F238E27FC236}">
                <a16:creationId xmlns:a16="http://schemas.microsoft.com/office/drawing/2014/main" id="{30DC430A-5802-F179-A14B-A04D6A4CF772}"/>
              </a:ext>
            </a:extLst>
          </p:cNvPr>
          <p:cNvSpPr txBox="1"/>
          <p:nvPr/>
        </p:nvSpPr>
        <p:spPr>
          <a:xfrm>
            <a:off x="9751927" y="4290798"/>
            <a:ext cx="1683653" cy="230832"/>
          </a:xfrm>
          <a:prstGeom prst="rect">
            <a:avLst/>
          </a:prstGeom>
          <a:noFill/>
        </p:spPr>
        <p:txBody>
          <a:bodyPr wrap="square" rtlCol="0" anchor="ctr">
            <a:spAutoFit/>
          </a:bodyPr>
          <a:lstStyle/>
          <a:p>
            <a:pPr algn="ctr"/>
            <a:r>
              <a:rPr lang="en-US" sz="900" b="1" dirty="0">
                <a:solidFill>
                  <a:schemeClr val="accent1"/>
                </a:solidFill>
                <a:latin typeface="Montserrat" panose="00000500000000000000" pitchFamily="50" charset="0"/>
              </a:rPr>
              <a:t>Hepatocytes</a:t>
            </a:r>
          </a:p>
        </p:txBody>
      </p:sp>
      <p:sp>
        <p:nvSpPr>
          <p:cNvPr id="13" name="TextBox 12">
            <a:extLst>
              <a:ext uri="{FF2B5EF4-FFF2-40B4-BE49-F238E27FC236}">
                <a16:creationId xmlns:a16="http://schemas.microsoft.com/office/drawing/2014/main" id="{729297DC-646F-92F8-A573-234D264C3841}"/>
              </a:ext>
            </a:extLst>
          </p:cNvPr>
          <p:cNvSpPr txBox="1"/>
          <p:nvPr/>
        </p:nvSpPr>
        <p:spPr>
          <a:xfrm>
            <a:off x="9744723" y="2350588"/>
            <a:ext cx="1683653" cy="230832"/>
          </a:xfrm>
          <a:prstGeom prst="rect">
            <a:avLst/>
          </a:prstGeom>
          <a:noFill/>
        </p:spPr>
        <p:txBody>
          <a:bodyPr wrap="square" rtlCol="0" anchor="ctr">
            <a:spAutoFit/>
          </a:bodyPr>
          <a:lstStyle/>
          <a:p>
            <a:pPr algn="ctr"/>
            <a:r>
              <a:rPr lang="en-US" sz="900" b="1" dirty="0">
                <a:solidFill>
                  <a:schemeClr val="accent1"/>
                </a:solidFill>
                <a:latin typeface="Montserrat" panose="00000500000000000000" pitchFamily="50" charset="0"/>
              </a:rPr>
              <a:t>Skeletal Muscle Cells</a:t>
            </a:r>
          </a:p>
        </p:txBody>
      </p:sp>
      <p:sp>
        <p:nvSpPr>
          <p:cNvPr id="16" name="Title 8">
            <a:extLst>
              <a:ext uri="{FF2B5EF4-FFF2-40B4-BE49-F238E27FC236}">
                <a16:creationId xmlns:a16="http://schemas.microsoft.com/office/drawing/2014/main" id="{628199AB-04F7-C272-15F3-E33D4D714E46}"/>
              </a:ext>
            </a:extLst>
          </p:cNvPr>
          <p:cNvSpPr>
            <a:spLocks noGrp="1"/>
          </p:cNvSpPr>
          <p:nvPr>
            <p:ph type="title"/>
          </p:nvPr>
        </p:nvSpPr>
        <p:spPr>
          <a:xfrm>
            <a:off x="526111" y="86926"/>
            <a:ext cx="11417643" cy="816137"/>
          </a:xfrm>
          <a:prstGeom prst="rect">
            <a:avLst/>
          </a:prstGeom>
        </p:spPr>
        <p:txBody>
          <a:bodyPr anchor="ctr"/>
          <a:lstStyle/>
          <a:p>
            <a:pPr>
              <a:lnSpc>
                <a:spcPct val="100000"/>
              </a:lnSpc>
              <a:spcBef>
                <a:spcPts val="0"/>
              </a:spcBef>
            </a:pPr>
            <a:r>
              <a:rPr lang="en-US" sz="3200" dirty="0">
                <a:solidFill>
                  <a:schemeClr val="accent1"/>
                </a:solidFill>
              </a:rPr>
              <a:t>CELL PRODUCTS </a:t>
            </a:r>
            <a:r>
              <a:rPr lang="en-US" sz="3200" dirty="0"/>
              <a:t>–</a:t>
            </a:r>
            <a:r>
              <a:rPr lang="en-US" sz="3200" dirty="0">
                <a:solidFill>
                  <a:schemeClr val="accent1"/>
                </a:solidFill>
              </a:rPr>
              <a:t> </a:t>
            </a:r>
            <a:r>
              <a:rPr lang="en-US" sz="3200" dirty="0"/>
              <a:t>iPSC-Derived Cells</a:t>
            </a:r>
          </a:p>
        </p:txBody>
      </p:sp>
      <p:sp>
        <p:nvSpPr>
          <p:cNvPr id="4" name="TextBox 3">
            <a:extLst>
              <a:ext uri="{FF2B5EF4-FFF2-40B4-BE49-F238E27FC236}">
                <a16:creationId xmlns:a16="http://schemas.microsoft.com/office/drawing/2014/main" id="{AE6A8841-B2CC-FB44-5F2F-6528FFA7E4BC}"/>
              </a:ext>
            </a:extLst>
          </p:cNvPr>
          <p:cNvSpPr txBox="1"/>
          <p:nvPr/>
        </p:nvSpPr>
        <p:spPr>
          <a:xfrm>
            <a:off x="918827" y="5690140"/>
            <a:ext cx="2550237" cy="582543"/>
          </a:xfrm>
          <a:prstGeom prst="rect">
            <a:avLst/>
          </a:prstGeom>
          <a:solidFill>
            <a:srgbClr val="FFC000"/>
          </a:solidFill>
          <a:ln>
            <a:noFill/>
          </a:ln>
          <a:scene3d>
            <a:camera prst="orthographicFront"/>
            <a:lightRig rig="threePt" dir="t"/>
          </a:scene3d>
          <a:sp3d>
            <a:bevelT/>
          </a:sp3d>
        </p:spPr>
        <p:style>
          <a:lnRef idx="0">
            <a:scrgbClr r="0" g="0" b="0"/>
          </a:lnRef>
          <a:fillRef idx="0">
            <a:scrgbClr r="0" g="0" b="0"/>
          </a:fillRef>
          <a:effectRef idx="0">
            <a:scrgbClr r="0" g="0" b="0"/>
          </a:effectRef>
          <a:fontRef idx="minor">
            <a:schemeClr val="dk1"/>
          </a:fontRef>
        </p:style>
        <p:txBody>
          <a:bodyPr wrap="square" rtlCol="0" anchor="ctr">
            <a:noAutofit/>
          </a:bodyPr>
          <a:lstStyle/>
          <a:p>
            <a:pPr algn="ctr"/>
            <a:r>
              <a:rPr lang="en-US" sz="1200" b="1" dirty="0">
                <a:solidFill>
                  <a:schemeClr val="tx1">
                    <a:lumMod val="75000"/>
                    <a:lumOff val="25000"/>
                  </a:schemeClr>
                </a:solidFill>
              </a:rPr>
              <a:t>Contact us to customize your own Disease-in-a-Dish model</a:t>
            </a:r>
          </a:p>
        </p:txBody>
      </p:sp>
      <p:pic>
        <p:nvPicPr>
          <p:cNvPr id="2050" name="Picture 2" descr="DPAA Contact Us">
            <a:extLst>
              <a:ext uri="{FF2B5EF4-FFF2-40B4-BE49-F238E27FC236}">
                <a16:creationId xmlns:a16="http://schemas.microsoft.com/office/drawing/2014/main" id="{9FEC3383-4340-25B0-8186-5B0E2D03CA96}"/>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19768" r="18851"/>
          <a:stretch/>
        </p:blipFill>
        <p:spPr bwMode="auto">
          <a:xfrm>
            <a:off x="282804" y="5686630"/>
            <a:ext cx="654834" cy="582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144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组合 41"/>
          <p:cNvGrpSpPr/>
          <p:nvPr/>
        </p:nvGrpSpPr>
        <p:grpSpPr>
          <a:xfrm>
            <a:off x="-1" y="2202440"/>
            <a:ext cx="12192000" cy="2419703"/>
            <a:chOff x="170694" y="177982"/>
            <a:chExt cx="3936003" cy="781165"/>
          </a:xfrm>
        </p:grpSpPr>
        <p:sp>
          <p:nvSpPr>
            <p:cNvPr id="44" name="等腰三角形 43"/>
            <p:cNvSpPr/>
            <p:nvPr/>
          </p:nvSpPr>
          <p:spPr>
            <a:xfrm>
              <a:off x="1233863" y="177982"/>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5" name="等腰三角形 44"/>
            <p:cNvSpPr/>
            <p:nvPr/>
          </p:nvSpPr>
          <p:spPr>
            <a:xfrm flipV="1">
              <a:off x="200258" y="602633"/>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6" name="矩形 45"/>
            <p:cNvSpPr/>
            <p:nvPr/>
          </p:nvSpPr>
          <p:spPr>
            <a:xfrm>
              <a:off x="170694" y="261768"/>
              <a:ext cx="3936003" cy="6119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7" name="平行四边形 46"/>
            <p:cNvSpPr/>
            <p:nvPr/>
          </p:nvSpPr>
          <p:spPr>
            <a:xfrm>
              <a:off x="376965" y="178257"/>
              <a:ext cx="1036076" cy="779005"/>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8" name="文本框 6"/>
            <p:cNvSpPr txBox="1"/>
            <p:nvPr/>
          </p:nvSpPr>
          <p:spPr>
            <a:xfrm>
              <a:off x="650907" y="284178"/>
              <a:ext cx="569115" cy="559693"/>
            </a:xfrm>
            <a:prstGeom prst="rect">
              <a:avLst/>
            </a:prstGeom>
            <a:noFill/>
          </p:spPr>
          <p:txBody>
            <a:bodyPr wrap="square" lIns="91440" tIns="45720" rIns="91440" bIns="45720" rtlCol="0">
              <a:spAutoFit/>
            </a:bodyPr>
            <a:lstStyle/>
            <a:p>
              <a:r>
                <a:rPr lang="en-US" altLang="zh-CN" sz="10666" dirty="0">
                  <a:solidFill>
                    <a:schemeClr val="bg1">
                      <a:lumMod val="95000"/>
                    </a:schemeClr>
                  </a:solidFill>
                  <a:effectLst>
                    <a:outerShdw blurRad="38100" dist="38100" dir="2700000" algn="tl">
                      <a:srgbClr val="000000">
                        <a:alpha val="43137"/>
                      </a:srgbClr>
                    </a:outerShdw>
                  </a:effectLst>
                  <a:latin typeface="Impact" panose="020B0806030902050204" pitchFamily="34" charset="0"/>
                </a:rPr>
                <a:t>02</a:t>
              </a:r>
              <a:endParaRPr lang="zh-CN" altLang="en-US" sz="10666" dirty="0">
                <a:solidFill>
                  <a:schemeClr val="bg1">
                    <a:lumMod val="95000"/>
                  </a:schemeClr>
                </a:solidFill>
                <a:effectLst>
                  <a:outerShdw blurRad="38100" dist="38100" dir="2700000" algn="tl">
                    <a:srgbClr val="000000">
                      <a:alpha val="43137"/>
                    </a:srgbClr>
                  </a:outerShdw>
                </a:effectLst>
                <a:latin typeface="Impact" panose="020B0806030902050204" pitchFamily="34" charset="0"/>
              </a:endParaRPr>
            </a:p>
          </p:txBody>
        </p:sp>
      </p:grpSp>
      <p:sp>
        <p:nvSpPr>
          <p:cNvPr id="49" name="TextBox 48"/>
          <p:cNvSpPr txBox="1"/>
          <p:nvPr/>
        </p:nvSpPr>
        <p:spPr>
          <a:xfrm>
            <a:off x="3970635" y="2624252"/>
            <a:ext cx="7582429" cy="954109"/>
          </a:xfrm>
          <a:prstGeom prst="rect">
            <a:avLst/>
          </a:prstGeom>
          <a:noFill/>
        </p:spPr>
        <p:txBody>
          <a:bodyPr wrap="square" lIns="91445" tIns="45721" rIns="91445" bIns="45721" rtlCol="0">
            <a:spAutoFit/>
          </a:bodyPr>
          <a:lstStyle/>
          <a:p>
            <a:r>
              <a:rPr lang="en-US" altLang="zh-CN" sz="2800" b="1" dirty="0">
                <a:solidFill>
                  <a:schemeClr val="bg1"/>
                </a:solidFill>
                <a:effectLst>
                  <a:outerShdw blurRad="38100" dist="38100" dir="2700000" algn="tl">
                    <a:srgbClr val="000000">
                      <a:alpha val="43137"/>
                    </a:srgbClr>
                  </a:outerShdw>
                </a:effectLst>
                <a:latin typeface="Montserrat "/>
                <a:ea typeface="微软雅黑" panose="020B0503020204020204" pitchFamily="34" charset="-122"/>
              </a:rPr>
              <a:t>Preclinical Therapeutic Solution for </a:t>
            </a:r>
          </a:p>
          <a:p>
            <a:r>
              <a:rPr lang="en-US" altLang="zh-CN" sz="2800" b="1" dirty="0">
                <a:solidFill>
                  <a:schemeClr val="bg1"/>
                </a:solidFill>
                <a:effectLst>
                  <a:outerShdw blurRad="38100" dist="38100" dir="2700000" algn="tl">
                    <a:srgbClr val="000000">
                      <a:alpha val="43137"/>
                    </a:srgbClr>
                  </a:outerShdw>
                </a:effectLst>
                <a:latin typeface="Montserrat "/>
                <a:ea typeface="微软雅黑" panose="020B0503020204020204" pitchFamily="34" charset="-122"/>
              </a:rPr>
              <a:t>N-of-1 Neurogenetic Disorders</a:t>
            </a:r>
          </a:p>
        </p:txBody>
      </p:sp>
      <p:sp>
        <p:nvSpPr>
          <p:cNvPr id="50" name="TextBox 49"/>
          <p:cNvSpPr txBox="1"/>
          <p:nvPr/>
        </p:nvSpPr>
        <p:spPr>
          <a:xfrm>
            <a:off x="4200525" y="3597572"/>
            <a:ext cx="7096125" cy="707888"/>
          </a:xfrm>
          <a:prstGeom prst="rect">
            <a:avLst/>
          </a:prstGeom>
          <a:noFill/>
        </p:spPr>
        <p:txBody>
          <a:bodyPr wrap="square" lIns="91445" tIns="45721" rIns="91445" bIns="45721" rtlCol="0">
            <a:spAutoFit/>
          </a:bodyPr>
          <a:lstStyle/>
          <a:p>
            <a:pPr eaLnBrk="0" hangingPunct="0"/>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Cell Model Development  </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  </a:t>
            </a: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Drug Screening</a:t>
            </a:r>
          </a:p>
          <a:p>
            <a:pPr eaLnBrk="0" hangingPunct="0"/>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		 </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  </a:t>
            </a:r>
            <a:r>
              <a:rPr lang="en-US" altLang="zh-CN" sz="2000" i="1"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in vitro</a:t>
            </a: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 Toxicology </a:t>
            </a: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rPr>
              <a:t>  Functional Test</a:t>
            </a:r>
            <a:endParaRPr lang="zh-CN" altLang="en-US" sz="2000" dirty="0">
              <a:solidFill>
                <a:schemeClr val="tx1">
                  <a:lumMod val="75000"/>
                  <a:lumOff val="25000"/>
                </a:schemeClr>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2" name="Picture 2" descr="iXCells">
            <a:extLst>
              <a:ext uri="{FF2B5EF4-FFF2-40B4-BE49-F238E27FC236}">
                <a16:creationId xmlns:a16="http://schemas.microsoft.com/office/drawing/2014/main" id="{103384C0-2698-264C-4DC7-EF2BBF8B26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0767" y="391758"/>
            <a:ext cx="2438400" cy="60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594006"/>
      </p:ext>
    </p:extLst>
  </p:cSld>
  <p:clrMapOvr>
    <a:masterClrMapping/>
  </p:clrMapOvr>
  <mc:AlternateContent xmlns:mc="http://schemas.openxmlformats.org/markup-compatibility/2006" xmlns:p14="http://schemas.microsoft.com/office/powerpoint/2010/main">
    <mc:Choice Requires="p14">
      <p:transition spd="slow" p14:dur="2500" advTm="1000">
        <p:checker/>
      </p:transition>
    </mc:Choice>
    <mc:Fallback xmlns="">
      <p:transition spd="slow" advTm="1000">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a:xfrm>
            <a:off x="387178" y="97527"/>
            <a:ext cx="11417643" cy="821260"/>
          </a:xfrm>
        </p:spPr>
        <p:txBody>
          <a:bodyPr/>
          <a:lstStyle/>
          <a:p>
            <a:pPr>
              <a:lnSpc>
                <a:spcPts val="3000"/>
              </a:lnSpc>
              <a:spcBef>
                <a:spcPts val="0"/>
              </a:spcBef>
            </a:pPr>
            <a:r>
              <a:rPr lang="en-US" altLang="zh-CN" sz="2000" dirty="0">
                <a:solidFill>
                  <a:schemeClr val="accent1"/>
                </a:solidFill>
              </a:rPr>
              <a:t>RARE DISEASE &amp; PERSONALIZED</a:t>
            </a:r>
            <a:r>
              <a:rPr lang="en-US" sz="2000" dirty="0">
                <a:solidFill>
                  <a:schemeClr val="accent1"/>
                </a:solidFill>
              </a:rPr>
              <a:t> THERAPY DEVELOPMENT</a:t>
            </a:r>
            <a:br>
              <a:rPr lang="en-US" sz="2000" dirty="0"/>
            </a:br>
            <a:r>
              <a:rPr lang="en-US" sz="2000" dirty="0"/>
              <a:t>– RNA &amp; Gene Therapeutics or Drug Repurposing</a:t>
            </a:r>
          </a:p>
        </p:txBody>
      </p:sp>
      <p:pic>
        <p:nvPicPr>
          <p:cNvPr id="10" name="Picture Placeholder 20">
            <a:extLst>
              <a:ext uri="{FF2B5EF4-FFF2-40B4-BE49-F238E27FC236}">
                <a16:creationId xmlns:a16="http://schemas.microsoft.com/office/drawing/2014/main" id="{71F9B862-9450-A6E9-121A-76F8EDD447DE}"/>
              </a:ext>
            </a:extLst>
          </p:cNvPr>
          <p:cNvPicPr>
            <a:picLocks noChangeAspect="1"/>
          </p:cNvPicPr>
          <p:nvPr/>
        </p:nvPicPr>
        <p:blipFill>
          <a:blip r:embed="rId2"/>
          <a:srcRect l="16667" r="16667"/>
          <a:stretch/>
        </p:blipFill>
        <p:spPr>
          <a:xfrm>
            <a:off x="8822457" y="3897505"/>
            <a:ext cx="2743200" cy="2743200"/>
          </a:xfrm>
          <a:prstGeom prst="ellipse">
            <a:avLst/>
          </a:prstGeom>
          <a:ln>
            <a:gradFill>
              <a:gsLst>
                <a:gs pos="0">
                  <a:schemeClr val="accent1">
                    <a:lumMod val="5000"/>
                    <a:lumOff val="95000"/>
                  </a:schemeClr>
                </a:gs>
                <a:gs pos="74000">
                  <a:schemeClr val="accent1">
                    <a:lumMod val="45000"/>
                    <a:lumOff val="55000"/>
                  </a:schemeClr>
                </a:gs>
                <a:gs pos="83000">
                  <a:schemeClr val="accent2"/>
                </a:gs>
                <a:gs pos="100000">
                  <a:schemeClr val="accent1"/>
                </a:gs>
              </a:gsLst>
              <a:lin ang="5400000" scaled="1"/>
            </a:gradFill>
          </a:ln>
          <a:effectLst>
            <a:outerShdw blurRad="50800" dist="38100" dir="2700000" algn="tl" rotWithShape="0">
              <a:prstClr val="black">
                <a:alpha val="40000"/>
              </a:prstClr>
            </a:outerShdw>
          </a:effectLst>
        </p:spPr>
      </p:pic>
      <p:sp>
        <p:nvSpPr>
          <p:cNvPr id="27" name="TextBox 26">
            <a:extLst>
              <a:ext uri="{FF2B5EF4-FFF2-40B4-BE49-F238E27FC236}">
                <a16:creationId xmlns:a16="http://schemas.microsoft.com/office/drawing/2014/main" id="{839F506B-3021-3FFF-36B3-A4C3E1E60A9A}"/>
              </a:ext>
            </a:extLst>
          </p:cNvPr>
          <p:cNvSpPr txBox="1"/>
          <p:nvPr/>
        </p:nvSpPr>
        <p:spPr>
          <a:xfrm>
            <a:off x="560586" y="1138587"/>
            <a:ext cx="8137263" cy="1025409"/>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With our combined expertise in disease modeling and RNA &amp; gene therapeutics, iXCells has been working with the network of rare disease foundations and orphan drug developers  to  accelerate the individualized drug discovery &amp; development. </a:t>
            </a:r>
            <a:endParaRPr kumimoji="0" lang="en-ID" sz="14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endParaRPr>
          </a:p>
        </p:txBody>
      </p:sp>
      <p:sp>
        <p:nvSpPr>
          <p:cNvPr id="4" name="TextBox 3">
            <a:extLst>
              <a:ext uri="{FF2B5EF4-FFF2-40B4-BE49-F238E27FC236}">
                <a16:creationId xmlns:a16="http://schemas.microsoft.com/office/drawing/2014/main" id="{CAF8FC95-D103-72F3-F8B5-0485C13693C6}"/>
              </a:ext>
            </a:extLst>
          </p:cNvPr>
          <p:cNvSpPr txBox="1"/>
          <p:nvPr/>
        </p:nvSpPr>
        <p:spPr>
          <a:xfrm>
            <a:off x="719754" y="2309172"/>
            <a:ext cx="7818926" cy="3710824"/>
          </a:xfrm>
          <a:prstGeom prst="rect">
            <a:avLst/>
          </a:prstGeom>
          <a:noFill/>
        </p:spPr>
        <p:txBody>
          <a:bodyPr wrap="square" lIns="91440" tIns="45720" rIns="91440" bIns="45720" rtlCol="0" anchor="t">
            <a:spAutoFit/>
          </a:bodyPr>
          <a:lstStyle/>
          <a:p>
            <a:pPr>
              <a:lnSpc>
                <a:spcPct val="150000"/>
              </a:lnSpc>
              <a:buClr>
                <a:srgbClr val="F47122"/>
              </a:buClr>
              <a:defRPr/>
            </a:pPr>
            <a:r>
              <a:rPr kumimoji="0" lang="en-US" sz="1200" b="1" i="0" u="none" strike="noStrike" kern="1200" cap="none" spc="0" normalizeH="0" baseline="0" noProof="0" dirty="0">
                <a:ln>
                  <a:noFill/>
                </a:ln>
                <a:solidFill>
                  <a:srgbClr val="F47122"/>
                </a:solidFill>
                <a:effectLst/>
                <a:uLnTx/>
                <a:uFillTx/>
                <a:latin typeface="Montserrat" panose="00000500000000000000" pitchFamily="50" charset="0"/>
                <a:ea typeface="+mn-ea"/>
                <a:cs typeface="Mongolian Baiti"/>
              </a:rPr>
              <a:t>Modalities</a:t>
            </a:r>
            <a:br>
              <a:rPr kumimoji="0" lang="en-US" sz="1200" b="1" i="0" u="none" strike="noStrike" kern="1200" cap="none" spc="0" normalizeH="0" baseline="0" noProof="0" dirty="0">
                <a:ln>
                  <a:noFill/>
                </a:ln>
                <a:solidFill>
                  <a:srgbClr val="F47122"/>
                </a:solidFill>
                <a:effectLst/>
                <a:uLnTx/>
                <a:uFillTx/>
                <a:latin typeface="Montserrat" panose="00000500000000000000" pitchFamily="50" charset="0"/>
                <a:ea typeface="+mn-ea"/>
                <a:cs typeface="Mongolian Baiti"/>
              </a:rPr>
            </a:br>
            <a:endParaRPr kumimoji="0" lang="en-US" sz="12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endParaRP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RNA-Based Therapeutics: </a:t>
            </a:r>
            <a:r>
              <a:rPr kumimoji="0" lang="en-US" sz="110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ASO, siRNA, shRNA, mRNA</a:t>
            </a: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AAV Virus-Based Gene Therapeutics: </a:t>
            </a:r>
            <a:r>
              <a:rPr kumimoji="0" lang="en-US" sz="110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mRNA, CRISPR, Base Editor</a:t>
            </a: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Drug Repurposing: </a:t>
            </a:r>
            <a:r>
              <a:rPr kumimoji="0" lang="en-US" sz="110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Clinical &amp; FDA approved drug library</a:t>
            </a:r>
            <a:endParaRPr kumimoji="0" lang="en-US" sz="1100" i="0" u="none" strike="noStrike" kern="1200" cap="none" spc="0" normalizeH="0" baseline="0" noProof="0" dirty="0">
              <a:ln>
                <a:noFill/>
              </a:ln>
              <a:solidFill>
                <a:srgbClr val="676767"/>
              </a:solidFill>
              <a:effectLst/>
              <a:uLnTx/>
              <a:uFillTx/>
              <a:latin typeface="Montserrat" panose="00000500000000000000" pitchFamily="50" charset="0"/>
              <a:ea typeface="+mn-ea"/>
              <a:cs typeface="Mongolian Baiti"/>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ongolian Baiti"/>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47122"/>
                </a:solidFill>
                <a:effectLst/>
                <a:uLnTx/>
                <a:uFillTx/>
                <a:latin typeface="Montserrat" panose="00000500000000000000" pitchFamily="50" charset="0"/>
                <a:ea typeface="+mn-ea"/>
                <a:cs typeface="Mongolian Baiti"/>
              </a:rPr>
              <a:t>Cell Models</a:t>
            </a: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Immortalized Cell Lines </a:t>
            </a:r>
            <a:r>
              <a:rPr kumimoji="0" lang="en-US" sz="11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(such as neuroblastoma cell lines)</a:t>
            </a: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Primary Neurons </a:t>
            </a:r>
            <a:r>
              <a:rPr kumimoji="0" lang="en-US" sz="11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from wild-type or mutant mouse and rat  </a:t>
            </a: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Primary Neurons </a:t>
            </a:r>
            <a:r>
              <a:rPr kumimoji="0" lang="en-US" sz="11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from humanized mouse  </a:t>
            </a: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Normal Human iPSC-derived Neurons </a:t>
            </a:r>
            <a:r>
              <a:rPr kumimoji="0" lang="en-US" sz="11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(NGN2 </a:t>
            </a:r>
            <a:r>
              <a:rPr kumimoji="0" lang="en-US" sz="1100" b="0" i="0" u="none" strike="noStrike" kern="1200" cap="none" spc="0" normalizeH="0" baseline="0" noProof="0" dirty="0" err="1">
                <a:ln>
                  <a:noFill/>
                </a:ln>
                <a:solidFill>
                  <a:srgbClr val="676767"/>
                </a:solidFill>
                <a:effectLst/>
                <a:uLnTx/>
                <a:uFillTx/>
                <a:latin typeface="Montserrat" panose="00000500000000000000" pitchFamily="50" charset="0"/>
                <a:ea typeface="+mn-ea"/>
                <a:cs typeface="+mn-cs"/>
              </a:rPr>
              <a:t>iNeurons</a:t>
            </a:r>
            <a:r>
              <a:rPr kumimoji="0" lang="en-US" sz="11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 Cortical glutamatergic neurons, GABAergic neurons, or other neuronal subtypes) </a:t>
            </a:r>
          </a:p>
          <a:p>
            <a:pPr marL="742950" marR="0" lvl="1" indent="-285750" algn="l" defTabSz="914400" rtl="0" eaLnBrk="1" fontAlgn="auto" latinLnBrk="0" hangingPunct="1">
              <a:lnSpc>
                <a:spcPct val="150000"/>
              </a:lnSpc>
              <a:spcBef>
                <a:spcPts val="0"/>
              </a:spcBef>
              <a:spcAft>
                <a:spcPts val="0"/>
              </a:spcAft>
              <a:buClr>
                <a:srgbClr val="F47122"/>
              </a:buClr>
              <a:buSzTx/>
              <a:buFont typeface="Courier New" panose="02070309020205020404" pitchFamily="49" charset="0"/>
              <a:buChar char="o"/>
              <a:tabLst/>
              <a:defRPr/>
            </a:pPr>
            <a:r>
              <a:rPr kumimoji="0" lang="en-US" sz="1100" b="1"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Mutation Specific/Patient Specific iPSC-Derived Neurons</a:t>
            </a:r>
            <a:r>
              <a:rPr kumimoji="0" lang="en-US" sz="11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n-cs"/>
              </a:rPr>
              <a:t>: iPSC generation using PBMC, or skin fibroblasts isolated from patient whole blood or skin biopsy </a:t>
            </a:r>
            <a:endParaRPr kumimoji="0" lang="en-US" sz="1100" b="0" i="0" u="none" strike="noStrike" kern="1200" cap="none" spc="0" normalizeH="0" baseline="0" noProof="0" dirty="0">
              <a:ln>
                <a:noFill/>
              </a:ln>
              <a:solidFill>
                <a:srgbClr val="676767"/>
              </a:solidFill>
              <a:effectLst/>
              <a:uLnTx/>
              <a:uFillTx/>
              <a:latin typeface="Montserrat" panose="00000500000000000000" pitchFamily="50" charset="0"/>
              <a:ea typeface="+mn-ea"/>
              <a:cs typeface="Mongolian Baiti"/>
            </a:endParaRPr>
          </a:p>
        </p:txBody>
      </p:sp>
      <p:sp>
        <p:nvSpPr>
          <p:cNvPr id="3" name="Rectangle 2">
            <a:extLst>
              <a:ext uri="{FF2B5EF4-FFF2-40B4-BE49-F238E27FC236}">
                <a16:creationId xmlns:a16="http://schemas.microsoft.com/office/drawing/2014/main" id="{294DF4F4-1F7E-1999-EF67-F3C55C73994E}"/>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76767"/>
                </a:solidFill>
                <a:effectLst/>
                <a:uLnTx/>
                <a:uFillTx/>
                <a:latin typeface="Montserrat" panose="00000500000000000000" pitchFamily="50" charset="0"/>
                <a:ea typeface="+mn-ea"/>
                <a:cs typeface="+mn-cs"/>
              </a:rPr>
              <a:t>IXCELLS PRECLINICAL SOLUTIONS</a:t>
            </a:r>
          </a:p>
        </p:txBody>
      </p:sp>
      <p:pic>
        <p:nvPicPr>
          <p:cNvPr id="5" name="Picture 4" descr="A picture containing laser, scene, light, green&#10;&#10;Description automatically generated">
            <a:extLst>
              <a:ext uri="{FF2B5EF4-FFF2-40B4-BE49-F238E27FC236}">
                <a16:creationId xmlns:a16="http://schemas.microsoft.com/office/drawing/2014/main" id="{0D3BFBAC-C094-77E5-EBF8-550002528C86}"/>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l="6536" r="18127"/>
          <a:stretch/>
        </p:blipFill>
        <p:spPr>
          <a:xfrm>
            <a:off x="8822457" y="1036546"/>
            <a:ext cx="2755556" cy="2743200"/>
          </a:xfrm>
          <a:prstGeom prst="ellipse">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82501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a:xfrm>
            <a:off x="355255" y="261557"/>
            <a:ext cx="11417643" cy="435805"/>
          </a:xfrm>
        </p:spPr>
        <p:txBody>
          <a:bodyPr/>
          <a:lstStyle/>
          <a:p>
            <a:r>
              <a:rPr lang="en-US"/>
              <a:t>ASO SCREENING – </a:t>
            </a:r>
            <a:r>
              <a:rPr lang="en-US">
                <a:solidFill>
                  <a:schemeClr val="accent1"/>
                </a:solidFill>
              </a:rPr>
              <a:t>PATIENT-DERIVED CELL MODEL​</a:t>
            </a:r>
          </a:p>
        </p:txBody>
      </p:sp>
      <p:sp>
        <p:nvSpPr>
          <p:cNvPr id="3" name="Rectangle 7">
            <a:extLst>
              <a:ext uri="{FF2B5EF4-FFF2-40B4-BE49-F238E27FC236}">
                <a16:creationId xmlns:a16="http://schemas.microsoft.com/office/drawing/2014/main" id="{660EC571-9D4F-BB4D-7678-58E4C5B57FEC}"/>
              </a:ext>
            </a:extLst>
          </p:cNvPr>
          <p:cNvSpPr/>
          <p:nvPr/>
        </p:nvSpPr>
        <p:spPr>
          <a:xfrm>
            <a:off x="9693723" y="1609141"/>
            <a:ext cx="2382477" cy="346329"/>
          </a:xfrm>
          <a:prstGeom prst="roundRect">
            <a:avLst>
              <a:gd name="adj" fmla="val 50000"/>
            </a:avLst>
          </a:prstGeom>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rPr>
              <a:t>LEAD ASO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rPr>
              <a:t>&amp; SAR</a:t>
            </a:r>
          </a:p>
        </p:txBody>
      </p:sp>
      <p:sp>
        <p:nvSpPr>
          <p:cNvPr id="5" name="Rectangle 7">
            <a:extLst>
              <a:ext uri="{FF2B5EF4-FFF2-40B4-BE49-F238E27FC236}">
                <a16:creationId xmlns:a16="http://schemas.microsoft.com/office/drawing/2014/main" id="{F28441C8-CEDC-BBF6-34C0-1C5B24311D4A}"/>
              </a:ext>
            </a:extLst>
          </p:cNvPr>
          <p:cNvSpPr/>
          <p:nvPr/>
        </p:nvSpPr>
        <p:spPr>
          <a:xfrm>
            <a:off x="7817157" y="2170357"/>
            <a:ext cx="2382477" cy="346329"/>
          </a:xfrm>
          <a:prstGeom prst="roundRect">
            <a:avLst>
              <a:gd name="adj" fmla="val 50000"/>
            </a:avLst>
          </a:prstGeom>
          <a:ln>
            <a:no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rPr>
              <a:t>HIGH THROUGHPUT SCREEN (PRIMARY &amp; SECONDARY) </a:t>
            </a:r>
          </a:p>
        </p:txBody>
      </p:sp>
      <p:sp>
        <p:nvSpPr>
          <p:cNvPr id="6" name="Rectangle 7">
            <a:extLst>
              <a:ext uri="{FF2B5EF4-FFF2-40B4-BE49-F238E27FC236}">
                <a16:creationId xmlns:a16="http://schemas.microsoft.com/office/drawing/2014/main" id="{B33F4B54-9BB7-3FB3-6164-1721E8E590BB}"/>
              </a:ext>
            </a:extLst>
          </p:cNvPr>
          <p:cNvSpPr/>
          <p:nvPr/>
        </p:nvSpPr>
        <p:spPr>
          <a:xfrm>
            <a:off x="5944882" y="2731226"/>
            <a:ext cx="2382477" cy="346329"/>
          </a:xfrm>
          <a:prstGeom prst="roundRect">
            <a:avLst>
              <a:gd name="adj" fmla="val 50000"/>
            </a:avLst>
          </a:prstGeom>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rPr>
              <a:t>ASO DESIGN &amp; ASSAY DEVELOPMENT</a:t>
            </a:r>
          </a:p>
        </p:txBody>
      </p:sp>
      <p:grpSp>
        <p:nvGrpSpPr>
          <p:cNvPr id="7" name="Group 6">
            <a:extLst>
              <a:ext uri="{FF2B5EF4-FFF2-40B4-BE49-F238E27FC236}">
                <a16:creationId xmlns:a16="http://schemas.microsoft.com/office/drawing/2014/main" id="{731DB46B-8A30-9006-19E2-9550A6B067C7}"/>
              </a:ext>
            </a:extLst>
          </p:cNvPr>
          <p:cNvGrpSpPr/>
          <p:nvPr/>
        </p:nvGrpSpPr>
        <p:grpSpPr>
          <a:xfrm>
            <a:off x="2220731" y="3522735"/>
            <a:ext cx="2524108" cy="2111438"/>
            <a:chOff x="2031731" y="3819930"/>
            <a:chExt cx="2524108" cy="2111438"/>
          </a:xfrm>
        </p:grpSpPr>
        <p:sp>
          <p:nvSpPr>
            <p:cNvPr id="8" name="Rectangle 7">
              <a:extLst>
                <a:ext uri="{FF2B5EF4-FFF2-40B4-BE49-F238E27FC236}">
                  <a16:creationId xmlns:a16="http://schemas.microsoft.com/office/drawing/2014/main" id="{00C348A0-D2C3-7C3D-FB27-9B1CDE35BFBD}"/>
                </a:ext>
              </a:extLst>
            </p:cNvPr>
            <p:cNvSpPr/>
            <p:nvPr/>
          </p:nvSpPr>
          <p:spPr>
            <a:xfrm>
              <a:off x="2031731" y="4150112"/>
              <a:ext cx="2382477" cy="346329"/>
            </a:xfrm>
            <a:prstGeom prst="roundRect">
              <a:avLst>
                <a:gd name="adj" fmla="val 50000"/>
              </a:avLst>
            </a:prstGeom>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rPr>
                <a:t>PATIENT-DERIVED IPSC GENERATION</a:t>
              </a:r>
            </a:p>
          </p:txBody>
        </p:sp>
        <p:sp>
          <p:nvSpPr>
            <p:cNvPr id="9" name="TextBox 8">
              <a:extLst>
                <a:ext uri="{FF2B5EF4-FFF2-40B4-BE49-F238E27FC236}">
                  <a16:creationId xmlns:a16="http://schemas.microsoft.com/office/drawing/2014/main" id="{8CA9D94D-E381-4794-AFF3-53AA8CA987C3}"/>
                </a:ext>
              </a:extLst>
            </p:cNvPr>
            <p:cNvSpPr txBox="1"/>
            <p:nvPr/>
          </p:nvSpPr>
          <p:spPr>
            <a:xfrm>
              <a:off x="2647509" y="3819930"/>
              <a:ext cx="1049377" cy="1538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STEP </a:t>
              </a:r>
              <a:r>
                <a:rPr kumimoji="0" lang="en-US"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02</a:t>
              </a:r>
              <a:endPar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endParaRPr>
            </a:p>
          </p:txBody>
        </p:sp>
        <p:cxnSp>
          <p:nvCxnSpPr>
            <p:cNvPr id="11" name="Straight Connector 10">
              <a:extLst>
                <a:ext uri="{FF2B5EF4-FFF2-40B4-BE49-F238E27FC236}">
                  <a16:creationId xmlns:a16="http://schemas.microsoft.com/office/drawing/2014/main" id="{FB65B226-DCAD-3A0F-4782-30B5E91754F1}"/>
                </a:ext>
              </a:extLst>
            </p:cNvPr>
            <p:cNvCxnSpPr/>
            <p:nvPr/>
          </p:nvCxnSpPr>
          <p:spPr>
            <a:xfrm>
              <a:off x="4555839" y="4127707"/>
              <a:ext cx="0" cy="1803661"/>
            </a:xfrm>
            <a:prstGeom prst="line">
              <a:avLst/>
            </a:prstGeom>
            <a:ln w="9525"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grpSp>
        <p:nvGrpSpPr>
          <p:cNvPr id="12" name="Group 11">
            <a:extLst>
              <a:ext uri="{FF2B5EF4-FFF2-40B4-BE49-F238E27FC236}">
                <a16:creationId xmlns:a16="http://schemas.microsoft.com/office/drawing/2014/main" id="{AC6FFEF7-4B98-FEF5-22E7-0D9341D88BF6}"/>
              </a:ext>
            </a:extLst>
          </p:cNvPr>
          <p:cNvGrpSpPr/>
          <p:nvPr/>
        </p:nvGrpSpPr>
        <p:grpSpPr>
          <a:xfrm>
            <a:off x="4086206" y="2961890"/>
            <a:ext cx="2486623" cy="2679210"/>
            <a:chOff x="3897206" y="3259085"/>
            <a:chExt cx="2486623" cy="2679210"/>
          </a:xfrm>
        </p:grpSpPr>
        <p:sp>
          <p:nvSpPr>
            <p:cNvPr id="13" name="Rectangle 7">
              <a:extLst>
                <a:ext uri="{FF2B5EF4-FFF2-40B4-BE49-F238E27FC236}">
                  <a16:creationId xmlns:a16="http://schemas.microsoft.com/office/drawing/2014/main" id="{9411327D-129E-E2FE-11F0-EFFF12D03629}"/>
                </a:ext>
              </a:extLst>
            </p:cNvPr>
            <p:cNvSpPr/>
            <p:nvPr/>
          </p:nvSpPr>
          <p:spPr>
            <a:xfrm>
              <a:off x="3897206" y="3589267"/>
              <a:ext cx="2382477" cy="346329"/>
            </a:xfrm>
            <a:prstGeom prst="roundRect">
              <a:avLst>
                <a:gd name="adj" fmla="val 50000"/>
              </a:avLst>
            </a:prstGeom>
            <a:ln>
              <a:noFill/>
            </a:ln>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rPr>
                <a:t>IPSC DIFFERENTIATION</a:t>
              </a:r>
            </a:p>
          </p:txBody>
        </p:sp>
        <p:sp>
          <p:nvSpPr>
            <p:cNvPr id="14" name="TextBox 13">
              <a:extLst>
                <a:ext uri="{FF2B5EF4-FFF2-40B4-BE49-F238E27FC236}">
                  <a16:creationId xmlns:a16="http://schemas.microsoft.com/office/drawing/2014/main" id="{D860F556-1FB2-C514-5751-566FA0847BC1}"/>
                </a:ext>
              </a:extLst>
            </p:cNvPr>
            <p:cNvSpPr txBox="1"/>
            <p:nvPr/>
          </p:nvSpPr>
          <p:spPr>
            <a:xfrm>
              <a:off x="4512985" y="3259085"/>
              <a:ext cx="1049377" cy="1538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STEP </a:t>
              </a:r>
              <a:r>
                <a:rPr kumimoji="0" lang="en-US"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03</a:t>
              </a:r>
              <a:endPar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endParaRPr>
            </a:p>
          </p:txBody>
        </p:sp>
        <p:cxnSp>
          <p:nvCxnSpPr>
            <p:cNvPr id="15" name="Straight Connector 14">
              <a:extLst>
                <a:ext uri="{FF2B5EF4-FFF2-40B4-BE49-F238E27FC236}">
                  <a16:creationId xmlns:a16="http://schemas.microsoft.com/office/drawing/2014/main" id="{F2D0772A-6EE4-15B1-7BC1-2F59AF2E0739}"/>
                </a:ext>
              </a:extLst>
            </p:cNvPr>
            <p:cNvCxnSpPr/>
            <p:nvPr/>
          </p:nvCxnSpPr>
          <p:spPr>
            <a:xfrm>
              <a:off x="6383829" y="3566862"/>
              <a:ext cx="0" cy="2371433"/>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grpSp>
        <p:nvGrpSpPr>
          <p:cNvPr id="16" name="Group 15">
            <a:extLst>
              <a:ext uri="{FF2B5EF4-FFF2-40B4-BE49-F238E27FC236}">
                <a16:creationId xmlns:a16="http://schemas.microsoft.com/office/drawing/2014/main" id="{E66C8948-34D1-0CB8-E076-0CF08DA3D792}"/>
              </a:ext>
            </a:extLst>
          </p:cNvPr>
          <p:cNvGrpSpPr/>
          <p:nvPr/>
        </p:nvGrpSpPr>
        <p:grpSpPr>
          <a:xfrm>
            <a:off x="6567460" y="2401045"/>
            <a:ext cx="1907041" cy="3203796"/>
            <a:chOff x="6378460" y="2698240"/>
            <a:chExt cx="1907041" cy="3203796"/>
          </a:xfrm>
        </p:grpSpPr>
        <p:sp>
          <p:nvSpPr>
            <p:cNvPr id="17" name="TextBox 16">
              <a:extLst>
                <a:ext uri="{FF2B5EF4-FFF2-40B4-BE49-F238E27FC236}">
                  <a16:creationId xmlns:a16="http://schemas.microsoft.com/office/drawing/2014/main" id="{31C084BD-EE69-3953-24E4-88B88AF4771D}"/>
                </a:ext>
              </a:extLst>
            </p:cNvPr>
            <p:cNvSpPr txBox="1"/>
            <p:nvPr/>
          </p:nvSpPr>
          <p:spPr>
            <a:xfrm>
              <a:off x="6378460" y="2698240"/>
              <a:ext cx="1049377" cy="1538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STEP </a:t>
              </a:r>
              <a:r>
                <a:rPr kumimoji="0" lang="en-US"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04</a:t>
              </a:r>
              <a:endPar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endParaRPr>
            </a:p>
          </p:txBody>
        </p:sp>
        <p:cxnSp>
          <p:nvCxnSpPr>
            <p:cNvPr id="18" name="Straight Connector 17">
              <a:extLst>
                <a:ext uri="{FF2B5EF4-FFF2-40B4-BE49-F238E27FC236}">
                  <a16:creationId xmlns:a16="http://schemas.microsoft.com/office/drawing/2014/main" id="{15E94764-592B-23FE-1160-4E493252B406}"/>
                </a:ext>
              </a:extLst>
            </p:cNvPr>
            <p:cNvCxnSpPr/>
            <p:nvPr/>
          </p:nvCxnSpPr>
          <p:spPr>
            <a:xfrm>
              <a:off x="8285501" y="3006017"/>
              <a:ext cx="0" cy="2896019"/>
            </a:xfrm>
            <a:prstGeom prst="line">
              <a:avLst/>
            </a:prstGeom>
            <a:ln w="9525"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grpSp>
        <p:nvGrpSpPr>
          <p:cNvPr id="19" name="Group 18">
            <a:extLst>
              <a:ext uri="{FF2B5EF4-FFF2-40B4-BE49-F238E27FC236}">
                <a16:creationId xmlns:a16="http://schemas.microsoft.com/office/drawing/2014/main" id="{50AF8CC0-9C2F-41A0-1C1B-BD6B30559114}"/>
              </a:ext>
            </a:extLst>
          </p:cNvPr>
          <p:cNvGrpSpPr/>
          <p:nvPr/>
        </p:nvGrpSpPr>
        <p:grpSpPr>
          <a:xfrm>
            <a:off x="8432936" y="1840200"/>
            <a:ext cx="1949087" cy="3764641"/>
            <a:chOff x="8243936" y="2137395"/>
            <a:chExt cx="1949087" cy="3764641"/>
          </a:xfrm>
        </p:grpSpPr>
        <p:sp>
          <p:nvSpPr>
            <p:cNvPr id="20" name="TextBox 19">
              <a:extLst>
                <a:ext uri="{FF2B5EF4-FFF2-40B4-BE49-F238E27FC236}">
                  <a16:creationId xmlns:a16="http://schemas.microsoft.com/office/drawing/2014/main" id="{73FC29EA-8B73-F769-BC41-8C2C1694A388}"/>
                </a:ext>
              </a:extLst>
            </p:cNvPr>
            <p:cNvSpPr txBox="1"/>
            <p:nvPr/>
          </p:nvSpPr>
          <p:spPr>
            <a:xfrm>
              <a:off x="8243936" y="2137395"/>
              <a:ext cx="1049377" cy="1538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STEP </a:t>
              </a:r>
              <a:r>
                <a:rPr kumimoji="0" lang="en-US"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05</a:t>
              </a:r>
              <a:endPar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endParaRPr>
            </a:p>
          </p:txBody>
        </p:sp>
        <p:cxnSp>
          <p:nvCxnSpPr>
            <p:cNvPr id="21" name="Straight Connector 20">
              <a:extLst>
                <a:ext uri="{FF2B5EF4-FFF2-40B4-BE49-F238E27FC236}">
                  <a16:creationId xmlns:a16="http://schemas.microsoft.com/office/drawing/2014/main" id="{6F374019-44FD-3362-9DAA-3F1B7BE71C0A}"/>
                </a:ext>
              </a:extLst>
            </p:cNvPr>
            <p:cNvCxnSpPr/>
            <p:nvPr/>
          </p:nvCxnSpPr>
          <p:spPr>
            <a:xfrm>
              <a:off x="10193023" y="2445172"/>
              <a:ext cx="0" cy="3456864"/>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sp>
        <p:nvSpPr>
          <p:cNvPr id="22" name="TextBox 21">
            <a:extLst>
              <a:ext uri="{FF2B5EF4-FFF2-40B4-BE49-F238E27FC236}">
                <a16:creationId xmlns:a16="http://schemas.microsoft.com/office/drawing/2014/main" id="{2AA0BFAA-8E13-C52F-D605-82B0DEAC5E70}"/>
              </a:ext>
            </a:extLst>
          </p:cNvPr>
          <p:cNvSpPr txBox="1"/>
          <p:nvPr/>
        </p:nvSpPr>
        <p:spPr>
          <a:xfrm>
            <a:off x="10298411" y="1279355"/>
            <a:ext cx="1049377" cy="1538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STEP </a:t>
            </a:r>
            <a:r>
              <a:rPr kumimoji="0" lang="en-US"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06</a:t>
            </a:r>
            <a:endPar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endParaRPr>
          </a:p>
        </p:txBody>
      </p:sp>
      <p:grpSp>
        <p:nvGrpSpPr>
          <p:cNvPr id="23" name="Group 22">
            <a:extLst>
              <a:ext uri="{FF2B5EF4-FFF2-40B4-BE49-F238E27FC236}">
                <a16:creationId xmlns:a16="http://schemas.microsoft.com/office/drawing/2014/main" id="{3559BA9C-FBD9-41CD-71B3-AA03224B3E8E}"/>
              </a:ext>
            </a:extLst>
          </p:cNvPr>
          <p:cNvGrpSpPr/>
          <p:nvPr/>
        </p:nvGrpSpPr>
        <p:grpSpPr>
          <a:xfrm>
            <a:off x="355255" y="4083582"/>
            <a:ext cx="2481254" cy="1557518"/>
            <a:chOff x="166255" y="4380777"/>
            <a:chExt cx="2481254" cy="1557518"/>
          </a:xfrm>
        </p:grpSpPr>
        <p:sp>
          <p:nvSpPr>
            <p:cNvPr id="24" name="Rectangle 7">
              <a:extLst>
                <a:ext uri="{FF2B5EF4-FFF2-40B4-BE49-F238E27FC236}">
                  <a16:creationId xmlns:a16="http://schemas.microsoft.com/office/drawing/2014/main" id="{B2C2464E-A0D4-C959-2539-3DE974EF7D91}"/>
                </a:ext>
              </a:extLst>
            </p:cNvPr>
            <p:cNvSpPr/>
            <p:nvPr/>
          </p:nvSpPr>
          <p:spPr>
            <a:xfrm>
              <a:off x="166255" y="4710959"/>
              <a:ext cx="2382477" cy="346329"/>
            </a:xfrm>
            <a:prstGeom prst="roundRect">
              <a:avLst>
                <a:gd name="adj" fmla="val 50000"/>
              </a:avLst>
            </a:prstGeom>
            <a:solidFill>
              <a:schemeClr val="accent1"/>
            </a:solidFill>
            <a:ln>
              <a:noFill/>
            </a:ln>
          </p:spPr>
          <p:style>
            <a:lnRef idx="1">
              <a:schemeClr val="dk1"/>
            </a:lnRef>
            <a:fillRef idx="3">
              <a:schemeClr val="dk1"/>
            </a:fillRef>
            <a:effectRef idx="2">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rPr>
                <a:t>PROJECT CONSULTATION</a:t>
              </a:r>
              <a:endParaRPr kumimoji="0" lang="id-ID" sz="1000" b="1" i="0" u="none" strike="noStrike" kern="1200" cap="none" spc="0" normalizeH="0" baseline="0" noProof="0">
                <a:ln>
                  <a:noFill/>
                </a:ln>
                <a:solidFill>
                  <a:prstClr val="white"/>
                </a:solidFill>
                <a:effectLst/>
                <a:uLnTx/>
                <a:uFillTx/>
                <a:latin typeface="Montserrat "/>
                <a:ea typeface="Roboto Black" panose="02000000000000000000" pitchFamily="2" charset="0"/>
                <a:cs typeface="+mn-cs"/>
              </a:endParaRPr>
            </a:p>
          </p:txBody>
        </p:sp>
        <p:sp>
          <p:nvSpPr>
            <p:cNvPr id="25" name="TextBox 24">
              <a:extLst>
                <a:ext uri="{FF2B5EF4-FFF2-40B4-BE49-F238E27FC236}">
                  <a16:creationId xmlns:a16="http://schemas.microsoft.com/office/drawing/2014/main" id="{4BA78D86-9373-DCDD-46F0-BB54A7F3BA94}"/>
                </a:ext>
              </a:extLst>
            </p:cNvPr>
            <p:cNvSpPr txBox="1"/>
            <p:nvPr/>
          </p:nvSpPr>
          <p:spPr>
            <a:xfrm>
              <a:off x="782034" y="4380777"/>
              <a:ext cx="1049377" cy="15388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000" b="1" i="0" u="none" strike="noStrike" kern="1200" cap="none" spc="0" normalizeH="0" baseline="0" noProof="0">
                  <a:ln>
                    <a:noFill/>
                  </a:ln>
                  <a:solidFill>
                    <a:srgbClr val="676767"/>
                  </a:solidFill>
                  <a:effectLst/>
                  <a:uLnTx/>
                  <a:uFillTx/>
                  <a:latin typeface="Montserrat "/>
                  <a:ea typeface="Roboto Black" panose="02000000000000000000" pitchFamily="2" charset="0"/>
                  <a:cs typeface="+mn-cs"/>
                </a:rPr>
                <a:t>STEP 01</a:t>
              </a:r>
            </a:p>
          </p:txBody>
        </p:sp>
        <p:cxnSp>
          <p:nvCxnSpPr>
            <p:cNvPr id="26" name="Straight Connector 25">
              <a:extLst>
                <a:ext uri="{FF2B5EF4-FFF2-40B4-BE49-F238E27FC236}">
                  <a16:creationId xmlns:a16="http://schemas.microsoft.com/office/drawing/2014/main" id="{49FF8B36-9258-3503-29E2-EA965024F313}"/>
                </a:ext>
              </a:extLst>
            </p:cNvPr>
            <p:cNvCxnSpPr/>
            <p:nvPr/>
          </p:nvCxnSpPr>
          <p:spPr>
            <a:xfrm>
              <a:off x="2647509" y="4688554"/>
              <a:ext cx="0" cy="1249741"/>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sp>
        <p:nvSpPr>
          <p:cNvPr id="28" name="TextBox 27">
            <a:extLst>
              <a:ext uri="{FF2B5EF4-FFF2-40B4-BE49-F238E27FC236}">
                <a16:creationId xmlns:a16="http://schemas.microsoft.com/office/drawing/2014/main" id="{474C8BA4-865C-0710-42AC-0C571898A105}"/>
              </a:ext>
            </a:extLst>
          </p:cNvPr>
          <p:cNvSpPr txBox="1"/>
          <p:nvPr/>
        </p:nvSpPr>
        <p:spPr>
          <a:xfrm>
            <a:off x="-235784" y="930821"/>
            <a:ext cx="8486331" cy="2603918"/>
          </a:xfrm>
          <a:prstGeom prst="rect">
            <a:avLst/>
          </a:prstGeom>
          <a:noFill/>
        </p:spPr>
        <p:txBody>
          <a:bodyPr wrap="square">
            <a:spAutoFit/>
          </a:bodyPr>
          <a:lstStyle/>
          <a:p>
            <a:pPr marL="800100" marR="0" lvl="1" indent="-3429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tab pos="914400" algn="l"/>
              </a:tabLst>
              <a:defRPr/>
            </a:pPr>
            <a:r>
              <a:rPr kumimoji="0" lang="en-US" sz="1000" b="1" i="0"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Cell Model Development </a:t>
            </a:r>
            <a: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t>including fibroblast development, induced pluripotent stem cell (iPSC) generation, and cell line development for the creation of reporter lines and </a:t>
            </a:r>
            <a:r>
              <a:rPr kumimoji="0" lang="en-US" sz="1000" b="0" i="0" u="none" strike="noStrike" kern="1200" cap="none" spc="0" normalizeH="0" baseline="0" noProof="0" dirty="0" err="1">
                <a:ln>
                  <a:noFill/>
                </a:ln>
                <a:solidFill>
                  <a:srgbClr val="676767"/>
                </a:solidFill>
                <a:effectLst/>
                <a:uLnTx/>
                <a:uFillTx/>
                <a:latin typeface="Montserrat "/>
                <a:ea typeface="Times New Roman" panose="02020603050405020304" pitchFamily="18" charset="0"/>
                <a:cs typeface="+mn-cs"/>
              </a:rPr>
              <a:t>iNeurons</a:t>
            </a:r>
            <a: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t>.</a:t>
            </a:r>
          </a:p>
          <a:p>
            <a:pPr marL="800100" marR="0" lvl="1" indent="-3429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tab pos="914400" algn="l"/>
              </a:tabLst>
              <a:defRPr/>
            </a:pPr>
            <a:r>
              <a:rPr kumimoji="0" lang="en-US" sz="1000" b="1" i="0"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ASO (Antisense Oligonucleotide) Screening</a:t>
            </a:r>
            <a:r>
              <a:rPr kumimoji="0" lang="en-US" sz="1000" b="0" i="0"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 </a:t>
            </a:r>
            <a: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t>webpage that provides information on ASO screening for rare patients</a:t>
            </a:r>
            <a:r>
              <a:rPr kumimoji="0" lang="en-US" sz="1000" b="0" i="0"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 </a:t>
            </a:r>
            <a:r>
              <a:rPr kumimoji="0" lang="en-US" sz="1000" b="0" i="0" u="sng" strike="noStrike" kern="1200" cap="none" spc="0" normalizeH="0" baseline="0" noProof="0" dirty="0">
                <a:ln>
                  <a:noFill/>
                </a:ln>
                <a:solidFill>
                  <a:srgbClr val="0563C1"/>
                </a:solidFill>
                <a:effectLst/>
                <a:uLnTx/>
                <a:uFillTx/>
                <a:latin typeface="Montserrat "/>
                <a:ea typeface="Times New Roman" panose="02020603050405020304" pitchFamily="18" charset="0"/>
                <a:cs typeface="+mn-cs"/>
                <a:hlinkClick r:id="rId3"/>
              </a:rPr>
              <a:t>here</a:t>
            </a:r>
            <a:r>
              <a:rPr kumimoji="0" lang="en-US" sz="1000" b="0" i="0" u="sng" strike="noStrike" kern="1200" cap="none" spc="0" normalizeH="0" baseline="0" noProof="0" dirty="0">
                <a:ln>
                  <a:noFill/>
                </a:ln>
                <a:solidFill>
                  <a:srgbClr val="0563C1"/>
                </a:solidFill>
                <a:effectLst/>
                <a:uLnTx/>
                <a:uFillTx/>
                <a:latin typeface="Montserrat "/>
                <a:ea typeface="Times New Roman" panose="02020603050405020304" pitchFamily="18" charset="0"/>
                <a:cs typeface="+mn-cs"/>
              </a:rPr>
              <a:t>.</a:t>
            </a:r>
            <a:endParaRPr kumimoji="0" lang="en-US" sz="1000" b="0" i="0" u="none" strike="noStrike" kern="1200" cap="none" spc="0" normalizeH="0" baseline="0" noProof="0" dirty="0">
              <a:ln>
                <a:noFill/>
              </a:ln>
              <a:solidFill>
                <a:prstClr val="black"/>
              </a:solidFill>
              <a:effectLst/>
              <a:uLnTx/>
              <a:uFillTx/>
              <a:latin typeface="Montserrat "/>
              <a:ea typeface="DengXian" panose="02010600030101010101" pitchFamily="2" charset="-122"/>
              <a:cs typeface="+mn-cs"/>
            </a:endParaRPr>
          </a:p>
          <a:p>
            <a:pPr marL="800100" marR="0" lvl="1" indent="-3429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tab pos="914400" algn="l"/>
              </a:tabLst>
              <a:defRPr/>
            </a:pPr>
            <a:r>
              <a:rPr kumimoji="0" lang="en-US" sz="1000" b="1" i="1"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In vitro </a:t>
            </a:r>
            <a:r>
              <a:rPr kumimoji="0" lang="en-US" sz="1000" b="1" i="0"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toxicity testing </a:t>
            </a:r>
            <a: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t>using neuronal or other cell types. We have over 50 primary cell types available for testing and can also evaluate immune responses.</a:t>
            </a:r>
            <a:endParaRPr kumimoji="0" lang="en-US" sz="1000" b="0" i="0" u="none" strike="noStrike" kern="1200" cap="none" spc="0" normalizeH="0" baseline="0" noProof="0" dirty="0">
              <a:ln>
                <a:noFill/>
              </a:ln>
              <a:solidFill>
                <a:srgbClr val="676767"/>
              </a:solidFill>
              <a:effectLst/>
              <a:uLnTx/>
              <a:uFillTx/>
              <a:latin typeface="Montserrat "/>
              <a:ea typeface="DengXian" panose="02010600030101010101" pitchFamily="2" charset="-122"/>
              <a:cs typeface="+mn-cs"/>
            </a:endParaRPr>
          </a:p>
          <a:p>
            <a:pPr marL="800100" marR="0" lvl="1" indent="-3429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tab pos="914400" algn="l"/>
              </a:tabLst>
              <a:defRPr/>
            </a:pPr>
            <a:r>
              <a:rPr kumimoji="0" lang="en-US" sz="1000" b="1" i="1"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In vitro </a:t>
            </a:r>
            <a:r>
              <a:rPr kumimoji="0" lang="en-US" sz="1000" b="1" i="0" u="none" strike="noStrike" kern="1200" cap="none" spc="0" normalizeH="0" baseline="0" noProof="0" dirty="0">
                <a:ln>
                  <a:noFill/>
                </a:ln>
                <a:solidFill>
                  <a:srgbClr val="F47122"/>
                </a:solidFill>
                <a:effectLst/>
                <a:uLnTx/>
                <a:uFillTx/>
                <a:latin typeface="Montserrat "/>
                <a:ea typeface="Times New Roman" panose="02020603050405020304" pitchFamily="18" charset="0"/>
                <a:cs typeface="+mn-cs"/>
              </a:rPr>
              <a:t>efficacy testing </a:t>
            </a:r>
            <a: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t>using an epilepsy model in 2D or 3D, or through organ-on-a-chip</a:t>
            </a:r>
            <a:b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br>
            <a: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t>platforms. Techniques used include MEA (microelectrode array), patch clamp, </a:t>
            </a:r>
            <a:b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br>
            <a:r>
              <a:rPr kumimoji="0" lang="en-US" sz="1000" b="0" i="0" u="none" strike="noStrike" kern="1200" cap="none" spc="0" normalizeH="0" baseline="0" noProof="0" dirty="0">
                <a:ln>
                  <a:noFill/>
                </a:ln>
                <a:solidFill>
                  <a:srgbClr val="676767"/>
                </a:solidFill>
                <a:effectLst/>
                <a:uLnTx/>
                <a:uFillTx/>
                <a:latin typeface="Montserrat "/>
                <a:ea typeface="Times New Roman" panose="02020603050405020304" pitchFamily="18" charset="0"/>
                <a:cs typeface="+mn-cs"/>
              </a:rPr>
              <a:t>calcium imaging, and more.</a:t>
            </a:r>
            <a:endParaRPr kumimoji="0" lang="en-US" sz="1000" b="0" i="0" u="none" strike="noStrike" kern="1200" cap="none" spc="0" normalizeH="0" baseline="0" noProof="0" dirty="0">
              <a:ln>
                <a:noFill/>
              </a:ln>
              <a:solidFill>
                <a:srgbClr val="676767"/>
              </a:solidFill>
              <a:effectLst/>
              <a:uLnTx/>
              <a:uFillTx/>
              <a:latin typeface="Montserrat "/>
              <a:ea typeface="DengXian" panose="02010600030101010101" pitchFamily="2" charset="-122"/>
              <a:cs typeface="+mn-cs"/>
            </a:endParaRPr>
          </a:p>
          <a:p>
            <a:pPr marL="800100" marR="0" lvl="1" indent="-3429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tab pos="914400" algn="l"/>
              </a:tabLst>
              <a:defRPr/>
            </a:pPr>
            <a:r>
              <a:rPr kumimoji="0" lang="en-US" sz="1000" b="1" i="0" u="none" strike="noStrike" kern="1200" cap="none" spc="0" normalizeH="0" baseline="0" noProof="0" dirty="0">
                <a:ln>
                  <a:noFill/>
                </a:ln>
                <a:solidFill>
                  <a:srgbClr val="F47122"/>
                </a:solidFill>
                <a:effectLst/>
                <a:uLnTx/>
                <a:uFillTx/>
                <a:latin typeface="Montserrat "/>
                <a:ea typeface="宋体" panose="02010600030101010101" pitchFamily="2" charset="-122"/>
                <a:cs typeface="+mn-cs"/>
              </a:rPr>
              <a:t>Reference set</a:t>
            </a:r>
            <a:r>
              <a:rPr kumimoji="0" lang="en-US" sz="1000" b="0" i="0" u="none" strike="noStrike" kern="1200" cap="none" spc="0" normalizeH="0" baseline="0" noProof="0" dirty="0">
                <a:ln>
                  <a:noFill/>
                </a:ln>
                <a:solidFill>
                  <a:srgbClr val="F47122"/>
                </a:solidFill>
                <a:effectLst/>
                <a:uLnTx/>
                <a:uFillTx/>
                <a:latin typeface="Montserrat "/>
                <a:ea typeface="宋体" panose="02010600030101010101" pitchFamily="2" charset="-122"/>
                <a:cs typeface="+mn-cs"/>
              </a:rPr>
              <a:t> </a:t>
            </a:r>
            <a:r>
              <a:rPr kumimoji="0" lang="en-US" sz="1000" b="0" i="0" u="none" strike="noStrike" kern="1200" cap="none" spc="0" normalizeH="0" baseline="0" noProof="0" dirty="0">
                <a:ln>
                  <a:noFill/>
                </a:ln>
                <a:solidFill>
                  <a:srgbClr val="676767"/>
                </a:solidFill>
                <a:effectLst/>
                <a:uLnTx/>
                <a:uFillTx/>
                <a:latin typeface="Montserrat "/>
                <a:ea typeface="宋体" panose="02010600030101010101" pitchFamily="2" charset="-122"/>
                <a:cs typeface="+mn-cs"/>
              </a:rPr>
              <a:t>of assay, ASOs (validated in cell lines, </a:t>
            </a:r>
            <a:br>
              <a:rPr kumimoji="0" lang="en-US" sz="1000" b="0" i="0" u="none" strike="noStrike" kern="1200" cap="none" spc="0" normalizeH="0" baseline="0" noProof="0" dirty="0">
                <a:ln>
                  <a:noFill/>
                </a:ln>
                <a:solidFill>
                  <a:srgbClr val="676767"/>
                </a:solidFill>
                <a:effectLst/>
                <a:uLnTx/>
                <a:uFillTx/>
                <a:latin typeface="Montserrat "/>
                <a:ea typeface="宋体" panose="02010600030101010101" pitchFamily="2" charset="-122"/>
                <a:cs typeface="+mn-cs"/>
              </a:rPr>
            </a:br>
            <a:r>
              <a:rPr kumimoji="0" lang="en-US" sz="1000" b="0" i="0" u="none" strike="noStrike" kern="1200" cap="none" spc="0" normalizeH="0" baseline="0" noProof="0" dirty="0">
                <a:ln>
                  <a:noFill/>
                </a:ln>
                <a:solidFill>
                  <a:srgbClr val="676767"/>
                </a:solidFill>
                <a:effectLst/>
                <a:uLnTx/>
                <a:uFillTx/>
                <a:latin typeface="Montserrat "/>
                <a:ea typeface="宋体" panose="02010600030101010101" pitchFamily="2" charset="-122"/>
                <a:cs typeface="+mn-cs"/>
              </a:rPr>
              <a:t>high quality sources)</a:t>
            </a:r>
          </a:p>
        </p:txBody>
      </p:sp>
      <p:cxnSp>
        <p:nvCxnSpPr>
          <p:cNvPr id="29" name="Straight Connector 28">
            <a:extLst>
              <a:ext uri="{FF2B5EF4-FFF2-40B4-BE49-F238E27FC236}">
                <a16:creationId xmlns:a16="http://schemas.microsoft.com/office/drawing/2014/main" id="{9F899C0C-CFAB-C7B1-06B5-60E5DA11D904}"/>
              </a:ext>
            </a:extLst>
          </p:cNvPr>
          <p:cNvCxnSpPr>
            <a:cxnSpLocks/>
          </p:cNvCxnSpPr>
          <p:nvPr/>
        </p:nvCxnSpPr>
        <p:spPr>
          <a:xfrm>
            <a:off x="518949" y="5669192"/>
            <a:ext cx="11137557" cy="0"/>
          </a:xfrm>
          <a:prstGeom prst="line">
            <a:avLst/>
          </a:prstGeom>
          <a:ln w="19050" cap="rnd">
            <a:gradFill flip="none" rotWithShape="1">
              <a:gsLst>
                <a:gs pos="0">
                  <a:schemeClr val="accent1">
                    <a:alpha val="0"/>
                  </a:schemeClr>
                </a:gs>
                <a:gs pos="40000">
                  <a:schemeClr val="accent1"/>
                </a:gs>
                <a:gs pos="60000">
                  <a:schemeClr val="accent1"/>
                </a:gs>
                <a:gs pos="100000">
                  <a:schemeClr val="accent1">
                    <a:alpha val="0"/>
                  </a:schemeClr>
                </a:gs>
              </a:gsLst>
              <a:lin ang="0" scaled="1"/>
              <a:tileRect/>
            </a:gradFill>
            <a:prstDash val="solid"/>
          </a:ln>
        </p:spPr>
        <p:style>
          <a:lnRef idx="1">
            <a:schemeClr val="accent1"/>
          </a:lnRef>
          <a:fillRef idx="0">
            <a:schemeClr val="accent1"/>
          </a:fillRef>
          <a:effectRef idx="0">
            <a:schemeClr val="accent1"/>
          </a:effectRef>
          <a:fontRef idx="minor">
            <a:schemeClr val="tx1"/>
          </a:fontRef>
        </p:style>
      </p:cxnSp>
      <p:sp useBgFill="1">
        <p:nvSpPr>
          <p:cNvPr id="30" name="Oval 29">
            <a:extLst>
              <a:ext uri="{FF2B5EF4-FFF2-40B4-BE49-F238E27FC236}">
                <a16:creationId xmlns:a16="http://schemas.microsoft.com/office/drawing/2014/main" id="{A11B777E-010E-9F83-B0DA-0F4F6F04C272}"/>
              </a:ext>
            </a:extLst>
          </p:cNvPr>
          <p:cNvSpPr>
            <a:spLocks noChangeAspect="1"/>
          </p:cNvSpPr>
          <p:nvPr/>
        </p:nvSpPr>
        <p:spPr>
          <a:xfrm>
            <a:off x="420705" y="5604841"/>
            <a:ext cx="113545" cy="128699"/>
          </a:xfrm>
          <a:prstGeom prst="ellipse">
            <a:avLst/>
          </a:prstGeom>
          <a:ln w="19050">
            <a:solidFill>
              <a:schemeClr val="accent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useBgFill="1">
        <p:nvSpPr>
          <p:cNvPr id="31" name="Oval 30">
            <a:extLst>
              <a:ext uri="{FF2B5EF4-FFF2-40B4-BE49-F238E27FC236}">
                <a16:creationId xmlns:a16="http://schemas.microsoft.com/office/drawing/2014/main" id="{D05B5D2F-84B3-146F-0CF6-50AC52E7FA38}"/>
              </a:ext>
            </a:extLst>
          </p:cNvPr>
          <p:cNvSpPr>
            <a:spLocks noChangeAspect="1"/>
          </p:cNvSpPr>
          <p:nvPr/>
        </p:nvSpPr>
        <p:spPr>
          <a:xfrm>
            <a:off x="11534192" y="5621821"/>
            <a:ext cx="113545" cy="128699"/>
          </a:xfrm>
          <a:prstGeom prst="ellipse">
            <a:avLst/>
          </a:prstGeom>
          <a:ln w="19050">
            <a:solidFill>
              <a:schemeClr val="accent1">
                <a:alpha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32" name="Title Text">
            <a:extLst>
              <a:ext uri="{FF2B5EF4-FFF2-40B4-BE49-F238E27FC236}">
                <a16:creationId xmlns:a16="http://schemas.microsoft.com/office/drawing/2014/main" id="{2490FF14-87D8-A526-5034-6048AC4F3AE7}"/>
              </a:ext>
            </a:extLst>
          </p:cNvPr>
          <p:cNvSpPr txBox="1">
            <a:spLocks noChangeArrowheads="1"/>
          </p:cNvSpPr>
          <p:nvPr/>
        </p:nvSpPr>
        <p:spPr bwMode="auto">
          <a:xfrm>
            <a:off x="5535806" y="5750520"/>
            <a:ext cx="1130407" cy="205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25400" tIns="25400" rIns="25400" bIns="254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000" b="1" i="0" u="none" strike="noStrike" kern="1200" cap="none" spc="0" normalizeH="0" baseline="0" noProof="0" dirty="0">
                <a:ln>
                  <a:noFill/>
                </a:ln>
                <a:solidFill>
                  <a:srgbClr val="676767"/>
                </a:solidFill>
                <a:effectLst/>
                <a:uLnTx/>
                <a:uFillTx/>
                <a:latin typeface="Montserrat" panose="00000500000000000000" pitchFamily="50" charset="0"/>
                <a:ea typeface="+mn-ea"/>
                <a:cs typeface="Barlow Bold" pitchFamily="2" charset="0"/>
                <a:sym typeface="Barlow Bold" pitchFamily="2" charset="0"/>
              </a:rPr>
              <a:t>2-6 MONTHS</a:t>
            </a:r>
          </a:p>
        </p:txBody>
      </p:sp>
      <p:pic>
        <p:nvPicPr>
          <p:cNvPr id="109" name="Picture 108" descr="Icon&#10;&#10;Description automatically generated">
            <a:extLst>
              <a:ext uri="{FF2B5EF4-FFF2-40B4-BE49-F238E27FC236}">
                <a16:creationId xmlns:a16="http://schemas.microsoft.com/office/drawing/2014/main" id="{67FA567D-AA30-EE78-458F-FAFAD51EBD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7297" y="4928708"/>
            <a:ext cx="512156" cy="482697"/>
          </a:xfrm>
          <a:prstGeom prst="rect">
            <a:avLst/>
          </a:prstGeom>
          <a:effectLst/>
        </p:spPr>
      </p:pic>
      <p:pic>
        <p:nvPicPr>
          <p:cNvPr id="110" name="Picture 109" descr="A picture containing pallette, cosmetic, toiletry&#10;&#10;Description automatically generated">
            <a:extLst>
              <a:ext uri="{FF2B5EF4-FFF2-40B4-BE49-F238E27FC236}">
                <a16:creationId xmlns:a16="http://schemas.microsoft.com/office/drawing/2014/main" id="{C5664271-6519-92CD-FAFE-3E209A86D8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67845" y="4399137"/>
            <a:ext cx="765607" cy="721570"/>
          </a:xfrm>
          <a:prstGeom prst="rect">
            <a:avLst/>
          </a:prstGeom>
          <a:effectLst/>
        </p:spPr>
      </p:pic>
      <p:pic>
        <p:nvPicPr>
          <p:cNvPr id="111" name="Picture 110" descr="A close-up of a fire&#10;&#10;Description automatically generated with medium confidence">
            <a:extLst>
              <a:ext uri="{FF2B5EF4-FFF2-40B4-BE49-F238E27FC236}">
                <a16:creationId xmlns:a16="http://schemas.microsoft.com/office/drawing/2014/main" id="{6E15AA68-BDB1-61D0-E133-3E28A78058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29831" y="3777902"/>
            <a:ext cx="811950" cy="765247"/>
          </a:xfrm>
          <a:prstGeom prst="rect">
            <a:avLst/>
          </a:prstGeom>
          <a:effectLst/>
        </p:spPr>
      </p:pic>
      <p:pic>
        <p:nvPicPr>
          <p:cNvPr id="112" name="Picture 2" descr="Assay development | PerkinElmer">
            <a:extLst>
              <a:ext uri="{FF2B5EF4-FFF2-40B4-BE49-F238E27FC236}">
                <a16:creationId xmlns:a16="http://schemas.microsoft.com/office/drawing/2014/main" id="{928E1F54-43C5-0D31-41F4-27CCA901B928}"/>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890648" y="2687701"/>
            <a:ext cx="622195" cy="581966"/>
          </a:xfrm>
          <a:prstGeom prst="rect">
            <a:avLst/>
          </a:prstGeom>
          <a:noFill/>
          <a:extLst>
            <a:ext uri="{909E8E84-426E-40DD-AFC4-6F175D3DCCD1}">
              <a14:hiddenFill xmlns:a14="http://schemas.microsoft.com/office/drawing/2010/main">
                <a:solidFill>
                  <a:srgbClr val="FFFFFF"/>
                </a:solidFill>
              </a14:hiddenFill>
            </a:ext>
          </a:extLst>
        </p:spPr>
      </p:pic>
      <p:pic>
        <p:nvPicPr>
          <p:cNvPr id="114" name="Picture 113" descr="Icon&#10;&#10;Description automatically generated">
            <a:extLst>
              <a:ext uri="{FF2B5EF4-FFF2-40B4-BE49-F238E27FC236}">
                <a16:creationId xmlns:a16="http://schemas.microsoft.com/office/drawing/2014/main" id="{B50FEB09-0C0E-8F6E-C688-C081B3630C5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06242" y="3212391"/>
            <a:ext cx="575057" cy="541980"/>
          </a:xfrm>
          <a:prstGeom prst="rect">
            <a:avLst/>
          </a:prstGeom>
          <a:effectLst/>
        </p:spPr>
      </p:pic>
      <p:pic>
        <p:nvPicPr>
          <p:cNvPr id="115" name="Graphic 114">
            <a:extLst>
              <a:ext uri="{FF2B5EF4-FFF2-40B4-BE49-F238E27FC236}">
                <a16:creationId xmlns:a16="http://schemas.microsoft.com/office/drawing/2014/main" id="{65715739-EF11-1217-7256-089D027EA7C2}"/>
              </a:ext>
            </a:extLst>
          </p:cNvPr>
          <p:cNvPicPr>
            <a:picLocks noChangeAspect="1"/>
          </p:cNvPicPr>
          <p:nvPr/>
        </p:nvPicPr>
        <p:blipFill>
          <a:blip r:embed="rId9" cstate="print">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p:blipFill>
        <p:spPr>
          <a:xfrm>
            <a:off x="10850958" y="2170357"/>
            <a:ext cx="569406" cy="569403"/>
          </a:xfrm>
          <a:prstGeom prst="rect">
            <a:avLst/>
          </a:prstGeom>
        </p:spPr>
      </p:pic>
      <p:sp>
        <p:nvSpPr>
          <p:cNvPr id="4" name="Rectangle 3">
            <a:extLst>
              <a:ext uri="{FF2B5EF4-FFF2-40B4-BE49-F238E27FC236}">
                <a16:creationId xmlns:a16="http://schemas.microsoft.com/office/drawing/2014/main" id="{04F6363B-FFCD-14EE-3E8B-DC99A9F954C3}"/>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76767"/>
                </a:solidFill>
                <a:effectLst/>
                <a:uLnTx/>
                <a:uFillTx/>
                <a:latin typeface="Montserrat" panose="00000500000000000000" pitchFamily="50" charset="0"/>
                <a:ea typeface="+mn-ea"/>
                <a:cs typeface="+mn-cs"/>
              </a:rPr>
              <a:t>IXCELLS PRECLINICAL SOLUTIONS</a:t>
            </a:r>
          </a:p>
        </p:txBody>
      </p:sp>
    </p:spTree>
    <p:extLst>
      <p:ext uri="{BB962C8B-B14F-4D97-AF65-F5344CB8AC3E}">
        <p14:creationId xmlns:p14="http://schemas.microsoft.com/office/powerpoint/2010/main" val="982773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p:txBody>
          <a:bodyPr/>
          <a:lstStyle/>
          <a:p>
            <a:r>
              <a:rPr lang="en-US" sz="2400" b="1">
                <a:solidFill>
                  <a:schemeClr val="tx2"/>
                </a:solidFill>
                <a:latin typeface="Montserrat" panose="00000500000000000000" pitchFamily="50" charset="0"/>
              </a:rPr>
              <a:t>ANTISENSE OLIGONUCLEOTIDE (ASO) SCREENING </a:t>
            </a:r>
            <a:r>
              <a:rPr lang="en-US"/>
              <a:t>– </a:t>
            </a:r>
            <a:br>
              <a:rPr lang="en-US"/>
            </a:br>
            <a:r>
              <a:rPr lang="en-US">
                <a:solidFill>
                  <a:schemeClr val="accent1"/>
                </a:solidFill>
              </a:rPr>
              <a:t>DEVELOPMENT TIMELINE​</a:t>
            </a:r>
          </a:p>
        </p:txBody>
      </p:sp>
      <p:sp>
        <p:nvSpPr>
          <p:cNvPr id="3" name="Rectangle 2">
            <a:extLst>
              <a:ext uri="{FF2B5EF4-FFF2-40B4-BE49-F238E27FC236}">
                <a16:creationId xmlns:a16="http://schemas.microsoft.com/office/drawing/2014/main" id="{BCE8DBB4-17B7-02D7-652A-1A01D2C9175B}"/>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676767"/>
                </a:solidFill>
                <a:effectLst/>
                <a:uLnTx/>
                <a:uFillTx/>
                <a:latin typeface="Montserrat" panose="00000500000000000000" pitchFamily="50" charset="0"/>
                <a:ea typeface="+mn-ea"/>
                <a:cs typeface="+mn-cs"/>
              </a:rPr>
              <a:t>IXCELLS PRECLINICAL SOLUTIONS</a:t>
            </a:r>
          </a:p>
        </p:txBody>
      </p:sp>
      <p:pic>
        <p:nvPicPr>
          <p:cNvPr id="74" name="Picture 73">
            <a:extLst>
              <a:ext uri="{FF2B5EF4-FFF2-40B4-BE49-F238E27FC236}">
                <a16:creationId xmlns:a16="http://schemas.microsoft.com/office/drawing/2014/main" id="{881B5256-CC2F-1FA4-1F06-14CE40691FAF}"/>
              </a:ext>
            </a:extLst>
          </p:cNvPr>
          <p:cNvPicPr>
            <a:picLocks noChangeAspect="1"/>
          </p:cNvPicPr>
          <p:nvPr/>
        </p:nvPicPr>
        <p:blipFill>
          <a:blip r:embed="rId3"/>
          <a:stretch>
            <a:fillRect/>
          </a:stretch>
        </p:blipFill>
        <p:spPr>
          <a:xfrm>
            <a:off x="0" y="1458357"/>
            <a:ext cx="12192000" cy="3941286"/>
          </a:xfrm>
          <a:prstGeom prst="rect">
            <a:avLst/>
          </a:prstGeom>
        </p:spPr>
      </p:pic>
    </p:spTree>
    <p:extLst>
      <p:ext uri="{BB962C8B-B14F-4D97-AF65-F5344CB8AC3E}">
        <p14:creationId xmlns:p14="http://schemas.microsoft.com/office/powerpoint/2010/main" val="338964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4C4E-5830-0D9D-C3FD-CE2AA965CA7C}"/>
              </a:ext>
            </a:extLst>
          </p:cNvPr>
          <p:cNvSpPr>
            <a:spLocks noGrp="1"/>
          </p:cNvSpPr>
          <p:nvPr>
            <p:ph type="title"/>
          </p:nvPr>
        </p:nvSpPr>
        <p:spPr/>
        <p:txBody>
          <a:bodyPr/>
          <a:lstStyle/>
          <a:p>
            <a:r>
              <a:rPr lang="en-US" dirty="0">
                <a:solidFill>
                  <a:srgbClr val="FF5400"/>
                </a:solidFill>
              </a:rPr>
              <a:t>Different Cell Systems Comparison</a:t>
            </a:r>
          </a:p>
        </p:txBody>
      </p:sp>
      <p:pic>
        <p:nvPicPr>
          <p:cNvPr id="3" name="Picture 2" descr="BE(2)-M17 - CRL-2267 | ATCC">
            <a:extLst>
              <a:ext uri="{FF2B5EF4-FFF2-40B4-BE49-F238E27FC236}">
                <a16:creationId xmlns:a16="http://schemas.microsoft.com/office/drawing/2014/main" id="{69BB2174-60F8-E9FD-A770-31BE5740A6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868" t="24987" r="2361" b="23038"/>
          <a:stretch/>
        </p:blipFill>
        <p:spPr bwMode="auto">
          <a:xfrm>
            <a:off x="3316237" y="4380239"/>
            <a:ext cx="1007374" cy="69770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D37CEE8-29BD-F83E-7BCF-631C634A7069}"/>
              </a:ext>
            </a:extLst>
          </p:cNvPr>
          <p:cNvSpPr/>
          <p:nvPr/>
        </p:nvSpPr>
        <p:spPr>
          <a:xfrm>
            <a:off x="3316237" y="4238296"/>
            <a:ext cx="1007374" cy="139368"/>
          </a:xfrm>
          <a:prstGeom prst="rect">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 b="1" dirty="0">
                <a:solidFill>
                  <a:schemeClr val="tx1"/>
                </a:solidFill>
              </a:rPr>
              <a:t>BE(2)-M17</a:t>
            </a:r>
          </a:p>
        </p:txBody>
      </p:sp>
      <p:pic>
        <p:nvPicPr>
          <p:cNvPr id="5" name="Picture 4" descr="SH-SY5Y - CRL-2266 | ATCC">
            <a:extLst>
              <a:ext uri="{FF2B5EF4-FFF2-40B4-BE49-F238E27FC236}">
                <a16:creationId xmlns:a16="http://schemas.microsoft.com/office/drawing/2014/main" id="{E3D84208-36A3-5A3D-C2E2-367552FDEFE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3684" t="35212" r="9225" b="30169"/>
          <a:stretch/>
        </p:blipFill>
        <p:spPr bwMode="auto">
          <a:xfrm>
            <a:off x="3316237" y="5363955"/>
            <a:ext cx="980618" cy="68642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EB66985-5870-9F47-C235-2AAF2088AB32}"/>
              </a:ext>
            </a:extLst>
          </p:cNvPr>
          <p:cNvSpPr/>
          <p:nvPr/>
        </p:nvSpPr>
        <p:spPr>
          <a:xfrm>
            <a:off x="3316237" y="5221751"/>
            <a:ext cx="980618" cy="139368"/>
          </a:xfrm>
          <a:prstGeom prst="rect">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 b="1" dirty="0">
                <a:solidFill>
                  <a:schemeClr val="tx1"/>
                </a:solidFill>
              </a:rPr>
              <a:t>SH-SY5Y</a:t>
            </a:r>
          </a:p>
        </p:txBody>
      </p:sp>
      <p:graphicFrame>
        <p:nvGraphicFramePr>
          <p:cNvPr id="7" name="Table 9">
            <a:extLst>
              <a:ext uri="{FF2B5EF4-FFF2-40B4-BE49-F238E27FC236}">
                <a16:creationId xmlns:a16="http://schemas.microsoft.com/office/drawing/2014/main" id="{C4A403C6-F8E3-F880-E803-D0DDE0FDC51F}"/>
              </a:ext>
            </a:extLst>
          </p:cNvPr>
          <p:cNvGraphicFramePr>
            <a:graphicFrameLocks/>
          </p:cNvGraphicFramePr>
          <p:nvPr>
            <p:extLst>
              <p:ext uri="{D42A27DB-BD31-4B8C-83A1-F6EECF244321}">
                <p14:modId xmlns:p14="http://schemas.microsoft.com/office/powerpoint/2010/main" val="72958602"/>
              </p:ext>
            </p:extLst>
          </p:nvPr>
        </p:nvGraphicFramePr>
        <p:xfrm>
          <a:off x="1121592" y="1244797"/>
          <a:ext cx="9948815" cy="2872073"/>
        </p:xfrm>
        <a:graphic>
          <a:graphicData uri="http://schemas.openxmlformats.org/drawingml/2006/table">
            <a:tbl>
              <a:tblPr firstRow="1" bandRow="1">
                <a:tableStyleId>{00A15C55-8517-42AA-B614-E9B94910E393}</a:tableStyleId>
              </a:tblPr>
              <a:tblGrid>
                <a:gridCol w="1704937">
                  <a:extLst>
                    <a:ext uri="{9D8B030D-6E8A-4147-A177-3AD203B41FA5}">
                      <a16:colId xmlns:a16="http://schemas.microsoft.com/office/drawing/2014/main" val="676219102"/>
                    </a:ext>
                  </a:extLst>
                </a:gridCol>
                <a:gridCol w="1936252">
                  <a:extLst>
                    <a:ext uri="{9D8B030D-6E8A-4147-A177-3AD203B41FA5}">
                      <a16:colId xmlns:a16="http://schemas.microsoft.com/office/drawing/2014/main" val="2712890373"/>
                    </a:ext>
                  </a:extLst>
                </a:gridCol>
                <a:gridCol w="2102542">
                  <a:extLst>
                    <a:ext uri="{9D8B030D-6E8A-4147-A177-3AD203B41FA5}">
                      <a16:colId xmlns:a16="http://schemas.microsoft.com/office/drawing/2014/main" val="2446047241"/>
                    </a:ext>
                  </a:extLst>
                </a:gridCol>
                <a:gridCol w="2102542">
                  <a:extLst>
                    <a:ext uri="{9D8B030D-6E8A-4147-A177-3AD203B41FA5}">
                      <a16:colId xmlns:a16="http://schemas.microsoft.com/office/drawing/2014/main" val="2251601938"/>
                    </a:ext>
                  </a:extLst>
                </a:gridCol>
                <a:gridCol w="2102542">
                  <a:extLst>
                    <a:ext uri="{9D8B030D-6E8A-4147-A177-3AD203B41FA5}">
                      <a16:colId xmlns:a16="http://schemas.microsoft.com/office/drawing/2014/main" val="204129738"/>
                    </a:ext>
                  </a:extLst>
                </a:gridCol>
              </a:tblGrid>
              <a:tr h="421547">
                <a:tc>
                  <a:txBody>
                    <a:bodyPr/>
                    <a:lstStyle/>
                    <a:p>
                      <a:pPr algn="ctr"/>
                      <a:endParaRPr lang="en-US" sz="1200" dirty="0"/>
                    </a:p>
                  </a:txBody>
                  <a:tcPr anchor="ctr"/>
                </a:tc>
                <a:tc>
                  <a:txBody>
                    <a:bodyPr/>
                    <a:lstStyle/>
                    <a:p>
                      <a:pPr algn="ctr"/>
                      <a:r>
                        <a:rPr lang="en-US" sz="1200" dirty="0">
                          <a:effectLst>
                            <a:outerShdw blurRad="38100" dist="38100" dir="2700000" algn="tl">
                              <a:srgbClr val="000000">
                                <a:alpha val="43137"/>
                              </a:srgbClr>
                            </a:outerShdw>
                          </a:effectLst>
                        </a:rPr>
                        <a:t>Immortalized Cell Lines</a:t>
                      </a:r>
                    </a:p>
                  </a:txBody>
                  <a:tcPr anchor="ctr"/>
                </a:tc>
                <a:tc>
                  <a:txBody>
                    <a:bodyPr/>
                    <a:lstStyle/>
                    <a:p>
                      <a:pPr algn="ctr"/>
                      <a:r>
                        <a:rPr lang="en-US" sz="1200" dirty="0">
                          <a:effectLst>
                            <a:outerShdw blurRad="38100" dist="38100" dir="2700000" algn="tl">
                              <a:srgbClr val="000000">
                                <a:alpha val="43137"/>
                              </a:srgbClr>
                            </a:outerShdw>
                          </a:effectLst>
                        </a:rPr>
                        <a:t>Primary Rodent Neurons</a:t>
                      </a:r>
                    </a:p>
                  </a:txBody>
                  <a:tcPr anchor="ctr"/>
                </a:tc>
                <a:tc>
                  <a:txBody>
                    <a:bodyPr/>
                    <a:lstStyle/>
                    <a:p>
                      <a:pPr algn="ctr"/>
                      <a:r>
                        <a:rPr lang="en-US" sz="1200" dirty="0">
                          <a:effectLst>
                            <a:outerShdw blurRad="38100" dist="38100" dir="2700000" algn="tl">
                              <a:srgbClr val="000000">
                                <a:alpha val="43137"/>
                              </a:srgbClr>
                            </a:outerShdw>
                          </a:effectLst>
                        </a:rPr>
                        <a:t>Normal iPSC-Neurons</a:t>
                      </a:r>
                    </a:p>
                  </a:txBody>
                  <a:tcPr anchor="ctr"/>
                </a:tc>
                <a:tc>
                  <a:txBody>
                    <a:bodyPr/>
                    <a:lstStyle/>
                    <a:p>
                      <a:pPr algn="ctr"/>
                      <a:r>
                        <a:rPr lang="en-US" sz="1200" dirty="0">
                          <a:effectLst>
                            <a:outerShdw blurRad="38100" dist="38100" dir="2700000" algn="tl">
                              <a:srgbClr val="000000">
                                <a:alpha val="43137"/>
                              </a:srgbClr>
                            </a:outerShdw>
                          </a:effectLst>
                        </a:rPr>
                        <a:t>Patient iPSC-Neurons</a:t>
                      </a:r>
                    </a:p>
                  </a:txBody>
                  <a:tcPr anchor="ctr"/>
                </a:tc>
                <a:extLst>
                  <a:ext uri="{0D108BD9-81ED-4DB2-BD59-A6C34878D82A}">
                    <a16:rowId xmlns:a16="http://schemas.microsoft.com/office/drawing/2014/main" val="2529941362"/>
                  </a:ext>
                </a:extLst>
              </a:tr>
              <a:tr h="35557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effectLst/>
                        </a:rPr>
                        <a:t>Easy to Make</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t>++</a:t>
                      </a:r>
                    </a:p>
                  </a:txBody>
                  <a:tcPr anchor="ctr"/>
                </a:tc>
                <a:tc>
                  <a:txBody>
                    <a:bodyPr/>
                    <a:lstStyle/>
                    <a:p>
                      <a:pPr algn="ctr"/>
                      <a:r>
                        <a:rPr lang="en-US" sz="120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t>+</a:t>
                      </a:r>
                    </a:p>
                  </a:txBody>
                  <a:tcPr anchor="ctr"/>
                </a:tc>
                <a:extLst>
                  <a:ext uri="{0D108BD9-81ED-4DB2-BD59-A6C34878D82A}">
                    <a16:rowId xmlns:a16="http://schemas.microsoft.com/office/drawing/2014/main" val="1594492378"/>
                  </a:ext>
                </a:extLst>
              </a:tr>
              <a:tr h="35258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effectLst/>
                        </a:rPr>
                        <a:t>Cost Efficiency</a:t>
                      </a:r>
                    </a:p>
                  </a:txBody>
                  <a:tcPr anchor="ctr"/>
                </a:tc>
                <a:tc>
                  <a:txBody>
                    <a:bodyPr/>
                    <a:lstStyle/>
                    <a:p>
                      <a:pPr algn="ctr"/>
                      <a:r>
                        <a:rPr lang="en-US" sz="120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t>++</a:t>
                      </a:r>
                    </a:p>
                  </a:txBody>
                  <a:tcPr anchor="ctr"/>
                </a:tc>
                <a:tc>
                  <a:txBody>
                    <a:bodyPr/>
                    <a:lstStyle/>
                    <a:p>
                      <a:pPr algn="ctr"/>
                      <a:r>
                        <a:rPr lang="en-US" sz="120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t>+</a:t>
                      </a:r>
                    </a:p>
                  </a:txBody>
                  <a:tcPr anchor="ctr"/>
                </a:tc>
                <a:extLst>
                  <a:ext uri="{0D108BD9-81ED-4DB2-BD59-A6C34878D82A}">
                    <a16:rowId xmlns:a16="http://schemas.microsoft.com/office/drawing/2014/main" val="3390205656"/>
                  </a:ext>
                </a:extLst>
              </a:tr>
              <a:tr h="45716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effectLst/>
                        </a:rPr>
                        <a:t>Unlimited Sources</a:t>
                      </a:r>
                    </a:p>
                  </a:txBody>
                  <a:tcPr anchor="ctr"/>
                </a:tc>
                <a:tc>
                  <a:txBody>
                    <a:bodyPr/>
                    <a:lstStyle/>
                    <a:p>
                      <a:pPr algn="ctr"/>
                      <a:r>
                        <a:rPr lang="en-US" sz="1200" dirty="0"/>
                        <a:t>+++++</a:t>
                      </a:r>
                    </a:p>
                  </a:txBody>
                  <a:tcPr anchor="ctr"/>
                </a:tc>
                <a:tc>
                  <a:txBody>
                    <a:bodyPr/>
                    <a:lstStyle/>
                    <a:p>
                      <a:pPr algn="ctr"/>
                      <a:r>
                        <a:rPr lang="en-US" sz="1200" dirty="0"/>
                        <a:t>+</a:t>
                      </a:r>
                    </a:p>
                  </a:txBody>
                  <a:tcPr anchor="ctr"/>
                </a:tc>
                <a:tc>
                  <a:txBody>
                    <a:bodyPr/>
                    <a:lstStyle/>
                    <a:p>
                      <a:pPr algn="ctr"/>
                      <a:r>
                        <a:rPr lang="en-US" sz="1200" dirty="0"/>
                        <a:t>+++++</a:t>
                      </a:r>
                    </a:p>
                  </a:txBody>
                  <a:tcPr anchor="ctr"/>
                </a:tc>
                <a:tc>
                  <a:txBody>
                    <a:bodyPr/>
                    <a:lstStyle/>
                    <a:p>
                      <a:pPr algn="ctr"/>
                      <a:r>
                        <a:rPr lang="en-US" sz="1200" dirty="0"/>
                        <a:t>+++++</a:t>
                      </a:r>
                    </a:p>
                  </a:txBody>
                  <a:tcPr anchor="ctr"/>
                </a:tc>
                <a:extLst>
                  <a:ext uri="{0D108BD9-81ED-4DB2-BD59-A6C34878D82A}">
                    <a16:rowId xmlns:a16="http://schemas.microsoft.com/office/drawing/2014/main" val="3567148338"/>
                  </a:ext>
                </a:extLst>
              </a:tr>
              <a:tr h="35557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effectLst/>
                        </a:rPr>
                        <a:t>Disease Relevant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t>++</a:t>
                      </a:r>
                    </a:p>
                  </a:txBody>
                  <a:tcPr anchor="ctr"/>
                </a:tc>
                <a:tc>
                  <a:txBody>
                    <a:bodyPr/>
                    <a:lstStyle/>
                    <a:p>
                      <a:pPr algn="ctr"/>
                      <a:r>
                        <a:rPr lang="en-US" sz="1200" dirty="0"/>
                        <a:t>++</a:t>
                      </a:r>
                    </a:p>
                  </a:txBody>
                  <a:tcPr anchor="ctr"/>
                </a:tc>
                <a:tc>
                  <a:txBody>
                    <a:bodyPr/>
                    <a:lstStyle/>
                    <a:p>
                      <a:pPr algn="ctr"/>
                      <a:r>
                        <a:rPr lang="en-US" sz="1200" dirty="0"/>
                        <a:t>+++</a:t>
                      </a:r>
                    </a:p>
                  </a:txBody>
                  <a:tcPr anchor="ctr"/>
                </a:tc>
                <a:tc>
                  <a:txBody>
                    <a:bodyPr/>
                    <a:lstStyle/>
                    <a:p>
                      <a:pPr algn="ctr"/>
                      <a:r>
                        <a:rPr lang="en-US" sz="1200" dirty="0"/>
                        <a:t>+++++</a:t>
                      </a:r>
                    </a:p>
                  </a:txBody>
                  <a:tcPr anchor="ctr"/>
                </a:tc>
                <a:extLst>
                  <a:ext uri="{0D108BD9-81ED-4DB2-BD59-A6C34878D82A}">
                    <a16:rowId xmlns:a16="http://schemas.microsoft.com/office/drawing/2014/main" val="3085934556"/>
                  </a:ext>
                </a:extLst>
              </a:tr>
              <a:tr h="77626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effectLst/>
                        </a:rPr>
                        <a:t>Suggested Applications</a:t>
                      </a:r>
                    </a:p>
                  </a:txBody>
                  <a:tcPr anchor="ctr"/>
                </a:tc>
                <a:tc>
                  <a:txBody>
                    <a:bodyPr/>
                    <a:lstStyle/>
                    <a:p>
                      <a:pPr marL="171450" indent="-171450" algn="l">
                        <a:buFont typeface="Arial" panose="020B0604020202020204" pitchFamily="34" charset="0"/>
                        <a:buChar char="•"/>
                      </a:pPr>
                      <a:r>
                        <a:rPr lang="en-US" sz="1100" dirty="0"/>
                        <a:t>Assay development</a:t>
                      </a:r>
                    </a:p>
                    <a:p>
                      <a:pPr marL="171450" indent="-171450" algn="l">
                        <a:buFont typeface="Arial" panose="020B0604020202020204" pitchFamily="34" charset="0"/>
                        <a:buChar char="•"/>
                      </a:pPr>
                      <a:r>
                        <a:rPr lang="en-US" sz="1100" dirty="0"/>
                        <a:t>Primary screening</a:t>
                      </a:r>
                    </a:p>
                  </a:txBody>
                  <a:tcPr anchor="ct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Assay development</a:t>
                      </a:r>
                    </a:p>
                  </a:txBody>
                  <a:tcPr anchor="ctr"/>
                </a:tc>
                <a:tc>
                  <a:txBody>
                    <a:bodyPr/>
                    <a:lstStyle/>
                    <a:p>
                      <a:pPr marL="171450" indent="-171450" algn="l">
                        <a:buFont typeface="Arial" panose="020B0604020202020204" pitchFamily="34" charset="0"/>
                        <a:buChar char="•"/>
                      </a:pPr>
                      <a:r>
                        <a:rPr lang="en-US" sz="1100" dirty="0"/>
                        <a:t>Assay development</a:t>
                      </a:r>
                    </a:p>
                    <a:p>
                      <a:pPr marL="171450" indent="-171450" algn="l">
                        <a:buFont typeface="Arial" panose="020B0604020202020204" pitchFamily="34" charset="0"/>
                        <a:buChar char="•"/>
                      </a:pPr>
                      <a:r>
                        <a:rPr lang="en-US" sz="1100" dirty="0"/>
                        <a:t>Primary screening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Dose response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Off target analysis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Functional validation</a:t>
                      </a:r>
                    </a:p>
                  </a:txBody>
                  <a:tcPr anchor="ctr"/>
                </a:tc>
                <a:tc>
                  <a:txBody>
                    <a:bodyPr/>
                    <a:lstStyle/>
                    <a:p>
                      <a:pPr marL="171450" indent="-171450" algn="l">
                        <a:buFont typeface="Arial" panose="020B0604020202020204" pitchFamily="34" charset="0"/>
                        <a:buChar char="•"/>
                      </a:pPr>
                      <a:r>
                        <a:rPr lang="en-US" sz="1100" dirty="0"/>
                        <a:t>Dose response</a:t>
                      </a:r>
                    </a:p>
                    <a:p>
                      <a:pPr marL="171450" indent="-171450" algn="l">
                        <a:buFont typeface="Arial" panose="020B0604020202020204" pitchFamily="34" charset="0"/>
                        <a:buChar char="•"/>
                      </a:pPr>
                      <a:r>
                        <a:rPr lang="en-US" sz="1100" dirty="0"/>
                        <a:t>Hit confirmation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Off target analysis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Functional validation</a:t>
                      </a:r>
                    </a:p>
                  </a:txBody>
                  <a:tcPr anchor="ctr"/>
                </a:tc>
                <a:extLst>
                  <a:ext uri="{0D108BD9-81ED-4DB2-BD59-A6C34878D82A}">
                    <a16:rowId xmlns:a16="http://schemas.microsoft.com/office/drawing/2014/main" val="3487657421"/>
                  </a:ext>
                </a:extLst>
              </a:tr>
            </a:tbl>
          </a:graphicData>
        </a:graphic>
      </p:graphicFrame>
      <p:pic>
        <p:nvPicPr>
          <p:cNvPr id="8" name="Picture 7">
            <a:extLst>
              <a:ext uri="{FF2B5EF4-FFF2-40B4-BE49-F238E27FC236}">
                <a16:creationId xmlns:a16="http://schemas.microsoft.com/office/drawing/2014/main" id="{6B935BF7-6590-819E-3D6B-4E8F1D48B92F}"/>
              </a:ext>
            </a:extLst>
          </p:cNvPr>
          <p:cNvPicPr>
            <a:picLocks noChangeAspect="1"/>
          </p:cNvPicPr>
          <p:nvPr/>
        </p:nvPicPr>
        <p:blipFill rotWithShape="1">
          <a:blip r:embed="rId5"/>
          <a:srcRect l="-1" r="35780" b="32781"/>
          <a:stretch/>
        </p:blipFill>
        <p:spPr>
          <a:xfrm>
            <a:off x="6896500" y="4212620"/>
            <a:ext cx="2325240" cy="1837758"/>
          </a:xfrm>
          <a:prstGeom prst="rect">
            <a:avLst/>
          </a:prstGeom>
        </p:spPr>
      </p:pic>
      <p:pic>
        <p:nvPicPr>
          <p:cNvPr id="9" name="Picture 8" descr="A picture containing laser, scene, light, green&#10;&#10;Description automatically generated">
            <a:extLst>
              <a:ext uri="{FF2B5EF4-FFF2-40B4-BE49-F238E27FC236}">
                <a16:creationId xmlns:a16="http://schemas.microsoft.com/office/drawing/2014/main" id="{F63B71A4-D309-7605-246B-4967DE03C51E}"/>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6995162" y="4376698"/>
            <a:ext cx="993137" cy="744853"/>
          </a:xfrm>
          <a:prstGeom prst="rect">
            <a:avLst/>
          </a:prstGeom>
        </p:spPr>
      </p:pic>
      <p:sp>
        <p:nvSpPr>
          <p:cNvPr id="10" name="Rectangle 9">
            <a:extLst>
              <a:ext uri="{FF2B5EF4-FFF2-40B4-BE49-F238E27FC236}">
                <a16:creationId xmlns:a16="http://schemas.microsoft.com/office/drawing/2014/main" id="{7688A0AD-A189-1E85-89E7-9957A3B4AA4D}"/>
              </a:ext>
            </a:extLst>
          </p:cNvPr>
          <p:cNvSpPr/>
          <p:nvPr/>
        </p:nvSpPr>
        <p:spPr>
          <a:xfrm>
            <a:off x="6989904" y="4230401"/>
            <a:ext cx="998491" cy="139565"/>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00" b="1" dirty="0">
                <a:solidFill>
                  <a:schemeClr val="tx1"/>
                </a:solidFill>
              </a:rPr>
              <a:t>NGN2-iPSC Neurons</a:t>
            </a:r>
          </a:p>
        </p:txBody>
      </p:sp>
      <p:pic>
        <p:nvPicPr>
          <p:cNvPr id="11" name="Picture 2">
            <a:extLst>
              <a:ext uri="{FF2B5EF4-FFF2-40B4-BE49-F238E27FC236}">
                <a16:creationId xmlns:a16="http://schemas.microsoft.com/office/drawing/2014/main" id="{1E298DB7-6E3F-C012-1A5E-8C16DA0E25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67254" r="68686"/>
          <a:stretch/>
        </p:blipFill>
        <p:spPr bwMode="auto">
          <a:xfrm>
            <a:off x="5292666" y="5197906"/>
            <a:ext cx="1023711" cy="90626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picture containing laser, colorful&#10;&#10;Description automatically generated">
            <a:extLst>
              <a:ext uri="{FF2B5EF4-FFF2-40B4-BE49-F238E27FC236}">
                <a16:creationId xmlns:a16="http://schemas.microsoft.com/office/drawing/2014/main" id="{ED5F01F4-4BA8-27C8-B0A9-174F15D4281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92666" y="4377664"/>
            <a:ext cx="980619" cy="731587"/>
          </a:xfrm>
          <a:prstGeom prst="rect">
            <a:avLst/>
          </a:prstGeom>
        </p:spPr>
      </p:pic>
      <p:sp>
        <p:nvSpPr>
          <p:cNvPr id="13" name="Rectangle 12">
            <a:extLst>
              <a:ext uri="{FF2B5EF4-FFF2-40B4-BE49-F238E27FC236}">
                <a16:creationId xmlns:a16="http://schemas.microsoft.com/office/drawing/2014/main" id="{F1933C47-D651-819D-F03E-8FA515AC2324}"/>
              </a:ext>
            </a:extLst>
          </p:cNvPr>
          <p:cNvSpPr/>
          <p:nvPr/>
        </p:nvSpPr>
        <p:spPr>
          <a:xfrm>
            <a:off x="5292666" y="4238296"/>
            <a:ext cx="980618" cy="139368"/>
          </a:xfrm>
          <a:prstGeom prst="rect">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 b="1" dirty="0">
                <a:solidFill>
                  <a:schemeClr val="tx1"/>
                </a:solidFill>
              </a:rPr>
              <a:t>Rat Cortical Neurons</a:t>
            </a:r>
          </a:p>
        </p:txBody>
      </p:sp>
    </p:spTree>
    <p:extLst>
      <p:ext uri="{BB962C8B-B14F-4D97-AF65-F5344CB8AC3E}">
        <p14:creationId xmlns:p14="http://schemas.microsoft.com/office/powerpoint/2010/main" val="2704758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980881A-E4AD-8264-B360-E16BD43E81ED}"/>
              </a:ext>
            </a:extLst>
          </p:cNvPr>
          <p:cNvSpPr txBox="1"/>
          <p:nvPr/>
        </p:nvSpPr>
        <p:spPr>
          <a:xfrm>
            <a:off x="229526" y="1210225"/>
            <a:ext cx="12080584" cy="369332"/>
          </a:xfrm>
          <a:prstGeom prst="rect">
            <a:avLst/>
          </a:prstGeom>
          <a:noFill/>
        </p:spPr>
        <p:txBody>
          <a:bodyPr wrap="square" lIns="91440" tIns="45720" rIns="91440" bIns="45720" rtlCol="0" anchor="t">
            <a:spAutoFit/>
          </a:bodyPr>
          <a:lstStyle/>
          <a:p>
            <a:pPr marL="53340">
              <a:lnSpc>
                <a:spcPct val="100000"/>
              </a:lnSpc>
              <a:spcBef>
                <a:spcPts val="335"/>
              </a:spcBef>
            </a:pPr>
            <a:r>
              <a:rPr lang="en-US" sz="1800" b="1" dirty="0">
                <a:solidFill>
                  <a:schemeClr val="accent3"/>
                </a:solidFill>
                <a:latin typeface="Montserrat SemiBold"/>
                <a:cs typeface="Montserrat SemiBold"/>
              </a:rPr>
              <a:t>Multi-electrode Array (MEA) recordings of spontaneous activity of iPSC-Glutamatergic Neurons</a:t>
            </a:r>
            <a:r>
              <a:rPr kumimoji="0" lang="en-US" sz="1600" b="1" i="0" u="none" strike="noStrike" kern="1200" cap="none" spc="0" normalizeH="0" baseline="0" noProof="0" dirty="0">
                <a:ln>
                  <a:noFill/>
                </a:ln>
                <a:solidFill>
                  <a:srgbClr val="FF5400"/>
                </a:solidFill>
                <a:effectLst/>
                <a:uLnTx/>
                <a:uFillTx/>
                <a:latin typeface="Montserrat" panose="00000500000000000000" pitchFamily="50" charset="0"/>
                <a:ea typeface="+mn-ea"/>
                <a:cs typeface="Mongolian Baiti"/>
              </a:rPr>
              <a:t> </a:t>
            </a:r>
          </a:p>
        </p:txBody>
      </p:sp>
      <p:sp>
        <p:nvSpPr>
          <p:cNvPr id="13" name="Title 1">
            <a:extLst>
              <a:ext uri="{FF2B5EF4-FFF2-40B4-BE49-F238E27FC236}">
                <a16:creationId xmlns:a16="http://schemas.microsoft.com/office/drawing/2014/main" id="{F45039E0-52DF-74AE-34AA-C284A3ABEB8D}"/>
              </a:ext>
            </a:extLst>
          </p:cNvPr>
          <p:cNvSpPr txBox="1">
            <a:spLocks/>
          </p:cNvSpPr>
          <p:nvPr/>
        </p:nvSpPr>
        <p:spPr>
          <a:xfrm>
            <a:off x="560997" y="340318"/>
            <a:ext cx="11417643" cy="480470"/>
          </a:xfrm>
          <a:prstGeom prst="rect">
            <a:avLst/>
          </a:prstGeom>
        </p:spPr>
        <p:txBody>
          <a:bodyPr/>
          <a:lstStyle>
            <a:lvl1pPr algn="l" defTabSz="914400" rtl="0" eaLnBrk="1" latinLnBrk="0" hangingPunct="1">
              <a:lnSpc>
                <a:spcPct val="90000"/>
              </a:lnSpc>
              <a:spcBef>
                <a:spcPct val="0"/>
              </a:spcBef>
              <a:buNone/>
              <a:defRPr lang="en-US" sz="2400" b="1" kern="1200" spc="-50" baseline="0" dirty="0">
                <a:solidFill>
                  <a:schemeClr val="tx2"/>
                </a:solidFill>
                <a:latin typeface="Montserrat "/>
                <a:ea typeface="+mj-ea"/>
                <a:cs typeface="Arial" panose="020B0604020202020204" pitchFamily="34" charset="0"/>
              </a:defRPr>
            </a:lvl1pPr>
          </a:lstStyle>
          <a:p>
            <a:r>
              <a:rPr lang="en-US" i="1" dirty="0">
                <a:solidFill>
                  <a:srgbClr val="FF5400"/>
                </a:solidFill>
              </a:rPr>
              <a:t>In Vitro </a:t>
            </a:r>
            <a:r>
              <a:rPr lang="en-US" dirty="0">
                <a:solidFill>
                  <a:srgbClr val="FF5400"/>
                </a:solidFill>
              </a:rPr>
              <a:t>Functional Test</a:t>
            </a:r>
          </a:p>
        </p:txBody>
      </p:sp>
      <p:pic>
        <p:nvPicPr>
          <p:cNvPr id="3" name="Picture 2" descr="A screenshot of a sample recording&#10;&#10;Description automatically generated">
            <a:extLst>
              <a:ext uri="{FF2B5EF4-FFF2-40B4-BE49-F238E27FC236}">
                <a16:creationId xmlns:a16="http://schemas.microsoft.com/office/drawing/2014/main" id="{F8E922C1-1A8D-92BF-0223-73B3119F2239}"/>
              </a:ext>
            </a:extLst>
          </p:cNvPr>
          <p:cNvPicPr>
            <a:picLocks noChangeAspect="1"/>
          </p:cNvPicPr>
          <p:nvPr/>
        </p:nvPicPr>
        <p:blipFill>
          <a:blip r:embed="rId3"/>
          <a:stretch>
            <a:fillRect/>
          </a:stretch>
        </p:blipFill>
        <p:spPr>
          <a:xfrm>
            <a:off x="6763512" y="2223664"/>
            <a:ext cx="4803648" cy="2702052"/>
          </a:xfrm>
          <a:prstGeom prst="rect">
            <a:avLst/>
          </a:prstGeom>
        </p:spPr>
      </p:pic>
      <p:sp>
        <p:nvSpPr>
          <p:cNvPr id="4" name="TextBox 3">
            <a:extLst>
              <a:ext uri="{FF2B5EF4-FFF2-40B4-BE49-F238E27FC236}">
                <a16:creationId xmlns:a16="http://schemas.microsoft.com/office/drawing/2014/main" id="{FF3697E6-9F04-F4E0-D89F-941EAAEA6A3C}"/>
              </a:ext>
            </a:extLst>
          </p:cNvPr>
          <p:cNvSpPr txBox="1"/>
          <p:nvPr/>
        </p:nvSpPr>
        <p:spPr>
          <a:xfrm>
            <a:off x="639806" y="5625578"/>
            <a:ext cx="10938346" cy="1169103"/>
          </a:xfrm>
          <a:prstGeom prst="rect">
            <a:avLst/>
          </a:prstGeom>
          <a:solidFill>
            <a:schemeClr val="bg1"/>
          </a:solidFill>
        </p:spPr>
        <p:txBody>
          <a:bodyPr wrap="square" lIns="91440" tIns="45720" rIns="91440" bIns="45720" rtlCol="0" anchor="t">
            <a:spAutoFit/>
          </a:bodyPr>
          <a:lstStyle/>
          <a:p>
            <a:pPr marL="45720" indent="-228600">
              <a:lnSpc>
                <a:spcPct val="150000"/>
              </a:lnSpc>
              <a:buClr>
                <a:srgbClr val="FF5400"/>
              </a:buClr>
              <a:buAutoNum type="alphaUcParenBoth"/>
              <a:defRPr/>
            </a:pPr>
            <a:r>
              <a:rPr lang="en-US" sz="1200" dirty="0">
                <a:solidFill>
                  <a:srgbClr val="676767"/>
                </a:solidFill>
                <a:latin typeface="Montserrat" panose="00000500000000000000" pitchFamily="50" charset="0"/>
                <a:cs typeface="Mongolian Baiti"/>
              </a:rPr>
              <a:t>Multi-electrode array recordings of spontaneous activity of glutamatergic neurons for control </a:t>
            </a:r>
            <a:r>
              <a:rPr lang="en-US" sz="1200" b="1" dirty="0">
                <a:solidFill>
                  <a:srgbClr val="676767"/>
                </a:solidFill>
                <a:latin typeface="Montserrat" panose="00000500000000000000" pitchFamily="50" charset="0"/>
                <a:cs typeface="Mongolian Baiti"/>
              </a:rPr>
              <a:t>(Left) </a:t>
            </a:r>
            <a:r>
              <a:rPr lang="en-US" sz="1200" dirty="0">
                <a:solidFill>
                  <a:srgbClr val="676767"/>
                </a:solidFill>
                <a:latin typeface="Montserrat" panose="00000500000000000000" pitchFamily="50" charset="0"/>
                <a:cs typeface="Mongolian Baiti"/>
              </a:rPr>
              <a:t>and patient H228R KCNQ2 </a:t>
            </a:r>
            <a:r>
              <a:rPr lang="en-US" sz="1200" b="1" dirty="0">
                <a:solidFill>
                  <a:srgbClr val="676767"/>
                </a:solidFill>
                <a:latin typeface="Montserrat" panose="00000500000000000000" pitchFamily="50" charset="0"/>
                <a:cs typeface="Mongolian Baiti"/>
              </a:rPr>
              <a:t>(Right) </a:t>
            </a:r>
            <a:r>
              <a:rPr lang="en-US" sz="1200" dirty="0">
                <a:solidFill>
                  <a:srgbClr val="676767"/>
                </a:solidFill>
                <a:latin typeface="Montserrat" panose="00000500000000000000" pitchFamily="50" charset="0"/>
                <a:cs typeface="Mongolian Baiti"/>
              </a:rPr>
              <a:t>lines, four weeks post-thaw. Patient glutamatergic neurons exhibit enhanced spontaneous phasic bursting.</a:t>
            </a:r>
          </a:p>
          <a:p>
            <a:pPr marL="45720" indent="-228600">
              <a:lnSpc>
                <a:spcPct val="150000"/>
              </a:lnSpc>
              <a:buClr>
                <a:srgbClr val="FF5400"/>
              </a:buClr>
              <a:buAutoNum type="alphaUcParenBoth"/>
              <a:defRPr/>
            </a:pPr>
            <a:r>
              <a:rPr lang="en-US" sz="1200" dirty="0">
                <a:solidFill>
                  <a:srgbClr val="676767"/>
                </a:solidFill>
                <a:latin typeface="Montserrat" panose="00000500000000000000" pitchFamily="50" charset="0"/>
                <a:cs typeface="Mongolian Baiti"/>
              </a:rPr>
              <a:t> Multi-electrode Array (MEA) recordings of spontaneous activity of iPSC-Glutamatergic Neurons derived from a health donor and the patient carrying a KCNQ2 mutation (H228R). </a:t>
            </a:r>
          </a:p>
        </p:txBody>
      </p:sp>
      <p:pic>
        <p:nvPicPr>
          <p:cNvPr id="7" name="Picture 6">
            <a:extLst>
              <a:ext uri="{FF2B5EF4-FFF2-40B4-BE49-F238E27FC236}">
                <a16:creationId xmlns:a16="http://schemas.microsoft.com/office/drawing/2014/main" id="{974AEDDD-3E6C-7629-FF2A-2D3D92365CF0}"/>
              </a:ext>
            </a:extLst>
          </p:cNvPr>
          <p:cNvPicPr>
            <a:picLocks noChangeAspect="1"/>
          </p:cNvPicPr>
          <p:nvPr/>
        </p:nvPicPr>
        <p:blipFill rotWithShape="1">
          <a:blip r:embed="rId4"/>
          <a:srcRect b="55825"/>
          <a:stretch/>
        </p:blipFill>
        <p:spPr>
          <a:xfrm>
            <a:off x="639806" y="1579557"/>
            <a:ext cx="5630012" cy="1520288"/>
          </a:xfrm>
          <a:prstGeom prst="rect">
            <a:avLst/>
          </a:prstGeom>
        </p:spPr>
      </p:pic>
      <p:grpSp>
        <p:nvGrpSpPr>
          <p:cNvPr id="16" name="Group 15">
            <a:extLst>
              <a:ext uri="{FF2B5EF4-FFF2-40B4-BE49-F238E27FC236}">
                <a16:creationId xmlns:a16="http://schemas.microsoft.com/office/drawing/2014/main" id="{572018AF-AFEB-0EEE-93AB-8CDA7E03F522}"/>
              </a:ext>
            </a:extLst>
          </p:cNvPr>
          <p:cNvGrpSpPr/>
          <p:nvPr/>
        </p:nvGrpSpPr>
        <p:grpSpPr>
          <a:xfrm>
            <a:off x="314325" y="3429001"/>
            <a:ext cx="5955493" cy="2047530"/>
            <a:chOff x="-7596061" y="2630545"/>
            <a:chExt cx="6527637" cy="2140369"/>
          </a:xfrm>
        </p:grpSpPr>
        <p:pic>
          <p:nvPicPr>
            <p:cNvPr id="9" name="Picture 8">
              <a:extLst>
                <a:ext uri="{FF2B5EF4-FFF2-40B4-BE49-F238E27FC236}">
                  <a16:creationId xmlns:a16="http://schemas.microsoft.com/office/drawing/2014/main" id="{352F00BA-9B6F-3AAA-FF24-72A0E031BFB9}"/>
                </a:ext>
              </a:extLst>
            </p:cNvPr>
            <p:cNvPicPr>
              <a:picLocks noChangeAspect="1"/>
            </p:cNvPicPr>
            <p:nvPr/>
          </p:nvPicPr>
          <p:blipFill rotWithShape="1">
            <a:blip r:embed="rId5"/>
            <a:srcRect l="16192" t="-1" b="61274"/>
            <a:stretch/>
          </p:blipFill>
          <p:spPr>
            <a:xfrm>
              <a:off x="-7596061" y="3085298"/>
              <a:ext cx="3034963" cy="1191706"/>
            </a:xfrm>
            <a:prstGeom prst="rect">
              <a:avLst/>
            </a:prstGeom>
          </p:spPr>
        </p:pic>
        <p:sp>
          <p:nvSpPr>
            <p:cNvPr id="11" name="TextBox 10">
              <a:extLst>
                <a:ext uri="{FF2B5EF4-FFF2-40B4-BE49-F238E27FC236}">
                  <a16:creationId xmlns:a16="http://schemas.microsoft.com/office/drawing/2014/main" id="{7B3C0452-A4B0-6A42-9FDF-78E0A57258D2}"/>
                </a:ext>
              </a:extLst>
            </p:cNvPr>
            <p:cNvSpPr txBox="1"/>
            <p:nvPr/>
          </p:nvSpPr>
          <p:spPr>
            <a:xfrm>
              <a:off x="-5586511" y="2630545"/>
              <a:ext cx="2140382" cy="265429"/>
            </a:xfrm>
            <a:prstGeom prst="rect">
              <a:avLst/>
            </a:prstGeom>
            <a:noFill/>
          </p:spPr>
          <p:txBody>
            <a:bodyPr wrap="none" rtlCol="0">
              <a:spAutoFit/>
            </a:bodyPr>
            <a:lstStyle/>
            <a:p>
              <a:r>
                <a:rPr lang="en-US" sz="1050" b="1" dirty="0">
                  <a:solidFill>
                    <a:srgbClr val="FF5400"/>
                  </a:solidFill>
                  <a:latin typeface="Montserrat "/>
                </a:rPr>
                <a:t>MEA activity Raster plots</a:t>
              </a:r>
            </a:p>
          </p:txBody>
        </p:sp>
        <p:pic>
          <p:nvPicPr>
            <p:cNvPr id="12" name="Picture 11">
              <a:extLst>
                <a:ext uri="{FF2B5EF4-FFF2-40B4-BE49-F238E27FC236}">
                  <a16:creationId xmlns:a16="http://schemas.microsoft.com/office/drawing/2014/main" id="{97EBE588-754A-6C4B-C34F-0C5C15A30372}"/>
                </a:ext>
              </a:extLst>
            </p:cNvPr>
            <p:cNvPicPr>
              <a:picLocks noChangeAspect="1"/>
            </p:cNvPicPr>
            <p:nvPr/>
          </p:nvPicPr>
          <p:blipFill rotWithShape="1">
            <a:blip r:embed="rId5"/>
            <a:srcRect l="16192" t="37908"/>
            <a:stretch/>
          </p:blipFill>
          <p:spPr>
            <a:xfrm>
              <a:off x="-4103388" y="2860195"/>
              <a:ext cx="3034964" cy="1910719"/>
            </a:xfrm>
            <a:prstGeom prst="rect">
              <a:avLst/>
            </a:prstGeom>
          </p:spPr>
        </p:pic>
        <p:sp>
          <p:nvSpPr>
            <p:cNvPr id="14" name="TextBox 13">
              <a:extLst>
                <a:ext uri="{FF2B5EF4-FFF2-40B4-BE49-F238E27FC236}">
                  <a16:creationId xmlns:a16="http://schemas.microsoft.com/office/drawing/2014/main" id="{841B209E-AE14-316C-EF04-DBD848C72192}"/>
                </a:ext>
              </a:extLst>
            </p:cNvPr>
            <p:cNvSpPr txBox="1"/>
            <p:nvPr/>
          </p:nvSpPr>
          <p:spPr>
            <a:xfrm>
              <a:off x="-3461546" y="4369240"/>
              <a:ext cx="1756420" cy="273472"/>
            </a:xfrm>
            <a:prstGeom prst="rect">
              <a:avLst/>
            </a:prstGeom>
            <a:noFill/>
          </p:spPr>
          <p:txBody>
            <a:bodyPr wrap="square" rtlCol="0">
              <a:spAutoFit/>
            </a:bodyPr>
            <a:lstStyle/>
            <a:p>
              <a:r>
                <a:rPr lang="en-US" sz="1050" b="1" dirty="0">
                  <a:solidFill>
                    <a:srgbClr val="FF5400"/>
                  </a:solidFill>
                  <a:effectLst/>
                  <a:latin typeface="Calibri" panose="020F0502020204030204" pitchFamily="34" charset="0"/>
                  <a:ea typeface="DengXian" panose="02010600030101010101" pitchFamily="2" charset="-122"/>
                </a:rPr>
                <a:t>KCNQ2 </a:t>
              </a:r>
              <a:r>
                <a:rPr lang="en-US" sz="1050" b="1" baseline="30000" dirty="0">
                  <a:solidFill>
                    <a:srgbClr val="FF5400"/>
                  </a:solidFill>
                  <a:effectLst/>
                  <a:latin typeface="Calibri" panose="020F0502020204030204" pitchFamily="34" charset="0"/>
                  <a:ea typeface="DengXian" panose="02010600030101010101" pitchFamily="2" charset="-122"/>
                </a:rPr>
                <a:t>+/H228R</a:t>
              </a:r>
              <a:r>
                <a:rPr lang="en-US" sz="1100" b="1" dirty="0">
                  <a:solidFill>
                    <a:srgbClr val="FF5400"/>
                  </a:solidFill>
                  <a:effectLst/>
                  <a:latin typeface="Calibri" panose="020F0502020204030204" pitchFamily="34" charset="0"/>
                  <a:ea typeface="DengXian" panose="02010600030101010101" pitchFamily="2" charset="-122"/>
                </a:rPr>
                <a:t> </a:t>
              </a:r>
              <a:endParaRPr lang="en-US" sz="1100" b="1" dirty="0">
                <a:solidFill>
                  <a:srgbClr val="FF5400"/>
                </a:solidFill>
              </a:endParaRPr>
            </a:p>
          </p:txBody>
        </p:sp>
        <p:sp>
          <p:nvSpPr>
            <p:cNvPr id="15" name="TextBox 14">
              <a:extLst>
                <a:ext uri="{FF2B5EF4-FFF2-40B4-BE49-F238E27FC236}">
                  <a16:creationId xmlns:a16="http://schemas.microsoft.com/office/drawing/2014/main" id="{195B5D59-6355-E1CF-47E3-A6444B008C6D}"/>
                </a:ext>
              </a:extLst>
            </p:cNvPr>
            <p:cNvSpPr txBox="1"/>
            <p:nvPr/>
          </p:nvSpPr>
          <p:spPr>
            <a:xfrm>
              <a:off x="-6694397" y="4369240"/>
              <a:ext cx="1756420" cy="273472"/>
            </a:xfrm>
            <a:prstGeom prst="rect">
              <a:avLst/>
            </a:prstGeom>
            <a:noFill/>
          </p:spPr>
          <p:txBody>
            <a:bodyPr wrap="square" rtlCol="0">
              <a:spAutoFit/>
            </a:bodyPr>
            <a:lstStyle/>
            <a:p>
              <a:r>
                <a:rPr lang="en-US" sz="1100" b="1" dirty="0">
                  <a:solidFill>
                    <a:srgbClr val="FF5400"/>
                  </a:solidFill>
                  <a:effectLst/>
                  <a:latin typeface="Calibri" panose="020F0502020204030204" pitchFamily="34" charset="0"/>
                  <a:ea typeface="DengXian" panose="02010600030101010101" pitchFamily="2" charset="-122"/>
                </a:rPr>
                <a:t>WT</a:t>
              </a:r>
              <a:endParaRPr lang="en-US" sz="1100" b="1" dirty="0">
                <a:solidFill>
                  <a:srgbClr val="FF5400"/>
                </a:solidFill>
              </a:endParaRPr>
            </a:p>
          </p:txBody>
        </p:sp>
      </p:grpSp>
      <p:sp>
        <p:nvSpPr>
          <p:cNvPr id="2" name="TextBox 1">
            <a:extLst>
              <a:ext uri="{FF2B5EF4-FFF2-40B4-BE49-F238E27FC236}">
                <a16:creationId xmlns:a16="http://schemas.microsoft.com/office/drawing/2014/main" id="{2209EC68-CBD8-20BE-8FB2-388300EEF217}"/>
              </a:ext>
            </a:extLst>
          </p:cNvPr>
          <p:cNvSpPr txBox="1"/>
          <p:nvPr/>
        </p:nvSpPr>
        <p:spPr>
          <a:xfrm>
            <a:off x="7432210" y="1785703"/>
            <a:ext cx="3466252" cy="369332"/>
          </a:xfrm>
          <a:prstGeom prst="rect">
            <a:avLst/>
          </a:prstGeom>
          <a:noFill/>
        </p:spPr>
        <p:txBody>
          <a:bodyPr wrap="square" lIns="91440" tIns="45720" rIns="91440" bIns="45720" rtlCol="0" anchor="t">
            <a:spAutoFit/>
          </a:bodyPr>
          <a:lstStyle/>
          <a:p>
            <a:pPr marL="53340" algn="ctr">
              <a:lnSpc>
                <a:spcPct val="100000"/>
              </a:lnSpc>
              <a:spcBef>
                <a:spcPts val="335"/>
              </a:spcBef>
            </a:pPr>
            <a:r>
              <a:rPr lang="en-US" sz="1800" b="1" dirty="0">
                <a:solidFill>
                  <a:schemeClr val="accent1"/>
                </a:solidFill>
                <a:latin typeface="Montserrat SemiBold"/>
                <a:cs typeface="Montserrat SemiBold"/>
              </a:rPr>
              <a:t>KCNQ2 Epilepsy Models </a:t>
            </a:r>
            <a:endParaRPr kumimoji="0" lang="en-US" sz="1600" b="1" i="0" u="none" strike="noStrike" kern="1200" cap="none" spc="0" normalizeH="0" baseline="0" noProof="0" dirty="0">
              <a:ln>
                <a:noFill/>
              </a:ln>
              <a:solidFill>
                <a:schemeClr val="accent1"/>
              </a:solidFill>
              <a:effectLst/>
              <a:uLnTx/>
              <a:uFillTx/>
              <a:latin typeface="Montserrat" panose="00000500000000000000" pitchFamily="50" charset="0"/>
              <a:ea typeface="+mn-ea"/>
              <a:cs typeface="Mongolian Baiti"/>
            </a:endParaRPr>
          </a:p>
        </p:txBody>
      </p:sp>
      <p:sp>
        <p:nvSpPr>
          <p:cNvPr id="5" name="TextBox 4">
            <a:extLst>
              <a:ext uri="{FF2B5EF4-FFF2-40B4-BE49-F238E27FC236}">
                <a16:creationId xmlns:a16="http://schemas.microsoft.com/office/drawing/2014/main" id="{A283B5ED-E14D-F9C2-7309-1F646F4C3983}"/>
              </a:ext>
            </a:extLst>
          </p:cNvPr>
          <p:cNvSpPr txBox="1"/>
          <p:nvPr/>
        </p:nvSpPr>
        <p:spPr>
          <a:xfrm>
            <a:off x="429652" y="1716688"/>
            <a:ext cx="420308" cy="461665"/>
          </a:xfrm>
          <a:prstGeom prst="rect">
            <a:avLst/>
          </a:prstGeom>
          <a:noFill/>
        </p:spPr>
        <p:txBody>
          <a:bodyPr wrap="none" rtlCol="0">
            <a:spAutoFit/>
          </a:bodyPr>
          <a:lstStyle/>
          <a:p>
            <a:pPr algn="r"/>
            <a:r>
              <a:rPr lang="en-US" sz="2400" b="1" dirty="0">
                <a:latin typeface="Montserrat" pitchFamily="2" charset="0"/>
              </a:rPr>
              <a:t>A</a:t>
            </a:r>
          </a:p>
        </p:txBody>
      </p:sp>
      <p:sp>
        <p:nvSpPr>
          <p:cNvPr id="6" name="TextBox 5">
            <a:extLst>
              <a:ext uri="{FF2B5EF4-FFF2-40B4-BE49-F238E27FC236}">
                <a16:creationId xmlns:a16="http://schemas.microsoft.com/office/drawing/2014/main" id="{A5FA4570-528A-DD98-CD65-9AA3D934161F}"/>
              </a:ext>
            </a:extLst>
          </p:cNvPr>
          <p:cNvSpPr txBox="1"/>
          <p:nvPr/>
        </p:nvSpPr>
        <p:spPr>
          <a:xfrm>
            <a:off x="6310051" y="1780917"/>
            <a:ext cx="425542" cy="461665"/>
          </a:xfrm>
          <a:prstGeom prst="rect">
            <a:avLst/>
          </a:prstGeom>
          <a:noFill/>
        </p:spPr>
        <p:txBody>
          <a:bodyPr wrap="square" rtlCol="0">
            <a:spAutoFit/>
          </a:bodyPr>
          <a:lstStyle/>
          <a:p>
            <a:pPr algn="r"/>
            <a:r>
              <a:rPr lang="en-US" sz="2400" b="1" dirty="0">
                <a:latin typeface="Montserrat" pitchFamily="2" charset="0"/>
              </a:rPr>
              <a:t>B</a:t>
            </a:r>
          </a:p>
        </p:txBody>
      </p:sp>
      <p:pic>
        <p:nvPicPr>
          <p:cNvPr id="8" name="Picture 7">
            <a:extLst>
              <a:ext uri="{FF2B5EF4-FFF2-40B4-BE49-F238E27FC236}">
                <a16:creationId xmlns:a16="http://schemas.microsoft.com/office/drawing/2014/main" id="{64291174-6EBA-5662-6DD1-6EAF830AD4DC}"/>
              </a:ext>
            </a:extLst>
          </p:cNvPr>
          <p:cNvPicPr>
            <a:picLocks noChangeAspect="1"/>
          </p:cNvPicPr>
          <p:nvPr/>
        </p:nvPicPr>
        <p:blipFill rotWithShape="1">
          <a:blip r:embed="rId6"/>
          <a:srcRect l="36423" t="63837" r="50273" b="7115"/>
          <a:stretch/>
        </p:blipFill>
        <p:spPr>
          <a:xfrm>
            <a:off x="5688923" y="20973"/>
            <a:ext cx="1528140" cy="994533"/>
          </a:xfrm>
          <a:prstGeom prst="rect">
            <a:avLst/>
          </a:prstGeom>
        </p:spPr>
      </p:pic>
      <p:pic>
        <p:nvPicPr>
          <p:cNvPr id="17" name="Picture 16">
            <a:extLst>
              <a:ext uri="{FF2B5EF4-FFF2-40B4-BE49-F238E27FC236}">
                <a16:creationId xmlns:a16="http://schemas.microsoft.com/office/drawing/2014/main" id="{A90E6A7D-DE6C-B4E1-9431-0C4BC4B6C9D2}"/>
              </a:ext>
            </a:extLst>
          </p:cNvPr>
          <p:cNvPicPr>
            <a:picLocks noChangeAspect="1"/>
          </p:cNvPicPr>
          <p:nvPr/>
        </p:nvPicPr>
        <p:blipFill rotWithShape="1">
          <a:blip r:embed="rId6"/>
          <a:srcRect l="19255" t="7444" r="64784" b="61697"/>
          <a:stretch/>
        </p:blipFill>
        <p:spPr>
          <a:xfrm>
            <a:off x="7653799" y="229179"/>
            <a:ext cx="1219525" cy="702748"/>
          </a:xfrm>
          <a:prstGeom prst="rect">
            <a:avLst/>
          </a:prstGeom>
        </p:spPr>
      </p:pic>
    </p:spTree>
    <p:extLst>
      <p:ext uri="{BB962C8B-B14F-4D97-AF65-F5344CB8AC3E}">
        <p14:creationId xmlns:p14="http://schemas.microsoft.com/office/powerpoint/2010/main" val="207494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980881A-E4AD-8264-B360-E16BD43E81ED}"/>
              </a:ext>
            </a:extLst>
          </p:cNvPr>
          <p:cNvSpPr txBox="1"/>
          <p:nvPr/>
        </p:nvSpPr>
        <p:spPr>
          <a:xfrm>
            <a:off x="459397" y="560155"/>
            <a:ext cx="9179903" cy="338554"/>
          </a:xfrm>
          <a:prstGeom prst="rect">
            <a:avLst/>
          </a:prstGeom>
          <a:noFill/>
        </p:spPr>
        <p:txBody>
          <a:bodyPr wrap="square" lIns="91440" tIns="45720" rIns="91440" bIns="45720" rtlCol="0" anchor="t">
            <a:spAutoFit/>
          </a:bodyPr>
          <a:lstStyle/>
          <a:p>
            <a:pPr marL="53340">
              <a:lnSpc>
                <a:spcPct val="100000"/>
              </a:lnSpc>
              <a:spcBef>
                <a:spcPts val="335"/>
              </a:spcBef>
            </a:pPr>
            <a:r>
              <a:rPr lang="en-US" sz="1600" b="1" dirty="0">
                <a:solidFill>
                  <a:schemeClr val="accent3"/>
                </a:solidFill>
                <a:latin typeface="Montserrat SemiBold"/>
                <a:cs typeface="Montserrat SemiBold"/>
              </a:rPr>
              <a:t>KCNQ2 (H228R) neurons exhibit enhanced spontaneous phasic bursting</a:t>
            </a:r>
          </a:p>
        </p:txBody>
      </p:sp>
      <p:sp>
        <p:nvSpPr>
          <p:cNvPr id="13" name="Title 1">
            <a:extLst>
              <a:ext uri="{FF2B5EF4-FFF2-40B4-BE49-F238E27FC236}">
                <a16:creationId xmlns:a16="http://schemas.microsoft.com/office/drawing/2014/main" id="{F45039E0-52DF-74AE-34AA-C284A3ABEB8D}"/>
              </a:ext>
            </a:extLst>
          </p:cNvPr>
          <p:cNvSpPr txBox="1">
            <a:spLocks/>
          </p:cNvSpPr>
          <p:nvPr/>
        </p:nvSpPr>
        <p:spPr>
          <a:xfrm>
            <a:off x="560997" y="174083"/>
            <a:ext cx="11417643" cy="480470"/>
          </a:xfrm>
          <a:prstGeom prst="rect">
            <a:avLst/>
          </a:prstGeom>
        </p:spPr>
        <p:txBody>
          <a:bodyPr/>
          <a:lstStyle>
            <a:lvl1pPr algn="l" defTabSz="914400" rtl="0" eaLnBrk="1" latinLnBrk="0" hangingPunct="1">
              <a:lnSpc>
                <a:spcPct val="90000"/>
              </a:lnSpc>
              <a:spcBef>
                <a:spcPct val="0"/>
              </a:spcBef>
              <a:buNone/>
              <a:defRPr lang="en-US" sz="2400" b="1" kern="1200" spc="-50" baseline="0" dirty="0">
                <a:solidFill>
                  <a:schemeClr val="tx2"/>
                </a:solidFill>
                <a:latin typeface="Montserrat "/>
                <a:ea typeface="+mj-ea"/>
                <a:cs typeface="Arial" panose="020B0604020202020204" pitchFamily="34" charset="0"/>
              </a:defRPr>
            </a:lvl1pPr>
          </a:lstStyle>
          <a:p>
            <a:r>
              <a:rPr lang="en-US" i="1" dirty="0">
                <a:solidFill>
                  <a:srgbClr val="FF5400"/>
                </a:solidFill>
              </a:rPr>
              <a:t>In Vitro </a:t>
            </a:r>
            <a:r>
              <a:rPr lang="en-US" dirty="0">
                <a:solidFill>
                  <a:srgbClr val="FF5400"/>
                </a:solidFill>
              </a:rPr>
              <a:t>Functional Test</a:t>
            </a:r>
          </a:p>
        </p:txBody>
      </p:sp>
      <p:grpSp>
        <p:nvGrpSpPr>
          <p:cNvPr id="26" name="Group 25">
            <a:extLst>
              <a:ext uri="{FF2B5EF4-FFF2-40B4-BE49-F238E27FC236}">
                <a16:creationId xmlns:a16="http://schemas.microsoft.com/office/drawing/2014/main" id="{EEBD4C15-DBEA-AA04-D91B-0AECD8927937}"/>
              </a:ext>
            </a:extLst>
          </p:cNvPr>
          <p:cNvGrpSpPr/>
          <p:nvPr/>
        </p:nvGrpSpPr>
        <p:grpSpPr>
          <a:xfrm>
            <a:off x="1980378" y="3736448"/>
            <a:ext cx="7470561" cy="3121552"/>
            <a:chOff x="25671701" y="28099149"/>
            <a:chExt cx="7470561" cy="3121552"/>
          </a:xfrm>
        </p:grpSpPr>
        <p:pic>
          <p:nvPicPr>
            <p:cNvPr id="18" name="Picture 17">
              <a:extLst>
                <a:ext uri="{FF2B5EF4-FFF2-40B4-BE49-F238E27FC236}">
                  <a16:creationId xmlns:a16="http://schemas.microsoft.com/office/drawing/2014/main" id="{3331A259-5BDD-3FE1-2E11-589CBC4CD4E3}"/>
                </a:ext>
              </a:extLst>
            </p:cNvPr>
            <p:cNvPicPr>
              <a:picLocks noChangeAspect="1"/>
            </p:cNvPicPr>
            <p:nvPr/>
          </p:nvPicPr>
          <p:blipFill>
            <a:blip r:embed="rId2"/>
            <a:stretch>
              <a:fillRect/>
            </a:stretch>
          </p:blipFill>
          <p:spPr>
            <a:xfrm>
              <a:off x="29501082" y="28120389"/>
              <a:ext cx="3641180" cy="2817899"/>
            </a:xfrm>
            <a:prstGeom prst="rect">
              <a:avLst/>
            </a:prstGeom>
          </p:spPr>
        </p:pic>
        <p:pic>
          <p:nvPicPr>
            <p:cNvPr id="19" name="Picture 18">
              <a:extLst>
                <a:ext uri="{FF2B5EF4-FFF2-40B4-BE49-F238E27FC236}">
                  <a16:creationId xmlns:a16="http://schemas.microsoft.com/office/drawing/2014/main" id="{1314FB29-3306-D7A1-7297-A4867D87CB45}"/>
                </a:ext>
              </a:extLst>
            </p:cNvPr>
            <p:cNvPicPr>
              <a:picLocks noChangeAspect="1"/>
            </p:cNvPicPr>
            <p:nvPr/>
          </p:nvPicPr>
          <p:blipFill>
            <a:blip r:embed="rId3"/>
            <a:stretch>
              <a:fillRect/>
            </a:stretch>
          </p:blipFill>
          <p:spPr>
            <a:xfrm>
              <a:off x="25671701" y="28099149"/>
              <a:ext cx="3873037" cy="3121552"/>
            </a:xfrm>
            <a:prstGeom prst="rect">
              <a:avLst/>
            </a:prstGeom>
          </p:spPr>
        </p:pic>
        <p:sp>
          <p:nvSpPr>
            <p:cNvPr id="20" name="Rectangle 19">
              <a:extLst>
                <a:ext uri="{FF2B5EF4-FFF2-40B4-BE49-F238E27FC236}">
                  <a16:creationId xmlns:a16="http://schemas.microsoft.com/office/drawing/2014/main" id="{3A796E3B-E668-700B-4B8E-2BA5D4BE6471}"/>
                </a:ext>
              </a:extLst>
            </p:cNvPr>
            <p:cNvSpPr/>
            <p:nvPr/>
          </p:nvSpPr>
          <p:spPr>
            <a:xfrm>
              <a:off x="30651792" y="28714521"/>
              <a:ext cx="1057630" cy="769558"/>
            </a:xfrm>
            <a:prstGeom prst="rect">
              <a:avLst/>
            </a:prstGeom>
            <a:solidFill>
              <a:sysClr val="window" lastClr="FFFFFF"/>
            </a:solidFill>
            <a:ln w="12700" cap="flat" cmpd="sng" algn="ctr">
              <a:no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802E8B9C-888C-548F-E907-0CCFA46D946A}"/>
                </a:ext>
              </a:extLst>
            </p:cNvPr>
            <p:cNvSpPr txBox="1"/>
            <p:nvPr/>
          </p:nvSpPr>
          <p:spPr>
            <a:xfrm>
              <a:off x="30947067" y="29019455"/>
              <a:ext cx="1461451"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WT</a:t>
              </a:r>
              <a:endParaRPr lang="en-US" sz="1600" b="1" dirty="0">
                <a:solidFill>
                  <a:prstClr val="black"/>
                </a:solidFill>
                <a:latin typeface="Calibri" panose="020F0502020204030204"/>
              </a:endParaRPr>
            </a:p>
          </p:txBody>
        </p:sp>
        <p:sp>
          <p:nvSpPr>
            <p:cNvPr id="22" name="TextBox 21">
              <a:extLst>
                <a:ext uri="{FF2B5EF4-FFF2-40B4-BE49-F238E27FC236}">
                  <a16:creationId xmlns:a16="http://schemas.microsoft.com/office/drawing/2014/main" id="{C5EDDA31-DCA4-8224-3E76-EF72300F6EFD}"/>
                </a:ext>
              </a:extLst>
            </p:cNvPr>
            <p:cNvSpPr txBox="1"/>
            <p:nvPr/>
          </p:nvSpPr>
          <p:spPr>
            <a:xfrm>
              <a:off x="30953660" y="28788472"/>
              <a:ext cx="1454858"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KCNQ2 </a:t>
              </a:r>
              <a:r>
                <a:rPr lang="en-US" sz="1600" b="1" baseline="30000" dirty="0">
                  <a:solidFill>
                    <a:prstClr val="black"/>
                  </a:solidFill>
                  <a:latin typeface="Calibri" panose="020F0502020204030204" pitchFamily="34" charset="0"/>
                  <a:ea typeface="DengXian" panose="02010600030101010101" pitchFamily="2" charset="-122"/>
                </a:rPr>
                <a:t>+/H228R</a:t>
              </a:r>
              <a:r>
                <a:rPr lang="en-US" sz="1600" b="1" dirty="0">
                  <a:solidFill>
                    <a:prstClr val="black"/>
                  </a:solidFill>
                  <a:latin typeface="Calibri" panose="020F0502020204030204" pitchFamily="34" charset="0"/>
                  <a:ea typeface="DengXian" panose="02010600030101010101" pitchFamily="2" charset="-122"/>
                </a:rPr>
                <a:t> </a:t>
              </a:r>
              <a:endParaRPr lang="en-US" sz="1600" b="1" dirty="0">
                <a:solidFill>
                  <a:prstClr val="black"/>
                </a:solidFill>
                <a:latin typeface="Calibri" panose="020F0502020204030204"/>
              </a:endParaRPr>
            </a:p>
          </p:txBody>
        </p:sp>
        <p:sp>
          <p:nvSpPr>
            <p:cNvPr id="23" name="Rectangle 22">
              <a:extLst>
                <a:ext uri="{FF2B5EF4-FFF2-40B4-BE49-F238E27FC236}">
                  <a16:creationId xmlns:a16="http://schemas.microsoft.com/office/drawing/2014/main" id="{653B614B-874A-FA0B-4685-8A4F032050A9}"/>
                </a:ext>
              </a:extLst>
            </p:cNvPr>
            <p:cNvSpPr/>
            <p:nvPr/>
          </p:nvSpPr>
          <p:spPr>
            <a:xfrm>
              <a:off x="26885791" y="28696743"/>
              <a:ext cx="1057630" cy="769558"/>
            </a:xfrm>
            <a:prstGeom prst="rect">
              <a:avLst/>
            </a:prstGeom>
            <a:solidFill>
              <a:sysClr val="window" lastClr="FFFFFF"/>
            </a:solidFill>
            <a:ln w="12700" cap="flat" cmpd="sng" algn="ctr">
              <a:no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031F853E-7829-BC23-F534-A37173D5E490}"/>
                </a:ext>
              </a:extLst>
            </p:cNvPr>
            <p:cNvSpPr txBox="1"/>
            <p:nvPr/>
          </p:nvSpPr>
          <p:spPr>
            <a:xfrm>
              <a:off x="27047716" y="29001677"/>
              <a:ext cx="1461451"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WT</a:t>
              </a:r>
              <a:endParaRPr lang="en-US" sz="1600" b="1" dirty="0">
                <a:solidFill>
                  <a:prstClr val="black"/>
                </a:solidFill>
                <a:latin typeface="Calibri" panose="020F0502020204030204"/>
              </a:endParaRPr>
            </a:p>
          </p:txBody>
        </p:sp>
        <p:sp>
          <p:nvSpPr>
            <p:cNvPr id="25" name="TextBox 24">
              <a:extLst>
                <a:ext uri="{FF2B5EF4-FFF2-40B4-BE49-F238E27FC236}">
                  <a16:creationId xmlns:a16="http://schemas.microsoft.com/office/drawing/2014/main" id="{1AAFC5A8-1001-6EF4-5818-B3622718133A}"/>
                </a:ext>
              </a:extLst>
            </p:cNvPr>
            <p:cNvSpPr txBox="1"/>
            <p:nvPr/>
          </p:nvSpPr>
          <p:spPr>
            <a:xfrm>
              <a:off x="27054309" y="28770694"/>
              <a:ext cx="1454858"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KCNQ2 </a:t>
              </a:r>
              <a:r>
                <a:rPr lang="en-US" sz="1600" b="1" baseline="30000" dirty="0">
                  <a:solidFill>
                    <a:prstClr val="black"/>
                  </a:solidFill>
                  <a:latin typeface="Calibri" panose="020F0502020204030204" pitchFamily="34" charset="0"/>
                  <a:ea typeface="DengXian" panose="02010600030101010101" pitchFamily="2" charset="-122"/>
                </a:rPr>
                <a:t>+/H228R</a:t>
              </a:r>
              <a:r>
                <a:rPr lang="en-US" sz="1600" b="1" dirty="0">
                  <a:solidFill>
                    <a:prstClr val="black"/>
                  </a:solidFill>
                  <a:latin typeface="Calibri" panose="020F0502020204030204" pitchFamily="34" charset="0"/>
                  <a:ea typeface="DengXian" panose="02010600030101010101" pitchFamily="2" charset="-122"/>
                </a:rPr>
                <a:t> </a:t>
              </a:r>
              <a:endParaRPr lang="en-US" sz="1600" b="1" dirty="0">
                <a:solidFill>
                  <a:prstClr val="black"/>
                </a:solidFill>
                <a:latin typeface="Calibri" panose="020F0502020204030204"/>
              </a:endParaRPr>
            </a:p>
          </p:txBody>
        </p:sp>
      </p:grpSp>
      <p:grpSp>
        <p:nvGrpSpPr>
          <p:cNvPr id="40" name="Group 39">
            <a:extLst>
              <a:ext uri="{FF2B5EF4-FFF2-40B4-BE49-F238E27FC236}">
                <a16:creationId xmlns:a16="http://schemas.microsoft.com/office/drawing/2014/main" id="{AA039F80-52FB-5FC6-FAA6-3E2954256515}"/>
              </a:ext>
            </a:extLst>
          </p:cNvPr>
          <p:cNvGrpSpPr/>
          <p:nvPr/>
        </p:nvGrpSpPr>
        <p:grpSpPr>
          <a:xfrm>
            <a:off x="1999667" y="1097359"/>
            <a:ext cx="7430083" cy="2589603"/>
            <a:chOff x="20474823" y="25274294"/>
            <a:chExt cx="8077148" cy="3049547"/>
          </a:xfrm>
        </p:grpSpPr>
        <p:pic>
          <p:nvPicPr>
            <p:cNvPr id="34" name="Picture 33">
              <a:extLst>
                <a:ext uri="{FF2B5EF4-FFF2-40B4-BE49-F238E27FC236}">
                  <a16:creationId xmlns:a16="http://schemas.microsoft.com/office/drawing/2014/main" id="{980D0487-5FC1-7F87-0C12-D1BB6AF32424}"/>
                </a:ext>
              </a:extLst>
            </p:cNvPr>
            <p:cNvPicPr>
              <a:picLocks noChangeAspect="1"/>
            </p:cNvPicPr>
            <p:nvPr/>
          </p:nvPicPr>
          <p:blipFill>
            <a:blip r:embed="rId4"/>
            <a:stretch>
              <a:fillRect/>
            </a:stretch>
          </p:blipFill>
          <p:spPr>
            <a:xfrm>
              <a:off x="20474823" y="25274294"/>
              <a:ext cx="3873037" cy="2846095"/>
            </a:xfrm>
            <a:prstGeom prst="rect">
              <a:avLst/>
            </a:prstGeom>
          </p:spPr>
        </p:pic>
        <p:pic>
          <p:nvPicPr>
            <p:cNvPr id="35" name="Picture 34">
              <a:extLst>
                <a:ext uri="{FF2B5EF4-FFF2-40B4-BE49-F238E27FC236}">
                  <a16:creationId xmlns:a16="http://schemas.microsoft.com/office/drawing/2014/main" id="{4C22DEDD-95D4-B93B-F16A-43CE52BCC59E}"/>
                </a:ext>
              </a:extLst>
            </p:cNvPr>
            <p:cNvPicPr>
              <a:picLocks noChangeAspect="1"/>
            </p:cNvPicPr>
            <p:nvPr/>
          </p:nvPicPr>
          <p:blipFill>
            <a:blip r:embed="rId5"/>
            <a:stretch>
              <a:fillRect/>
            </a:stretch>
          </p:blipFill>
          <p:spPr>
            <a:xfrm>
              <a:off x="24526569" y="25274294"/>
              <a:ext cx="4025402" cy="3049547"/>
            </a:xfrm>
            <a:prstGeom prst="rect">
              <a:avLst/>
            </a:prstGeom>
          </p:spPr>
        </p:pic>
        <p:sp>
          <p:nvSpPr>
            <p:cNvPr id="36" name="TextBox 35">
              <a:extLst>
                <a:ext uri="{FF2B5EF4-FFF2-40B4-BE49-F238E27FC236}">
                  <a16:creationId xmlns:a16="http://schemas.microsoft.com/office/drawing/2014/main" id="{3218BD8A-2556-0276-CCB9-AA78CEB4BBA4}"/>
                </a:ext>
              </a:extLst>
            </p:cNvPr>
            <p:cNvSpPr txBox="1"/>
            <p:nvPr/>
          </p:nvSpPr>
          <p:spPr>
            <a:xfrm>
              <a:off x="22101422" y="25957800"/>
              <a:ext cx="1461451"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WT</a:t>
              </a:r>
              <a:endParaRPr lang="en-US" sz="1600" b="1" dirty="0">
                <a:solidFill>
                  <a:prstClr val="black"/>
                </a:solidFill>
                <a:latin typeface="Calibri" panose="020F0502020204030204"/>
              </a:endParaRPr>
            </a:p>
          </p:txBody>
        </p:sp>
        <p:sp>
          <p:nvSpPr>
            <p:cNvPr id="37" name="TextBox 36">
              <a:extLst>
                <a:ext uri="{FF2B5EF4-FFF2-40B4-BE49-F238E27FC236}">
                  <a16:creationId xmlns:a16="http://schemas.microsoft.com/office/drawing/2014/main" id="{38AF80A0-7E36-2CD2-D9AD-C39EBC68E53B}"/>
                </a:ext>
              </a:extLst>
            </p:cNvPr>
            <p:cNvSpPr txBox="1"/>
            <p:nvPr/>
          </p:nvSpPr>
          <p:spPr>
            <a:xfrm>
              <a:off x="22108015" y="25726817"/>
              <a:ext cx="1454858"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KCNQ2 </a:t>
              </a:r>
              <a:r>
                <a:rPr lang="en-US" sz="1600" b="1" baseline="30000" dirty="0">
                  <a:solidFill>
                    <a:prstClr val="black"/>
                  </a:solidFill>
                  <a:latin typeface="Calibri" panose="020F0502020204030204" pitchFamily="34" charset="0"/>
                  <a:ea typeface="DengXian" panose="02010600030101010101" pitchFamily="2" charset="-122"/>
                </a:rPr>
                <a:t>+/H228R</a:t>
              </a:r>
              <a:r>
                <a:rPr lang="en-US" sz="1600" b="1" dirty="0">
                  <a:solidFill>
                    <a:prstClr val="black"/>
                  </a:solidFill>
                  <a:latin typeface="Calibri" panose="020F0502020204030204" pitchFamily="34" charset="0"/>
                  <a:ea typeface="DengXian" panose="02010600030101010101" pitchFamily="2" charset="-122"/>
                </a:rPr>
                <a:t> </a:t>
              </a:r>
              <a:endParaRPr lang="en-US" sz="1600" b="1" dirty="0">
                <a:solidFill>
                  <a:prstClr val="black"/>
                </a:solidFill>
                <a:latin typeface="Calibri" panose="020F0502020204030204"/>
              </a:endParaRPr>
            </a:p>
          </p:txBody>
        </p:sp>
        <p:sp>
          <p:nvSpPr>
            <p:cNvPr id="38" name="TextBox 37">
              <a:extLst>
                <a:ext uri="{FF2B5EF4-FFF2-40B4-BE49-F238E27FC236}">
                  <a16:creationId xmlns:a16="http://schemas.microsoft.com/office/drawing/2014/main" id="{089683CA-4A54-1D0D-8C88-0596DB7CD8CF}"/>
                </a:ext>
              </a:extLst>
            </p:cNvPr>
            <p:cNvSpPr txBox="1"/>
            <p:nvPr/>
          </p:nvSpPr>
          <p:spPr>
            <a:xfrm>
              <a:off x="26080338" y="26053569"/>
              <a:ext cx="1461451"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WT</a:t>
              </a:r>
              <a:endParaRPr lang="en-US" sz="1600" b="1" dirty="0">
                <a:solidFill>
                  <a:prstClr val="black"/>
                </a:solidFill>
                <a:latin typeface="Calibri" panose="020F0502020204030204"/>
              </a:endParaRPr>
            </a:p>
          </p:txBody>
        </p:sp>
        <p:sp>
          <p:nvSpPr>
            <p:cNvPr id="39" name="TextBox 38">
              <a:extLst>
                <a:ext uri="{FF2B5EF4-FFF2-40B4-BE49-F238E27FC236}">
                  <a16:creationId xmlns:a16="http://schemas.microsoft.com/office/drawing/2014/main" id="{72AAEE92-4271-300F-AB67-65F2EA7E66DC}"/>
                </a:ext>
              </a:extLst>
            </p:cNvPr>
            <p:cNvSpPr txBox="1"/>
            <p:nvPr/>
          </p:nvSpPr>
          <p:spPr>
            <a:xfrm>
              <a:off x="26086931" y="25822586"/>
              <a:ext cx="1454858" cy="338554"/>
            </a:xfrm>
            <a:prstGeom prst="rect">
              <a:avLst/>
            </a:prstGeom>
            <a:solidFill>
              <a:schemeClr val="bg1"/>
            </a:solidFill>
          </p:spPr>
          <p:txBody>
            <a:bodyPr wrap="square" rtlCol="0">
              <a:spAutoFit/>
            </a:bodyPr>
            <a:lstStyle/>
            <a:p>
              <a:pPr defTabSz="457200"/>
              <a:r>
                <a:rPr lang="en-US" sz="1600" b="1" dirty="0">
                  <a:solidFill>
                    <a:prstClr val="black"/>
                  </a:solidFill>
                  <a:latin typeface="Calibri" panose="020F0502020204030204" pitchFamily="34" charset="0"/>
                  <a:ea typeface="DengXian" panose="02010600030101010101" pitchFamily="2" charset="-122"/>
                </a:rPr>
                <a:t>KCNQ2 </a:t>
              </a:r>
              <a:r>
                <a:rPr lang="en-US" sz="1600" b="1" baseline="30000" dirty="0">
                  <a:solidFill>
                    <a:prstClr val="black"/>
                  </a:solidFill>
                  <a:latin typeface="Calibri" panose="020F0502020204030204" pitchFamily="34" charset="0"/>
                  <a:ea typeface="DengXian" panose="02010600030101010101" pitchFamily="2" charset="-122"/>
                </a:rPr>
                <a:t>+/H228R</a:t>
              </a:r>
              <a:r>
                <a:rPr lang="en-US" sz="1600" b="1" dirty="0">
                  <a:solidFill>
                    <a:prstClr val="black"/>
                  </a:solidFill>
                  <a:latin typeface="Calibri" panose="020F0502020204030204" pitchFamily="34" charset="0"/>
                  <a:ea typeface="DengXian" panose="02010600030101010101" pitchFamily="2" charset="-122"/>
                </a:rPr>
                <a:t> </a:t>
              </a:r>
              <a:endParaRPr lang="en-US" sz="1600" b="1" dirty="0">
                <a:solidFill>
                  <a:prstClr val="black"/>
                </a:solidFill>
                <a:latin typeface="Calibri" panose="020F0502020204030204"/>
              </a:endParaRPr>
            </a:p>
          </p:txBody>
        </p:sp>
      </p:grpSp>
    </p:spTree>
    <p:extLst>
      <p:ext uri="{BB962C8B-B14F-4D97-AF65-F5344CB8AC3E}">
        <p14:creationId xmlns:p14="http://schemas.microsoft.com/office/powerpoint/2010/main" val="4552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0DD79-4724-EFC9-DAB5-1E906C30BE6F}"/>
              </a:ext>
            </a:extLst>
          </p:cNvPr>
          <p:cNvSpPr>
            <a:spLocks noGrp="1"/>
          </p:cNvSpPr>
          <p:nvPr>
            <p:ph type="title"/>
          </p:nvPr>
        </p:nvSpPr>
        <p:spPr>
          <a:xfrm>
            <a:off x="289269" y="195570"/>
            <a:ext cx="11417643" cy="765964"/>
          </a:xfrm>
        </p:spPr>
        <p:txBody>
          <a:bodyPr/>
          <a:lstStyle/>
          <a:p>
            <a:r>
              <a:rPr lang="en-US" dirty="0">
                <a:solidFill>
                  <a:srgbClr val="FF5400"/>
                </a:solidFill>
              </a:rPr>
              <a:t>N-of-1 Project Summary </a:t>
            </a:r>
            <a:br>
              <a:rPr lang="en-US" dirty="0"/>
            </a:br>
            <a:r>
              <a:rPr lang="en-US" sz="1800" dirty="0"/>
              <a:t>(ASO screening)</a:t>
            </a:r>
            <a:endParaRPr lang="en-US" dirty="0"/>
          </a:p>
        </p:txBody>
      </p:sp>
      <p:graphicFrame>
        <p:nvGraphicFramePr>
          <p:cNvPr id="3" name="Table 2">
            <a:extLst>
              <a:ext uri="{FF2B5EF4-FFF2-40B4-BE49-F238E27FC236}">
                <a16:creationId xmlns:a16="http://schemas.microsoft.com/office/drawing/2014/main" id="{7D14C3C2-67EA-F35B-7D45-CFEF117071DB}"/>
              </a:ext>
            </a:extLst>
          </p:cNvPr>
          <p:cNvGraphicFramePr>
            <a:graphicFrameLocks noGrp="1"/>
          </p:cNvGraphicFramePr>
          <p:nvPr/>
        </p:nvGraphicFramePr>
        <p:xfrm>
          <a:off x="735058" y="1399508"/>
          <a:ext cx="10721883" cy="4508378"/>
        </p:xfrm>
        <a:graphic>
          <a:graphicData uri="http://schemas.openxmlformats.org/drawingml/2006/table">
            <a:tbl>
              <a:tblPr/>
              <a:tblGrid>
                <a:gridCol w="1339275">
                  <a:extLst>
                    <a:ext uri="{9D8B030D-6E8A-4147-A177-3AD203B41FA5}">
                      <a16:colId xmlns:a16="http://schemas.microsoft.com/office/drawing/2014/main" val="2628654697"/>
                    </a:ext>
                  </a:extLst>
                </a:gridCol>
                <a:gridCol w="1388534">
                  <a:extLst>
                    <a:ext uri="{9D8B030D-6E8A-4147-A177-3AD203B41FA5}">
                      <a16:colId xmlns:a16="http://schemas.microsoft.com/office/drawing/2014/main" val="1996182204"/>
                    </a:ext>
                  </a:extLst>
                </a:gridCol>
                <a:gridCol w="1041400">
                  <a:extLst>
                    <a:ext uri="{9D8B030D-6E8A-4147-A177-3AD203B41FA5}">
                      <a16:colId xmlns:a16="http://schemas.microsoft.com/office/drawing/2014/main" val="3961115125"/>
                    </a:ext>
                  </a:extLst>
                </a:gridCol>
                <a:gridCol w="939800">
                  <a:extLst>
                    <a:ext uri="{9D8B030D-6E8A-4147-A177-3AD203B41FA5}">
                      <a16:colId xmlns:a16="http://schemas.microsoft.com/office/drawing/2014/main" val="257756952"/>
                    </a:ext>
                  </a:extLst>
                </a:gridCol>
                <a:gridCol w="2507674">
                  <a:extLst>
                    <a:ext uri="{9D8B030D-6E8A-4147-A177-3AD203B41FA5}">
                      <a16:colId xmlns:a16="http://schemas.microsoft.com/office/drawing/2014/main" val="662614845"/>
                    </a:ext>
                  </a:extLst>
                </a:gridCol>
                <a:gridCol w="2336800">
                  <a:extLst>
                    <a:ext uri="{9D8B030D-6E8A-4147-A177-3AD203B41FA5}">
                      <a16:colId xmlns:a16="http://schemas.microsoft.com/office/drawing/2014/main" val="1008913920"/>
                    </a:ext>
                  </a:extLst>
                </a:gridCol>
                <a:gridCol w="1168400">
                  <a:extLst>
                    <a:ext uri="{9D8B030D-6E8A-4147-A177-3AD203B41FA5}">
                      <a16:colId xmlns:a16="http://schemas.microsoft.com/office/drawing/2014/main" val="3590753060"/>
                    </a:ext>
                  </a:extLst>
                </a:gridCol>
              </a:tblGrid>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1"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Client</a:t>
                      </a:r>
                      <a:endParaRPr lang="en-US" sz="11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1"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Disease</a:t>
                      </a:r>
                      <a:endParaRPr lang="en-US" sz="11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1"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Gene</a:t>
                      </a:r>
                      <a:endParaRPr lang="en-US" sz="11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p>
                      <a:pPr algn="ctr" fontAlgn="ctr"/>
                      <a:r>
                        <a:rPr lang="en-US" sz="1100" b="1" u="none" strike="noStrike">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Mutation</a:t>
                      </a:r>
                      <a:endParaRPr lang="en-US" sz="11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1"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Screening Goal and ASO Design Strategy </a:t>
                      </a:r>
                      <a:endParaRPr lang="en-US" sz="11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1"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Cell System</a:t>
                      </a:r>
                      <a:endParaRPr lang="en-US" sz="11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p>
                      <a:pPr algn="ctr" fontAlgn="ctr"/>
                      <a:r>
                        <a:rPr lang="en-US" sz="11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Screened ASO #</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extLst>
                  <a:ext uri="{0D108BD9-81ED-4DB2-BD59-A6C34878D82A}">
                    <a16:rowId xmlns:a16="http://schemas.microsoft.com/office/drawing/2014/main" val="379076860"/>
                  </a:ext>
                </a:extLst>
              </a:tr>
              <a:tr h="245289">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BCH</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endParaRPr lang="en-US" sz="1100" b="1"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a:solidFill>
                            <a:srgbClr val="000000"/>
                          </a:solidFill>
                          <a:effectLst/>
                          <a:latin typeface="Calibri" panose="020F0502020204030204" pitchFamily="34" charset="0"/>
                          <a:cs typeface="Calibri" panose="020F0502020204030204" pitchFamily="34" charset="0"/>
                        </a:rPr>
                        <a:t>KCNQ2</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ctr"/>
                      <a:r>
                        <a:rPr lang="en-US" sz="1100" b="0" u="none" strike="noStrike">
                          <a:solidFill>
                            <a:srgbClr val="000000"/>
                          </a:solidFill>
                          <a:effectLst/>
                          <a:latin typeface="Calibri" panose="020F0502020204030204" pitchFamily="34" charset="0"/>
                          <a:cs typeface="Calibri" panose="020F0502020204030204" pitchFamily="34" charset="0"/>
                        </a:rPr>
                        <a:t>A683G</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Allele specific knockdown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Patient iPSC-derived neuron</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ctr"/>
                      <a:r>
                        <a:rPr lang="en-US" sz="1100" b="0" i="0" u="none" strike="noStrike" dirty="0">
                          <a:solidFill>
                            <a:srgbClr val="000000"/>
                          </a:solidFill>
                          <a:effectLst/>
                          <a:latin typeface="Calibri" panose="020F0502020204030204" pitchFamily="34" charset="0"/>
                          <a:cs typeface="Calibri" panose="020F0502020204030204" pitchFamily="34" charset="0"/>
                        </a:rPr>
                        <a:t>~1000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486971632"/>
                  </a:ext>
                </a:extLst>
              </a:tr>
              <a:tr h="245289">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Rarebase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Neuro-degeneration</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SARM1</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Knockdown</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motor neuron</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67018339"/>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a:solidFill>
                            <a:srgbClr val="000000"/>
                          </a:solidFill>
                          <a:effectLst/>
                          <a:latin typeface="Calibri" panose="020F0502020204030204" pitchFamily="34" charset="0"/>
                          <a:cs typeface="Calibri" panose="020F0502020204030204" pitchFamily="34" charset="0"/>
                        </a:rPr>
                        <a:t>SLC6A1-Connect</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a:solidFill>
                            <a:srgbClr val="000000"/>
                          </a:solidFill>
                          <a:effectLst/>
                          <a:latin typeface="Calibri" panose="020F0502020204030204" pitchFamily="34" charset="0"/>
                          <a:cs typeface="Calibri" panose="020F0502020204030204" pitchFamily="34" charset="0"/>
                        </a:rPr>
                        <a:t>SLC6A1</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SLC6A1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S295L</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Upregulation (activate SLC6A1 expr by inhibiting AS1 and miRNA200c)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Normal and patient derived iPSC-GABAergic neurons</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ctr"/>
                      <a:r>
                        <a:rPr lang="en-US" sz="1100" b="0" i="0" u="none" strike="noStrike" dirty="0">
                          <a:solidFill>
                            <a:srgbClr val="000000"/>
                          </a:solidFill>
                          <a:effectLst/>
                          <a:latin typeface="Calibri" panose="020F0502020204030204" pitchFamily="34" charset="0"/>
                          <a:cs typeface="Calibri" panose="020F0502020204030204" pitchFamily="34" charset="0"/>
                        </a:rPr>
                        <a:t>50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325400350"/>
                  </a:ext>
                </a:extLst>
              </a:tr>
              <a:tr h="245289">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Rarebase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SLC6A1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Mutant allele specific knockdown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Patient derived GABAergic neurons</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2988564958"/>
                  </a:ext>
                </a:extLst>
              </a:tr>
              <a:tr h="245289">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a:solidFill>
                            <a:srgbClr val="000000"/>
                          </a:solidFill>
                          <a:effectLst/>
                          <a:latin typeface="Calibri" panose="020F0502020204030204" pitchFamily="34" charset="0"/>
                          <a:cs typeface="Calibri" panose="020F0502020204030204" pitchFamily="34" charset="0"/>
                        </a:rPr>
                        <a:t>Alloy </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a:solidFill>
                            <a:srgbClr val="000000"/>
                          </a:solidFill>
                          <a:effectLst/>
                          <a:latin typeface="Calibri" panose="020F0502020204030204" pitchFamily="34" charset="0"/>
                          <a:cs typeface="Calibri" panose="020F0502020204030204" pitchFamily="34" charset="0"/>
                        </a:rPr>
                        <a:t>TIMP3 &amp; EFEMP1 </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b"/>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ARPE19</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b"/>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3786546204"/>
                  </a:ext>
                </a:extLst>
              </a:tr>
              <a:tr h="317274">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BCH</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DRPLA</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a:solidFill>
                            <a:srgbClr val="000000"/>
                          </a:solidFill>
                          <a:effectLst/>
                          <a:latin typeface="Calibri" panose="020F0502020204030204" pitchFamily="34" charset="0"/>
                          <a:cs typeface="Calibri" panose="020F0502020204030204" pitchFamily="34" charset="0"/>
                        </a:rPr>
                        <a:t>ATN1</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Knockdown</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BE(2)-M17</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580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1451405118"/>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Cure KCNH1 Foundation</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KCNH1 Disorder</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KCNH1</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b"/>
                      <a:r>
                        <a:rPr lang="en-US" sz="1100" b="0" u="none" strike="noStrike">
                          <a:solidFill>
                            <a:srgbClr val="000000"/>
                          </a:solidFill>
                          <a:effectLst/>
                          <a:latin typeface="Calibri" panose="020F0502020204030204" pitchFamily="34" charset="0"/>
                          <a:cs typeface="Calibri" panose="020F0502020204030204" pitchFamily="34" charset="0"/>
                        </a:rPr>
                        <a:t>P560S (hetero missense)</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100" b="0" u="none" strike="noStrike" dirty="0">
                          <a:solidFill>
                            <a:srgbClr val="000000"/>
                          </a:solidFill>
                          <a:effectLst/>
                          <a:latin typeface="Calibri" panose="020F0502020204030204" pitchFamily="34" charset="0"/>
                          <a:cs typeface="Calibri" panose="020F0502020204030204" pitchFamily="34" charset="0"/>
                        </a:rPr>
                        <a:t>Knockdown. ASOs cross react with hu and rat</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SH-SY5Y</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30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4265809178"/>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Nof1</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Rett syndrome </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MECP2</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r>
                        <a:rPr lang="en-US" sz="1100" b="0" i="0" u="none" strike="noStrike">
                          <a:solidFill>
                            <a:srgbClr val="000000"/>
                          </a:solidFill>
                          <a:effectLst/>
                          <a:latin typeface="Calibri" panose="020F0502020204030204" pitchFamily="34" charset="0"/>
                          <a:cs typeface="Calibri" panose="020F0502020204030204" pitchFamily="34" charset="0"/>
                        </a:rPr>
                        <a:t>T158M</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Increase exp by targeting 3' UTR and blocking miRNA binding sites</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BE(2)-M17, iPSC-neurons</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182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3604927443"/>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a:solidFill>
                            <a:srgbClr val="000000"/>
                          </a:solidFill>
                          <a:effectLst/>
                          <a:latin typeface="Calibri" panose="020F0502020204030204" pitchFamily="34" charset="0"/>
                          <a:cs typeface="Calibri" panose="020F0502020204030204" pitchFamily="34" charset="0"/>
                        </a:rPr>
                        <a:t>Mahzi</a:t>
                      </a:r>
                      <a:endParaRPr lang="en-US" sz="1100" b="0" i="0" u="none" strike="noStrike">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Pitt-Hopkins Syndrome</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TCF4</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b"/>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Increase expression</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Neuronal progenitor cells</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Calibri" panose="020F0502020204030204" pitchFamily="34" charset="0"/>
                          <a:cs typeface="Calibri" panose="020F0502020204030204" pitchFamily="34" charset="0"/>
                        </a:rPr>
                        <a:t>16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1535282357"/>
                  </a:ext>
                </a:extLst>
              </a:tr>
              <a:tr h="366156">
                <a:tc>
                  <a:txBody>
                    <a:body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Yale</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Alzheimer's</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p>
                      <a:pPr algn="ctr" fontAlgn="b"/>
                      <a:r>
                        <a:rPr lang="en-US" sz="1100" b="0" u="none" strike="noStrike" dirty="0">
                          <a:solidFill>
                            <a:srgbClr val="000000"/>
                          </a:solidFill>
                          <a:effectLst/>
                          <a:latin typeface="Calibri" panose="020F0502020204030204" pitchFamily="34" charset="0"/>
                          <a:cs typeface="Calibri" panose="020F0502020204030204" pitchFamily="34" charset="0"/>
                        </a:rPr>
                        <a:t>PLD3</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p>
                      <a:pPr algn="ctr" fontAlgn="b"/>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100" b="0" u="none" strike="noStrike" dirty="0">
                          <a:solidFill>
                            <a:srgbClr val="000000"/>
                          </a:solidFill>
                          <a:effectLst/>
                          <a:latin typeface="Calibri" panose="020F0502020204030204" pitchFamily="34" charset="0"/>
                          <a:cs typeface="Calibri" panose="020F0502020204030204" pitchFamily="34" charset="0"/>
                        </a:rPr>
                        <a:t>Knockdown. IDT synthesized </a:t>
                      </a:r>
                      <a:r>
                        <a:rPr lang="en-US" sz="1100" b="0" u="none" strike="noStrike" dirty="0" err="1">
                          <a:solidFill>
                            <a:srgbClr val="000000"/>
                          </a:solidFill>
                          <a:effectLst/>
                          <a:latin typeface="Calibri" panose="020F0502020204030204" pitchFamily="34" charset="0"/>
                          <a:cs typeface="Calibri" panose="020F0502020204030204" pitchFamily="34" charset="0"/>
                        </a:rPr>
                        <a:t>phosphorothioate</a:t>
                      </a:r>
                      <a:r>
                        <a:rPr lang="en-US" sz="1100" b="0" u="none" strike="noStrike" dirty="0">
                          <a:solidFill>
                            <a:srgbClr val="000000"/>
                          </a:solidFill>
                          <a:effectLst/>
                          <a:latin typeface="Calibri" panose="020F0502020204030204" pitchFamily="34" charset="0"/>
                          <a:cs typeface="Calibri" panose="020F0502020204030204" pitchFamily="34" charset="0"/>
                        </a:rPr>
                        <a:t> (PS) ASOs, active site "walk" every 20 bases</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100" b="0" u="none" strike="noStrike" dirty="0">
                          <a:solidFill>
                            <a:srgbClr val="000000"/>
                          </a:solidFill>
                          <a:effectLst/>
                          <a:latin typeface="Calibri" panose="020F0502020204030204" pitchFamily="34" charset="0"/>
                          <a:cs typeface="Calibri" panose="020F0502020204030204" pitchFamily="34" charset="0"/>
                        </a:rPr>
                        <a:t>BE(2)-M17</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Calibri" panose="020F0502020204030204" pitchFamily="34" charset="0"/>
                          <a:cs typeface="Calibri" panose="020F0502020204030204" pitchFamily="34" charset="0"/>
                        </a:rPr>
                        <a:t>47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111390531"/>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100" b="0" i="0" u="none" strike="noStrike" dirty="0" err="1">
                          <a:solidFill>
                            <a:srgbClr val="000000"/>
                          </a:solidFill>
                          <a:effectLst/>
                          <a:latin typeface="Calibri" panose="020F0502020204030204" pitchFamily="34" charset="0"/>
                          <a:cs typeface="Calibri" panose="020F0502020204030204" pitchFamily="34" charset="0"/>
                        </a:rPr>
                        <a:t>Kicho</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Maternal 15q Duplication Syndrome</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UBE3A </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b"/>
                      <a:r>
                        <a:rPr lang="en-US" sz="1100" b="0" i="0" u="none" strike="noStrike">
                          <a:solidFill>
                            <a:srgbClr val="000000"/>
                          </a:solidFill>
                          <a:effectLst/>
                          <a:latin typeface="Calibri" panose="020F0502020204030204" pitchFamily="34" charset="0"/>
                          <a:cs typeface="Calibri" panose="020F0502020204030204" pitchFamily="34" charset="0"/>
                        </a:rPr>
                        <a:t> Dup15q</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Upregulation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iPSC-Glutamatergic Neurons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tc>
                  <a:txBody>
                    <a:body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60 ASOs</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3425892580"/>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Calibri" panose="020F0502020204030204" pitchFamily="34" charset="0"/>
                          <a:cs typeface="Calibri" panose="020F0502020204030204" pitchFamily="34" charset="0"/>
                        </a:rPr>
                        <a:t>Cri du Chat Research Foundation/</a:t>
                      </a:r>
                      <a:r>
                        <a:rPr lang="en-US" sz="1100" b="0" i="0" u="none" strike="noStrike" dirty="0" err="1">
                          <a:solidFill>
                            <a:srgbClr val="000000"/>
                          </a:solidFill>
                          <a:effectLst/>
                          <a:latin typeface="Calibri" panose="020F0502020204030204" pitchFamily="34" charset="0"/>
                          <a:cs typeface="Calibri" panose="020F0502020204030204" pitchFamily="34" charset="0"/>
                        </a:rPr>
                        <a:t>Mahzi</a:t>
                      </a:r>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Cri du Chat Syndrome (5p Minus Syndrome)</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CTNND2</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Upregulation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100" b="0" i="0" u="none" strike="noStrike" dirty="0">
                          <a:solidFill>
                            <a:srgbClr val="000000"/>
                          </a:solidFill>
                          <a:effectLst/>
                          <a:latin typeface="Calibri" panose="020F0502020204030204" pitchFamily="34" charset="0"/>
                          <a:cs typeface="Calibri" panose="020F0502020204030204" pitchFamily="34" charset="0"/>
                        </a:rPr>
                        <a:t>U251MG (glioblastoma) for miRNA screen.  U251MG or GABAergic neurons for ASO screen</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100" b="0" i="0" u="none" strike="noStrike" dirty="0">
                        <a:solidFill>
                          <a:srgbClr val="000000"/>
                        </a:solidFill>
                        <a:effectLst/>
                        <a:latin typeface="Calibri" panose="020F0502020204030204" pitchFamily="34" charset="0"/>
                        <a:cs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4278262617"/>
                  </a:ext>
                </a:extLst>
              </a:tr>
            </a:tbl>
          </a:graphicData>
        </a:graphic>
      </p:graphicFrame>
    </p:spTree>
    <p:extLst>
      <p:ext uri="{BB962C8B-B14F-4D97-AF65-F5344CB8AC3E}">
        <p14:creationId xmlns:p14="http://schemas.microsoft.com/office/powerpoint/2010/main" val="1816780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0DD79-4724-EFC9-DAB5-1E906C30BE6F}"/>
              </a:ext>
            </a:extLst>
          </p:cNvPr>
          <p:cNvSpPr>
            <a:spLocks noGrp="1"/>
          </p:cNvSpPr>
          <p:nvPr>
            <p:ph type="title"/>
          </p:nvPr>
        </p:nvSpPr>
        <p:spPr>
          <a:xfrm>
            <a:off x="289269" y="195570"/>
            <a:ext cx="11417643" cy="765964"/>
          </a:xfrm>
        </p:spPr>
        <p:txBody>
          <a:bodyPr/>
          <a:lstStyle/>
          <a:p>
            <a:r>
              <a:rPr lang="en-US" dirty="0">
                <a:solidFill>
                  <a:srgbClr val="FF5400"/>
                </a:solidFill>
              </a:rPr>
              <a:t>N-of-1 Project Summary </a:t>
            </a:r>
            <a:br>
              <a:rPr lang="en-US" dirty="0"/>
            </a:br>
            <a:r>
              <a:rPr lang="en-US" sz="1800" dirty="0"/>
              <a:t>(Other modalities)</a:t>
            </a:r>
            <a:endParaRPr lang="en-US" dirty="0"/>
          </a:p>
        </p:txBody>
      </p:sp>
      <p:graphicFrame>
        <p:nvGraphicFramePr>
          <p:cNvPr id="3" name="Table 2">
            <a:extLst>
              <a:ext uri="{FF2B5EF4-FFF2-40B4-BE49-F238E27FC236}">
                <a16:creationId xmlns:a16="http://schemas.microsoft.com/office/drawing/2014/main" id="{7D14C3C2-67EA-F35B-7D45-CFEF117071DB}"/>
              </a:ext>
            </a:extLst>
          </p:cNvPr>
          <p:cNvGraphicFramePr>
            <a:graphicFrameLocks noGrp="1"/>
          </p:cNvGraphicFramePr>
          <p:nvPr/>
        </p:nvGraphicFramePr>
        <p:xfrm>
          <a:off x="750450" y="1484175"/>
          <a:ext cx="10721883" cy="3309008"/>
        </p:xfrm>
        <a:graphic>
          <a:graphicData uri="http://schemas.openxmlformats.org/drawingml/2006/table">
            <a:tbl>
              <a:tblPr/>
              <a:tblGrid>
                <a:gridCol w="999921">
                  <a:extLst>
                    <a:ext uri="{9D8B030D-6E8A-4147-A177-3AD203B41FA5}">
                      <a16:colId xmlns:a16="http://schemas.microsoft.com/office/drawing/2014/main" val="2628654697"/>
                    </a:ext>
                  </a:extLst>
                </a:gridCol>
                <a:gridCol w="4023896">
                  <a:extLst>
                    <a:ext uri="{9D8B030D-6E8A-4147-A177-3AD203B41FA5}">
                      <a16:colId xmlns:a16="http://schemas.microsoft.com/office/drawing/2014/main" val="1996182204"/>
                    </a:ext>
                  </a:extLst>
                </a:gridCol>
                <a:gridCol w="1193800">
                  <a:extLst>
                    <a:ext uri="{9D8B030D-6E8A-4147-A177-3AD203B41FA5}">
                      <a16:colId xmlns:a16="http://schemas.microsoft.com/office/drawing/2014/main" val="3961115125"/>
                    </a:ext>
                  </a:extLst>
                </a:gridCol>
                <a:gridCol w="956733">
                  <a:extLst>
                    <a:ext uri="{9D8B030D-6E8A-4147-A177-3AD203B41FA5}">
                      <a16:colId xmlns:a16="http://schemas.microsoft.com/office/drawing/2014/main" val="434754199"/>
                    </a:ext>
                  </a:extLst>
                </a:gridCol>
                <a:gridCol w="1320800">
                  <a:extLst>
                    <a:ext uri="{9D8B030D-6E8A-4147-A177-3AD203B41FA5}">
                      <a16:colId xmlns:a16="http://schemas.microsoft.com/office/drawing/2014/main" val="662614845"/>
                    </a:ext>
                  </a:extLst>
                </a:gridCol>
                <a:gridCol w="1058333">
                  <a:extLst>
                    <a:ext uri="{9D8B030D-6E8A-4147-A177-3AD203B41FA5}">
                      <a16:colId xmlns:a16="http://schemas.microsoft.com/office/drawing/2014/main" val="1008913920"/>
                    </a:ext>
                  </a:extLst>
                </a:gridCol>
                <a:gridCol w="1168400">
                  <a:extLst>
                    <a:ext uri="{9D8B030D-6E8A-4147-A177-3AD203B41FA5}">
                      <a16:colId xmlns:a16="http://schemas.microsoft.com/office/drawing/2014/main" val="3590753060"/>
                    </a:ext>
                  </a:extLst>
                </a:gridCol>
              </a:tblGrid>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Client</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Disease</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Gene</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Mutation</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Screening Goal and ASO Design Strategy </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Cell System</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p>
                      <a:pPr algn="ctr" fontAlgn="ctr"/>
                      <a:r>
                        <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rPr>
                        <a:t>Screened Compound #</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extLst>
                  <a:ext uri="{0D108BD9-81ED-4DB2-BD59-A6C34878D82A}">
                    <a16:rowId xmlns:a16="http://schemas.microsoft.com/office/drawing/2014/main" val="379076860"/>
                  </a:ext>
                </a:extLst>
              </a:tr>
              <a:tr h="366156">
                <a:tc rowSpan="7">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1" i="0" u="none" strike="noStrike" dirty="0">
                          <a:solidFill>
                            <a:srgbClr val="000000"/>
                          </a:solidFill>
                          <a:effectLst/>
                          <a:latin typeface="Calibri" panose="020F0502020204030204" pitchFamily="34" charset="0"/>
                        </a:rPr>
                        <a:t>Rarebase</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CDKL5 Disorder</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r>
                        <a:rPr lang="en-US" sz="1200" b="0" i="0" u="none" strike="noStrike" dirty="0">
                          <a:solidFill>
                            <a:srgbClr val="000000"/>
                          </a:solidFill>
                          <a:effectLst/>
                          <a:latin typeface="Calibri" panose="020F0502020204030204" pitchFamily="34" charset="0"/>
                        </a:rPr>
                        <a:t>CDKL5</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endParaRPr lang="en-US" sz="1200" b="0" i="0" u="none" strike="noStrike" dirty="0">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3 </a:t>
                      </a:r>
                      <a:r>
                        <a:rPr lang="en-US" sz="1200" b="0" i="0" u="none" strike="noStrike" dirty="0" err="1">
                          <a:solidFill>
                            <a:srgbClr val="000000"/>
                          </a:solidFill>
                          <a:effectLst/>
                          <a:latin typeface="Calibri" panose="020F0502020204030204" pitchFamily="34" charset="0"/>
                        </a:rPr>
                        <a:t>cmpd</a:t>
                      </a:r>
                      <a:endParaRPr lang="en-US" sz="1200" b="0" i="0" u="none" strike="noStrike" dirty="0">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106307791"/>
                  </a:ext>
                </a:extLst>
              </a:tr>
              <a:tr h="366156">
                <a:tc vMerge="1">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endParaRPr lang="en-US" sz="9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CACNA1A-realted epileptic encephalopathy</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r>
                        <a:rPr lang="en-US" sz="1200" b="0" i="0" u="none" strike="noStrike" dirty="0">
                          <a:solidFill>
                            <a:srgbClr val="000000"/>
                          </a:solidFill>
                          <a:effectLst/>
                          <a:latin typeface="Calibri" panose="020F0502020204030204" pitchFamily="34" charset="0"/>
                        </a:rPr>
                        <a:t>CACNA1A</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endParaRPr lang="en-US" sz="1200" b="0" i="0" u="none" strike="noStrike">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a:solidFill>
                            <a:srgbClr val="000000"/>
                          </a:solidFill>
                          <a:effectLst/>
                          <a:latin typeface="Calibri" panose="020F0502020204030204" pitchFamily="34" charset="0"/>
                        </a:rPr>
                        <a:t>6 cmpd</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796622083"/>
                  </a:ext>
                </a:extLst>
              </a:tr>
              <a:tr h="366156">
                <a:tc vMerge="1">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endParaRPr lang="en-US" sz="9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KAT6B-related neurodevelopmental disorders</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r>
                        <a:rPr lang="en-US" sz="1200" b="0" i="0" u="none" strike="noStrike">
                          <a:solidFill>
                            <a:srgbClr val="000000"/>
                          </a:solidFill>
                          <a:effectLst/>
                          <a:latin typeface="Calibri" panose="020F0502020204030204" pitchFamily="34" charset="0"/>
                        </a:rPr>
                        <a:t>KAT6B</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endParaRPr lang="en-US" sz="1200" b="0" i="0" u="none" strike="noStrike">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a:solidFill>
                            <a:srgbClr val="000000"/>
                          </a:solidFill>
                          <a:effectLst/>
                          <a:latin typeface="Calibri" panose="020F0502020204030204" pitchFamily="34" charset="0"/>
                        </a:rPr>
                        <a:t>5 cmpd</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4149115167"/>
                  </a:ext>
                </a:extLst>
              </a:tr>
              <a:tr h="366156">
                <a:tc vMerge="1">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endParaRPr lang="en-US" sz="9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TBR1-related neuro developmental disorders </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r>
                        <a:rPr lang="en-US" sz="1200" b="0" i="0" u="none" strike="noStrike" dirty="0">
                          <a:solidFill>
                            <a:srgbClr val="000000"/>
                          </a:solidFill>
                          <a:effectLst/>
                          <a:latin typeface="Calibri" panose="020F0502020204030204" pitchFamily="34" charset="0"/>
                        </a:rPr>
                        <a:t>TBR1</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endParaRPr lang="en-US" sz="1200" b="0" i="0" u="none" strike="noStrike">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a:solidFill>
                            <a:srgbClr val="000000"/>
                          </a:solidFill>
                          <a:effectLst/>
                          <a:latin typeface="Calibri" panose="020F0502020204030204" pitchFamily="34" charset="0"/>
                        </a:rPr>
                        <a:t>10 cmpd</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2304031157"/>
                  </a:ext>
                </a:extLst>
              </a:tr>
              <a:tr h="366156">
                <a:tc vMerge="1">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endParaRPr lang="en-US" sz="9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Familial encephalopathy with </a:t>
                      </a:r>
                      <a:r>
                        <a:rPr lang="en-US" sz="1200" b="0" i="0" u="none" strike="noStrike" dirty="0" err="1">
                          <a:solidFill>
                            <a:srgbClr val="000000"/>
                          </a:solidFill>
                          <a:effectLst/>
                          <a:latin typeface="Calibri" panose="020F0502020204030204" pitchFamily="34" charset="0"/>
                        </a:rPr>
                        <a:t>neuroserpin</a:t>
                      </a:r>
                      <a:r>
                        <a:rPr lang="en-US" sz="1200" b="0" i="0" u="none" strike="noStrike" dirty="0">
                          <a:solidFill>
                            <a:srgbClr val="000000"/>
                          </a:solidFill>
                          <a:effectLst/>
                          <a:latin typeface="Calibri" panose="020F0502020204030204" pitchFamily="34" charset="0"/>
                        </a:rPr>
                        <a:t> inclusion bodies (FENIB)</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r>
                        <a:rPr lang="en-US" sz="1200" b="0" i="0" u="none" strike="noStrike" dirty="0">
                          <a:solidFill>
                            <a:srgbClr val="000000"/>
                          </a:solidFill>
                          <a:effectLst/>
                          <a:latin typeface="Calibri" panose="020F0502020204030204" pitchFamily="34" charset="0"/>
                        </a:rPr>
                        <a:t>SERPINI1</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endParaRPr lang="en-US" sz="1200" b="0" i="0" u="none" strike="noStrike" dirty="0">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6 </a:t>
                      </a:r>
                      <a:r>
                        <a:rPr lang="en-US" sz="1200" b="0" i="0" u="none" strike="noStrike" dirty="0" err="1">
                          <a:solidFill>
                            <a:srgbClr val="000000"/>
                          </a:solidFill>
                          <a:effectLst/>
                          <a:latin typeface="Calibri" panose="020F0502020204030204" pitchFamily="34" charset="0"/>
                        </a:rPr>
                        <a:t>cmpd</a:t>
                      </a:r>
                      <a:endParaRPr lang="en-US" sz="1200" b="0" i="0" u="none" strike="noStrike" dirty="0">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3946638880"/>
                  </a:ext>
                </a:extLst>
              </a:tr>
              <a:tr h="366156">
                <a:tc vMerge="1">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endParaRPr lang="en-US" sz="9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PI4KA-related disorder</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ctr"/>
                      <a:r>
                        <a:rPr lang="en-US" sz="1200" b="0" i="0" u="none" strike="noStrike" dirty="0">
                          <a:solidFill>
                            <a:srgbClr val="000000"/>
                          </a:solidFill>
                          <a:effectLst/>
                          <a:latin typeface="Calibri" panose="020F0502020204030204" pitchFamily="34" charset="0"/>
                        </a:rPr>
                        <a:t>PI4KA</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endParaRPr lang="en-US" sz="1200" b="0" i="0" u="none" strike="noStrike" dirty="0">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3 </a:t>
                      </a:r>
                      <a:r>
                        <a:rPr lang="en-US" sz="1200" b="0" i="0" u="none" strike="noStrike" dirty="0" err="1">
                          <a:solidFill>
                            <a:srgbClr val="000000"/>
                          </a:solidFill>
                          <a:effectLst/>
                          <a:latin typeface="Calibri" panose="020F0502020204030204" pitchFamily="34" charset="0"/>
                        </a:rPr>
                        <a:t>cmpd</a:t>
                      </a:r>
                      <a:endParaRPr lang="en-US" sz="1200" b="0" i="0" u="none" strike="noStrike" dirty="0">
                        <a:solidFill>
                          <a:srgbClr val="000000"/>
                        </a:solidFill>
                        <a:effectLst/>
                        <a:latin typeface="Calibri" panose="020F0502020204030204" pitchFamily="34" charset="0"/>
                      </a:endParaRP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1957652510"/>
                  </a:ext>
                </a:extLst>
              </a:tr>
              <a:tr h="366156">
                <a:tc vMerge="1">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endParaRPr lang="en-US" sz="9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a:solidFill>
                            <a:srgbClr val="000000"/>
                          </a:solidFill>
                          <a:effectLst/>
                          <a:latin typeface="Calibri" panose="020F0502020204030204" pitchFamily="34" charset="0"/>
                        </a:rPr>
                        <a:t>NAA10-related disorder (X chromosome)</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a:solidFill>
                            <a:srgbClr val="000000"/>
                          </a:solidFill>
                          <a:effectLst/>
                          <a:latin typeface="Calibri" panose="020F0502020204030204" pitchFamily="34" charset="0"/>
                        </a:rPr>
                        <a:t>NAA10</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t"/>
                      <a:r>
                        <a:rPr lang="en-US" sz="1200" b="0" i="0" u="none" strike="noStrike" dirty="0">
                          <a:solidFill>
                            <a:srgbClr val="000000"/>
                          </a:solidFill>
                          <a:effectLst/>
                          <a:latin typeface="Calibri" panose="020F0502020204030204" pitchFamily="34" charset="0"/>
                        </a:rPr>
                        <a:t>Arg83Cys</a:t>
                      </a:r>
                    </a:p>
                  </a:txBody>
                  <a:tcPr marL="7620" marR="7620" marT="762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2081346731"/>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u="none" strike="noStrike" dirty="0">
                          <a:solidFill>
                            <a:srgbClr val="000000"/>
                          </a:solidFill>
                          <a:effectLst/>
                        </a:rPr>
                        <a:t>Nof1</a:t>
                      </a:r>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u="none" strike="noStrike" dirty="0">
                          <a:solidFill>
                            <a:srgbClr val="000000"/>
                          </a:solidFill>
                          <a:effectLst/>
                        </a:rPr>
                        <a:t>Rett syndrome </a:t>
                      </a:r>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u="none" strike="noStrike" dirty="0">
                          <a:solidFill>
                            <a:srgbClr val="000000"/>
                          </a:solidFill>
                          <a:effectLst/>
                        </a:rPr>
                        <a:t>MECP2</a:t>
                      </a:r>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i="0" u="none" strike="noStrike" dirty="0">
                          <a:solidFill>
                            <a:srgbClr val="000000"/>
                          </a:solidFill>
                          <a:effectLst/>
                          <a:latin typeface="Calibri" panose="020F0502020204030204" pitchFamily="34" charset="0"/>
                        </a:rPr>
                        <a:t>T158M</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u="none" strike="noStrike" dirty="0">
                          <a:solidFill>
                            <a:srgbClr val="000000"/>
                          </a:solidFill>
                          <a:effectLst/>
                        </a:rPr>
                        <a:t>Upregulation</a:t>
                      </a:r>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u="none" strike="noStrike" dirty="0">
                          <a:solidFill>
                            <a:srgbClr val="000000"/>
                          </a:solidFill>
                          <a:effectLst/>
                        </a:rPr>
                        <a:t>BE(2)-M17, iPSC-neurons</a:t>
                      </a:r>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Base Editing</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3156216518"/>
                  </a:ext>
                </a:extLst>
              </a:tr>
            </a:tbl>
          </a:graphicData>
        </a:graphic>
      </p:graphicFrame>
    </p:spTree>
    <p:extLst>
      <p:ext uri="{BB962C8B-B14F-4D97-AF65-F5344CB8AC3E}">
        <p14:creationId xmlns:p14="http://schemas.microsoft.com/office/powerpoint/2010/main" val="3461058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D14C3C2-67EA-F35B-7D45-CFEF117071DB}"/>
              </a:ext>
            </a:extLst>
          </p:cNvPr>
          <p:cNvGraphicFramePr>
            <a:graphicFrameLocks noGrp="1"/>
          </p:cNvGraphicFramePr>
          <p:nvPr/>
        </p:nvGraphicFramePr>
        <p:xfrm>
          <a:off x="1029850" y="1882108"/>
          <a:ext cx="10146148" cy="2572662"/>
        </p:xfrm>
        <a:graphic>
          <a:graphicData uri="http://schemas.openxmlformats.org/drawingml/2006/table">
            <a:tbl>
              <a:tblPr/>
              <a:tblGrid>
                <a:gridCol w="2272150">
                  <a:extLst>
                    <a:ext uri="{9D8B030D-6E8A-4147-A177-3AD203B41FA5}">
                      <a16:colId xmlns:a16="http://schemas.microsoft.com/office/drawing/2014/main" val="2628654697"/>
                    </a:ext>
                  </a:extLst>
                </a:gridCol>
                <a:gridCol w="2074333">
                  <a:extLst>
                    <a:ext uri="{9D8B030D-6E8A-4147-A177-3AD203B41FA5}">
                      <a16:colId xmlns:a16="http://schemas.microsoft.com/office/drawing/2014/main" val="1996182204"/>
                    </a:ext>
                  </a:extLst>
                </a:gridCol>
                <a:gridCol w="990600">
                  <a:extLst>
                    <a:ext uri="{9D8B030D-6E8A-4147-A177-3AD203B41FA5}">
                      <a16:colId xmlns:a16="http://schemas.microsoft.com/office/drawing/2014/main" val="3961115125"/>
                    </a:ext>
                  </a:extLst>
                </a:gridCol>
                <a:gridCol w="973667">
                  <a:extLst>
                    <a:ext uri="{9D8B030D-6E8A-4147-A177-3AD203B41FA5}">
                      <a16:colId xmlns:a16="http://schemas.microsoft.com/office/drawing/2014/main" val="434754199"/>
                    </a:ext>
                  </a:extLst>
                </a:gridCol>
                <a:gridCol w="2048933">
                  <a:extLst>
                    <a:ext uri="{9D8B030D-6E8A-4147-A177-3AD203B41FA5}">
                      <a16:colId xmlns:a16="http://schemas.microsoft.com/office/drawing/2014/main" val="1008913920"/>
                    </a:ext>
                  </a:extLst>
                </a:gridCol>
                <a:gridCol w="1786465">
                  <a:extLst>
                    <a:ext uri="{9D8B030D-6E8A-4147-A177-3AD203B41FA5}">
                      <a16:colId xmlns:a16="http://schemas.microsoft.com/office/drawing/2014/main" val="1568736861"/>
                    </a:ext>
                  </a:extLst>
                </a:gridCol>
              </a:tblGrid>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Client</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Disease</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Gene</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Mutation</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ctr"/>
                      <a:r>
                        <a:rPr lang="en-US" sz="1200" b="1" u="none" strike="noStrike" dirty="0">
                          <a:solidFill>
                            <a:schemeClr val="bg1"/>
                          </a:solidFill>
                          <a:effectLst>
                            <a:outerShdw blurRad="38100" dist="38100" dir="2700000" algn="tl">
                              <a:srgbClr val="000000">
                                <a:alpha val="43137"/>
                              </a:srgbClr>
                            </a:outerShdw>
                          </a:effectLst>
                        </a:rPr>
                        <a:t>Cell System To </a:t>
                      </a:r>
                      <a:r>
                        <a:rPr lang="en-US" altLang="zh-CN" sz="1200" b="1" u="none" strike="noStrike" dirty="0">
                          <a:solidFill>
                            <a:schemeClr val="bg1"/>
                          </a:solidFill>
                          <a:effectLst>
                            <a:outerShdw blurRad="38100" dist="38100" dir="2700000" algn="tl">
                              <a:srgbClr val="000000">
                                <a:alpha val="43137"/>
                              </a:srgbClr>
                            </a:outerShdw>
                          </a:effectLst>
                        </a:rPr>
                        <a:t>Be Generated</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tc>
                  <a:txBody>
                    <a:bodyPr/>
                    <a:lstStyle/>
                    <a:p>
                      <a:pPr algn="ctr" fontAlgn="ctr"/>
                      <a:r>
                        <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rPr>
                        <a:t>Tissues for </a:t>
                      </a:r>
                      <a:r>
                        <a:rPr lang="en-US" altLang="zh-CN"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rPr>
                        <a:t>Reprogramming</a:t>
                      </a:r>
                      <a:endParaRPr lang="en-US" sz="1200" b="1" i="0" u="none" strike="noStrike" dirty="0">
                        <a:solidFill>
                          <a:schemeClr val="bg1"/>
                        </a:solidFill>
                        <a:effectLst>
                          <a:outerShdw blurRad="38100" dist="38100" dir="2700000" algn="tl">
                            <a:srgbClr val="000000">
                              <a:alpha val="43137"/>
                            </a:srgbClr>
                          </a:outerShdw>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F7D25"/>
                    </a:solidFill>
                  </a:tcPr>
                </a:tc>
                <a:extLst>
                  <a:ext uri="{0D108BD9-81ED-4DB2-BD59-A6C34878D82A}">
                    <a16:rowId xmlns:a16="http://schemas.microsoft.com/office/drawing/2014/main" val="379076860"/>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0" i="0" u="none" strike="noStrike" dirty="0" err="1">
                          <a:solidFill>
                            <a:srgbClr val="000000"/>
                          </a:solidFill>
                          <a:effectLst/>
                          <a:latin typeface="Calibri" panose="020F0502020204030204" pitchFamily="34" charset="0"/>
                        </a:rPr>
                        <a:t>Everlum</a:t>
                      </a:r>
                      <a:r>
                        <a:rPr lang="en-US" sz="1200" b="0" i="0" u="none" strike="noStrike" dirty="0">
                          <a:solidFill>
                            <a:srgbClr val="000000"/>
                          </a:solidFill>
                          <a:effectLst/>
                          <a:latin typeface="Calibri" panose="020F0502020204030204" pitchFamily="34" charset="0"/>
                        </a:rPr>
                        <a:t> / Hope For Harvey</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i="0" u="none" strike="noStrike" dirty="0">
                          <a:solidFill>
                            <a:srgbClr val="000000"/>
                          </a:solidFill>
                          <a:effectLst/>
                          <a:latin typeface="Calibri" panose="020F0502020204030204" pitchFamily="34" charset="0"/>
                        </a:rPr>
                        <a:t>DLG4 </a:t>
                      </a:r>
                      <a:r>
                        <a:rPr lang="en-US" sz="1200" b="0" i="0" u="none" strike="noStrike" dirty="0" err="1">
                          <a:solidFill>
                            <a:srgbClr val="000000"/>
                          </a:solidFill>
                          <a:effectLst/>
                          <a:latin typeface="Calibri" panose="020F0502020204030204" pitchFamily="34" charset="0"/>
                        </a:rPr>
                        <a:t>Synaptopathy</a:t>
                      </a:r>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i="0" u="none" strike="noStrike" dirty="0">
                          <a:solidFill>
                            <a:srgbClr val="000000"/>
                          </a:solidFill>
                          <a:effectLst/>
                          <a:latin typeface="Calibri" panose="020F0502020204030204" pitchFamily="34" charset="0"/>
                        </a:rPr>
                        <a:t>DLG4</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i="0" u="none" strike="noStrike" dirty="0">
                          <a:solidFill>
                            <a:srgbClr val="000000"/>
                          </a:solidFill>
                          <a:effectLst/>
                          <a:latin typeface="Calibri" panose="020F0502020204030204" pitchFamily="34" charset="0"/>
                        </a:rPr>
                        <a:t>iPSC generation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tc>
                  <a:txBody>
                    <a:bodyPr/>
                    <a:lstStyle/>
                    <a:p>
                      <a:pPr marL="0" marR="0" algn="ctr">
                        <a:spcBef>
                          <a:spcPts val="0"/>
                        </a:spcBef>
                        <a:spcAft>
                          <a:spcPts val="0"/>
                        </a:spcAft>
                      </a:pPr>
                      <a:r>
                        <a:rPr lang="en-US" sz="1200" dirty="0">
                          <a:effectLst/>
                          <a:latin typeface="Calibri" panose="020F0502020204030204" pitchFamily="34" charset="0"/>
                          <a:ea typeface="DengXian" panose="02010600030101010101" pitchFamily="2" charset="-122"/>
                        </a:rPr>
                        <a:t>PBMC</a:t>
                      </a:r>
                    </a:p>
                  </a:txBody>
                  <a:tcPr marL="45720" marR="0" marT="0" marB="0" anchor="ctr">
                    <a:lnL>
                      <a:noFill/>
                    </a:lnL>
                    <a:lnR>
                      <a:noFill/>
                    </a:lnR>
                    <a:lnT>
                      <a:noFill/>
                    </a:lnT>
                    <a:lnB>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425892580"/>
                  </a:ext>
                </a:extLst>
              </a:tr>
              <a:tr h="366156">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0" i="0" u="none" strike="noStrike" dirty="0" err="1">
                          <a:solidFill>
                            <a:srgbClr val="000000"/>
                          </a:solidFill>
                          <a:effectLst/>
                          <a:latin typeface="Calibri" panose="020F0502020204030204" pitchFamily="34" charset="0"/>
                        </a:rPr>
                        <a:t>Everlum</a:t>
                      </a:r>
                      <a:r>
                        <a:rPr lang="en-US" sz="1200" b="0" i="0" u="none" strike="noStrike" dirty="0">
                          <a:solidFill>
                            <a:srgbClr val="000000"/>
                          </a:solidFill>
                          <a:effectLst/>
                          <a:latin typeface="Calibri" panose="020F0502020204030204" pitchFamily="34" charset="0"/>
                        </a:rPr>
                        <a:t> / The KCNC1 Foundation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KCNC1-related disorders</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KCNC1</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V434L </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iPSC generation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marL="0" marR="0" algn="ctr">
                        <a:spcBef>
                          <a:spcPts val="0"/>
                        </a:spcBef>
                        <a:spcAft>
                          <a:spcPts val="0"/>
                        </a:spcAft>
                      </a:pPr>
                      <a:r>
                        <a:rPr lang="en-US" sz="1200" dirty="0">
                          <a:effectLst/>
                          <a:latin typeface="Calibri" panose="020F0502020204030204" pitchFamily="34" charset="0"/>
                          <a:ea typeface="DengXian" panose="02010600030101010101" pitchFamily="2" charset="-122"/>
                        </a:rPr>
                        <a:t>PBMC</a:t>
                      </a:r>
                    </a:p>
                  </a:txBody>
                  <a:tcPr marL="45720" marR="0" marT="0" marB="0" anchor="ctr">
                    <a:lnL>
                      <a:noFill/>
                    </a:lnL>
                    <a:lnR>
                      <a:noFill/>
                    </a:lnR>
                    <a:lnT>
                      <a:noFill/>
                    </a:lnT>
                    <a:lnB>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322800939"/>
                  </a:ext>
                </a:extLst>
              </a:tr>
              <a:tr h="36615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Calibri" panose="020F0502020204030204" pitchFamily="34" charset="0"/>
                        </a:rPr>
                        <a:t>PACS2 Research Foundation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i="0" u="none" strike="noStrike" dirty="0">
                          <a:solidFill>
                            <a:srgbClr val="000000"/>
                          </a:solidFill>
                          <a:effectLst/>
                          <a:latin typeface="Calibri" panose="020F0502020204030204" pitchFamily="34" charset="0"/>
                        </a:rPr>
                        <a:t>PACS2 syndrome</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200" b="0" i="0" u="none" strike="noStrike" dirty="0">
                          <a:solidFill>
                            <a:srgbClr val="000000"/>
                          </a:solidFill>
                          <a:effectLst/>
                          <a:latin typeface="Calibri" panose="020F0502020204030204" pitchFamily="34" charset="0"/>
                        </a:rPr>
                        <a:t>PACS2</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Calibri" panose="020F0502020204030204" pitchFamily="34" charset="0"/>
                        </a:rPr>
                        <a:t>iPSC generation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marL="0" marR="0" algn="ctr">
                        <a:spcBef>
                          <a:spcPts val="0"/>
                        </a:spcBef>
                        <a:spcAft>
                          <a:spcPts val="0"/>
                        </a:spcAft>
                      </a:pPr>
                      <a:r>
                        <a:rPr lang="en-US" sz="1200" dirty="0">
                          <a:effectLst/>
                          <a:latin typeface="Calibri" panose="020F0502020204030204" pitchFamily="34" charset="0"/>
                          <a:ea typeface="DengXian" panose="02010600030101010101" pitchFamily="2" charset="-122"/>
                        </a:rPr>
                        <a:t>PBMC</a:t>
                      </a:r>
                    </a:p>
                  </a:txBody>
                  <a:tcPr marL="45720" marR="0" marT="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4044655339"/>
                  </a:ext>
                </a:extLst>
              </a:tr>
              <a:tr h="366156">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Calibri" panose="020F0502020204030204" pitchFamily="34" charset="0"/>
                        </a:rPr>
                        <a:t>Cure VCP</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VCP Disease</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VCP</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iPSC generation, Motor Neurons, Myoblasts differentiation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marL="0" marR="0" algn="ctr">
                        <a:spcBef>
                          <a:spcPts val="0"/>
                        </a:spcBef>
                        <a:spcAft>
                          <a:spcPts val="0"/>
                        </a:spcAft>
                      </a:pPr>
                      <a:r>
                        <a:rPr lang="en-US" sz="1200">
                          <a:effectLst/>
                          <a:latin typeface="Calibri" panose="020F0502020204030204" pitchFamily="34" charset="0"/>
                          <a:ea typeface="DengXian" panose="02010600030101010101" pitchFamily="2" charset="-122"/>
                        </a:rPr>
                        <a:t>PBMC</a:t>
                      </a:r>
                    </a:p>
                  </a:txBody>
                  <a:tcPr marL="45720" marR="0" marT="0" marB="0" anchor="ctr">
                    <a:lnL>
                      <a:noFill/>
                    </a:lnL>
                    <a:lnR>
                      <a:noFill/>
                    </a:lnR>
                    <a:lnT>
                      <a:noFill/>
                    </a:lnT>
                    <a:lnB>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168695985"/>
                  </a:ext>
                </a:extLst>
              </a:tr>
              <a:tr h="366156">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Calibri" panose="020F0502020204030204" pitchFamily="34" charset="0"/>
                        </a:rPr>
                        <a:t>L-CMD</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r>
                        <a:rPr lang="en-US" sz="1200" b="0" i="0" u="none" strike="noStrike" dirty="0">
                          <a:solidFill>
                            <a:srgbClr val="000000"/>
                          </a:solidFill>
                          <a:effectLst/>
                          <a:latin typeface="Calibri" panose="020F0502020204030204" pitchFamily="34" charset="0"/>
                        </a:rPr>
                        <a:t>Muscular dystrophy</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r>
                        <a:rPr lang="en-US" sz="1200" b="0" i="0" u="none" strike="noStrike" dirty="0">
                          <a:solidFill>
                            <a:srgbClr val="000000"/>
                          </a:solidFill>
                          <a:effectLst/>
                          <a:latin typeface="Calibri" panose="020F0502020204030204" pitchFamily="34" charset="0"/>
                        </a:rPr>
                        <a:t>LMNA</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endParaRPr lang="en-US" sz="1200" b="0" i="0" u="none" strike="noStrike" dirty="0">
                        <a:solidFill>
                          <a:srgbClr val="000000"/>
                        </a:solidFill>
                        <a:effectLst/>
                        <a:latin typeface="Calibri" panose="020F0502020204030204" pitchFamily="34" charset="0"/>
                      </a:endParaRP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algn="ctr" fontAlgn="b"/>
                      <a:r>
                        <a:rPr lang="en-US" sz="1200" b="0" i="0" u="none" strike="noStrike" dirty="0">
                          <a:solidFill>
                            <a:srgbClr val="000000"/>
                          </a:solidFill>
                          <a:effectLst/>
                          <a:latin typeface="Calibri" panose="020F0502020204030204" pitchFamily="34" charset="0"/>
                        </a:rPr>
                        <a:t>iPSC generation, Myoblast differentiation</a:t>
                      </a:r>
                    </a:p>
                  </a:txBody>
                  <a:tcPr marL="3586" marR="3586" marT="3586"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tc>
                  <a:txBody>
                    <a:bodyPr/>
                    <a:lstStyle/>
                    <a:p>
                      <a:pPr marL="0" marR="0" algn="ctr">
                        <a:spcBef>
                          <a:spcPts val="0"/>
                        </a:spcBef>
                        <a:spcAft>
                          <a:spcPts val="0"/>
                        </a:spcAft>
                      </a:pPr>
                      <a:r>
                        <a:rPr lang="en-US" sz="1200">
                          <a:effectLst/>
                          <a:latin typeface="Calibri" panose="020F0502020204030204" pitchFamily="34" charset="0"/>
                          <a:ea typeface="DengXian" panose="02010600030101010101" pitchFamily="2" charset="-122"/>
                        </a:rPr>
                        <a:t>Fibroblast</a:t>
                      </a:r>
                    </a:p>
                  </a:txBody>
                  <a:tcPr marL="45720" marR="0" marT="0" marB="0" anchor="ctr">
                    <a:lnL>
                      <a:noFill/>
                    </a:lnL>
                    <a:lnR>
                      <a:noFill/>
                    </a:lnR>
                    <a:lnT>
                      <a:noFill/>
                    </a:lnT>
                    <a:lnB>
                      <a:noFill/>
                    </a:lnB>
                    <a:lnTlToBr w="12700" cmpd="sng">
                      <a:noFill/>
                      <a:prstDash val="solid"/>
                    </a:lnTlToBr>
                    <a:lnBlToTr w="12700" cmpd="sng">
                      <a:noFill/>
                      <a:prstDash val="solid"/>
                    </a:lnBlToTr>
                    <a:solidFill>
                      <a:srgbClr val="F79646">
                        <a:lumMod val="20000"/>
                        <a:lumOff val="80000"/>
                      </a:srgbClr>
                    </a:solidFill>
                  </a:tcPr>
                </a:tc>
                <a:extLst>
                  <a:ext uri="{0D108BD9-81ED-4DB2-BD59-A6C34878D82A}">
                    <a16:rowId xmlns:a16="http://schemas.microsoft.com/office/drawing/2014/main" val="3816372619"/>
                  </a:ext>
                </a:extLst>
              </a:tr>
              <a:tr h="366156">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Calibri" panose="020F0502020204030204" pitchFamily="34" charset="0"/>
                        </a:rPr>
                        <a:t>Nof1</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Rett Syndrome</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MECP2</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T158M</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algn="ctr" fontAlgn="b"/>
                      <a:r>
                        <a:rPr lang="en-US" sz="1200" b="0" i="0" u="none" strike="noStrike" dirty="0">
                          <a:solidFill>
                            <a:srgbClr val="000000"/>
                          </a:solidFill>
                          <a:effectLst/>
                          <a:latin typeface="Calibri" panose="020F0502020204030204" pitchFamily="34" charset="0"/>
                        </a:rPr>
                        <a:t>iPSC generation for WT and Mut expressing clones</a:t>
                      </a:r>
                    </a:p>
                  </a:txBody>
                  <a:tcPr marL="3586" marR="3586" marT="3586" marB="0" anchor="ctr">
                    <a:lnL>
                      <a:noFill/>
                    </a:lnL>
                    <a:lnR>
                      <a:noFill/>
                    </a:lnR>
                    <a:lnT>
                      <a:noFill/>
                    </a:lnT>
                    <a:lnB>
                      <a:noFill/>
                    </a:lnB>
                    <a:lnTlToBr w="12700" cmpd="sng">
                      <a:noFill/>
                      <a:prstDash val="solid"/>
                    </a:lnTlToBr>
                    <a:lnBlToTr w="12700" cmpd="sng">
                      <a:noFill/>
                      <a:prstDash val="solid"/>
                    </a:lnBlToTr>
                    <a:solidFill>
                      <a:schemeClr val="bg2"/>
                    </a:solidFill>
                  </a:tcPr>
                </a:tc>
                <a:tc>
                  <a:txBody>
                    <a:bodyPr/>
                    <a:lstStyle/>
                    <a:p>
                      <a:pPr marL="0" marR="0" algn="ctr">
                        <a:spcBef>
                          <a:spcPts val="0"/>
                        </a:spcBef>
                        <a:spcAft>
                          <a:spcPts val="0"/>
                        </a:spcAft>
                      </a:pPr>
                      <a:r>
                        <a:rPr lang="en-US" sz="1200" dirty="0">
                          <a:effectLst/>
                          <a:latin typeface="Calibri" panose="020F0502020204030204" pitchFamily="34" charset="0"/>
                          <a:ea typeface="DengXian" panose="02010600030101010101" pitchFamily="2" charset="-122"/>
                        </a:rPr>
                        <a:t>PBMC</a:t>
                      </a:r>
                    </a:p>
                  </a:txBody>
                  <a:tcPr marL="45720" marR="0" marT="0" marB="0" anchor="ctr">
                    <a:lnL>
                      <a:noFill/>
                    </a:lnL>
                    <a:lnR>
                      <a:noFill/>
                    </a:lnR>
                    <a:lnT>
                      <a:noFill/>
                    </a:lnT>
                    <a:lnB>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3129451068"/>
                  </a:ext>
                </a:extLst>
              </a:tr>
            </a:tbl>
          </a:graphicData>
        </a:graphic>
      </p:graphicFrame>
      <p:sp>
        <p:nvSpPr>
          <p:cNvPr id="4" name="Title 1">
            <a:extLst>
              <a:ext uri="{FF2B5EF4-FFF2-40B4-BE49-F238E27FC236}">
                <a16:creationId xmlns:a16="http://schemas.microsoft.com/office/drawing/2014/main" id="{8D20E755-FFDD-40A1-C307-12BCCF15D2CF}"/>
              </a:ext>
            </a:extLst>
          </p:cNvPr>
          <p:cNvSpPr txBox="1">
            <a:spLocks/>
          </p:cNvSpPr>
          <p:nvPr/>
        </p:nvSpPr>
        <p:spPr>
          <a:xfrm>
            <a:off x="387178" y="182601"/>
            <a:ext cx="11417643" cy="765964"/>
          </a:xfrm>
          <a:prstGeom prst="rect">
            <a:avLst/>
          </a:prstGeom>
        </p:spPr>
        <p:txBody>
          <a:bodyPr/>
          <a:lstStyle>
            <a:lvl1pPr algn="l" defTabSz="914400" rtl="0" eaLnBrk="1" latinLnBrk="0" hangingPunct="1">
              <a:lnSpc>
                <a:spcPct val="90000"/>
              </a:lnSpc>
              <a:spcBef>
                <a:spcPct val="0"/>
              </a:spcBef>
              <a:buNone/>
              <a:defRPr lang="en-US" sz="2400" b="1" kern="1200" spc="-50" baseline="0" dirty="0">
                <a:solidFill>
                  <a:schemeClr val="tx2"/>
                </a:solidFill>
                <a:latin typeface="Montserrat "/>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400" b="1" i="0" u="none" strike="noStrike" kern="1200" cap="none" spc="-50" normalizeH="0" baseline="0" noProof="0" dirty="0">
                <a:ln>
                  <a:noFill/>
                </a:ln>
                <a:solidFill>
                  <a:srgbClr val="FF5400"/>
                </a:solidFill>
                <a:effectLst/>
                <a:uLnTx/>
                <a:uFillTx/>
                <a:latin typeface="Montserrat "/>
                <a:ea typeface="+mj-ea"/>
                <a:cs typeface="Arial" panose="020B0604020202020204" pitchFamily="34" charset="0"/>
              </a:rPr>
              <a:t>N-of-1 Project Summary </a:t>
            </a:r>
            <a:br>
              <a:rPr kumimoji="0" lang="en-US" sz="2400" b="1" i="0" u="none" strike="noStrike" kern="1200" cap="none" spc="-50" normalizeH="0" baseline="0" noProof="0" dirty="0">
                <a:ln>
                  <a:noFill/>
                </a:ln>
                <a:solidFill>
                  <a:srgbClr val="676767"/>
                </a:solidFill>
                <a:effectLst/>
                <a:uLnTx/>
                <a:uFillTx/>
                <a:latin typeface="Montserrat "/>
                <a:ea typeface="+mj-ea"/>
                <a:cs typeface="Arial" panose="020B0604020202020204" pitchFamily="34" charset="0"/>
              </a:rPr>
            </a:br>
            <a:r>
              <a:rPr kumimoji="0" lang="en-US" sz="1800" b="1" i="0" u="none" strike="noStrike" kern="1200" cap="none" spc="-50" normalizeH="0" baseline="0" noProof="0" dirty="0">
                <a:ln>
                  <a:noFill/>
                </a:ln>
                <a:solidFill>
                  <a:srgbClr val="676767"/>
                </a:solidFill>
                <a:effectLst/>
                <a:uLnTx/>
                <a:uFillTx/>
                <a:latin typeface="Montserrat "/>
                <a:ea typeface="+mj-ea"/>
                <a:cs typeface="Arial" panose="020B0604020202020204" pitchFamily="34" charset="0"/>
              </a:rPr>
              <a:t>(iPSC-derived model generation)</a:t>
            </a:r>
            <a:endParaRPr kumimoji="0" lang="en-US" sz="2400" b="1" i="0" u="none" strike="noStrike" kern="1200" cap="none" spc="-50" normalizeH="0" baseline="0" noProof="0" dirty="0">
              <a:ln>
                <a:noFill/>
              </a:ln>
              <a:solidFill>
                <a:srgbClr val="676767"/>
              </a:solidFill>
              <a:effectLst/>
              <a:uLnTx/>
              <a:uFillTx/>
              <a:latin typeface="Montserrat "/>
              <a:ea typeface="+mj-ea"/>
              <a:cs typeface="Arial" panose="020B0604020202020204" pitchFamily="34" charset="0"/>
            </a:endParaRPr>
          </a:p>
        </p:txBody>
      </p:sp>
    </p:spTree>
    <p:extLst>
      <p:ext uri="{BB962C8B-B14F-4D97-AF65-F5344CB8AC3E}">
        <p14:creationId xmlns:p14="http://schemas.microsoft.com/office/powerpoint/2010/main" val="3720650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BA64CF0-0CF2-0178-CFC3-D67C5AA8F146}"/>
              </a:ext>
            </a:extLst>
          </p:cNvPr>
          <p:cNvSpPr/>
          <p:nvPr/>
        </p:nvSpPr>
        <p:spPr>
          <a:xfrm>
            <a:off x="458676" y="1210530"/>
            <a:ext cx="6653324" cy="1219336"/>
          </a:xfrm>
          <a:prstGeom prst="rect">
            <a:avLst/>
          </a:prstGeom>
          <a:noFill/>
          <a:ln w="38100">
            <a:solidFill>
              <a:srgbClr val="FF5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911DD9C2-CEE0-4941-1D40-65B8B3E905CC}"/>
              </a:ext>
            </a:extLst>
          </p:cNvPr>
          <p:cNvSpPr>
            <a:spLocks noGrp="1"/>
          </p:cNvSpPr>
          <p:nvPr>
            <p:ph type="title"/>
          </p:nvPr>
        </p:nvSpPr>
        <p:spPr/>
        <p:txBody>
          <a:bodyPr/>
          <a:lstStyle/>
          <a:p>
            <a:r>
              <a:rPr lang="en-US" dirty="0">
                <a:solidFill>
                  <a:srgbClr val="FF5400"/>
                </a:solidFill>
              </a:rPr>
              <a:t>iXCells Partnership In Rare Disease Community </a:t>
            </a:r>
          </a:p>
        </p:txBody>
      </p:sp>
      <p:pic>
        <p:nvPicPr>
          <p:cNvPr id="4" name="Picture 3">
            <a:extLst>
              <a:ext uri="{FF2B5EF4-FFF2-40B4-BE49-F238E27FC236}">
                <a16:creationId xmlns:a16="http://schemas.microsoft.com/office/drawing/2014/main" id="{1D9C694B-0885-4610-CE19-0F4B387608AB}"/>
              </a:ext>
            </a:extLst>
          </p:cNvPr>
          <p:cNvPicPr>
            <a:picLocks noChangeAspect="1"/>
          </p:cNvPicPr>
          <p:nvPr/>
        </p:nvPicPr>
        <p:blipFill rotWithShape="1">
          <a:blip r:embed="rId2"/>
          <a:srcRect l="4122" r="80786" b="72204"/>
          <a:stretch/>
        </p:blipFill>
        <p:spPr>
          <a:xfrm>
            <a:off x="699802" y="1466918"/>
            <a:ext cx="1713057" cy="940391"/>
          </a:xfrm>
          <a:prstGeom prst="rect">
            <a:avLst/>
          </a:prstGeom>
        </p:spPr>
      </p:pic>
      <p:pic>
        <p:nvPicPr>
          <p:cNvPr id="5" name="Picture 2" descr="Logo PACS2 Foundation">
            <a:extLst>
              <a:ext uri="{FF2B5EF4-FFF2-40B4-BE49-F238E27FC236}">
                <a16:creationId xmlns:a16="http://schemas.microsoft.com/office/drawing/2014/main" id="{657930C0-81BD-9592-AEB4-FAFC008BD3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4433" y="2805875"/>
            <a:ext cx="1072633" cy="45214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N=1 Collaborative">
            <a:extLst>
              <a:ext uri="{FF2B5EF4-FFF2-40B4-BE49-F238E27FC236}">
                <a16:creationId xmlns:a16="http://schemas.microsoft.com/office/drawing/2014/main" id="{2DF7FB75-5BB1-6071-F3FB-2273733FDB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67402" y="1662652"/>
            <a:ext cx="709746" cy="6908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
            <a:extLst>
              <a:ext uri="{FF2B5EF4-FFF2-40B4-BE49-F238E27FC236}">
                <a16:creationId xmlns:a16="http://schemas.microsoft.com/office/drawing/2014/main" id="{BD681A1E-2D46-9C7E-24C5-573471FB54E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217"/>
          <a:stretch/>
        </p:blipFill>
        <p:spPr bwMode="auto">
          <a:xfrm>
            <a:off x="6939567" y="4434468"/>
            <a:ext cx="1074766" cy="14580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E63A54E2-9639-8DDA-4F58-6998A0A81418}"/>
              </a:ext>
            </a:extLst>
          </p:cNvPr>
          <p:cNvPicPr>
            <a:picLocks noChangeAspect="1"/>
          </p:cNvPicPr>
          <p:nvPr/>
        </p:nvPicPr>
        <p:blipFill rotWithShape="1">
          <a:blip r:embed="rId6"/>
          <a:srcRect t="5080" r="14616" b="8455"/>
          <a:stretch/>
        </p:blipFill>
        <p:spPr>
          <a:xfrm>
            <a:off x="3120584" y="4434468"/>
            <a:ext cx="1093530" cy="1458039"/>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10823AEE-1E55-9817-CEAB-5BADEC2FE27F}"/>
              </a:ext>
            </a:extLst>
          </p:cNvPr>
          <p:cNvPicPr>
            <a:picLocks noChangeAspect="1"/>
          </p:cNvPicPr>
          <p:nvPr/>
        </p:nvPicPr>
        <p:blipFill rotWithShape="1">
          <a:blip r:embed="rId2"/>
          <a:srcRect l="4449" t="59978" r="81239"/>
          <a:stretch/>
        </p:blipFill>
        <p:spPr>
          <a:xfrm>
            <a:off x="2625852" y="1389768"/>
            <a:ext cx="1087652" cy="906519"/>
          </a:xfrm>
          <a:prstGeom prst="rect">
            <a:avLst/>
          </a:prstGeom>
        </p:spPr>
      </p:pic>
      <p:pic>
        <p:nvPicPr>
          <p:cNvPr id="11" name="Picture 10">
            <a:extLst>
              <a:ext uri="{FF2B5EF4-FFF2-40B4-BE49-F238E27FC236}">
                <a16:creationId xmlns:a16="http://schemas.microsoft.com/office/drawing/2014/main" id="{9056C919-9313-B822-FD2D-C0AB916D5EF3}"/>
              </a:ext>
            </a:extLst>
          </p:cNvPr>
          <p:cNvPicPr>
            <a:picLocks noChangeAspect="1"/>
          </p:cNvPicPr>
          <p:nvPr/>
        </p:nvPicPr>
        <p:blipFill rotWithShape="1">
          <a:blip r:embed="rId2"/>
          <a:srcRect l="19255" t="7444" r="64784" b="61697"/>
          <a:stretch/>
        </p:blipFill>
        <p:spPr>
          <a:xfrm>
            <a:off x="7632283" y="1645621"/>
            <a:ext cx="1219525" cy="702748"/>
          </a:xfrm>
          <a:prstGeom prst="rect">
            <a:avLst/>
          </a:prstGeom>
        </p:spPr>
      </p:pic>
      <p:pic>
        <p:nvPicPr>
          <p:cNvPr id="12" name="Picture 11">
            <a:extLst>
              <a:ext uri="{FF2B5EF4-FFF2-40B4-BE49-F238E27FC236}">
                <a16:creationId xmlns:a16="http://schemas.microsoft.com/office/drawing/2014/main" id="{8246D149-1C7F-B3F9-1ECA-3BD8E98971D9}"/>
              </a:ext>
            </a:extLst>
          </p:cNvPr>
          <p:cNvPicPr>
            <a:picLocks noChangeAspect="1"/>
          </p:cNvPicPr>
          <p:nvPr/>
        </p:nvPicPr>
        <p:blipFill rotWithShape="1">
          <a:blip r:embed="rId2"/>
          <a:srcRect l="66422" t="6505" r="16816" b="65233"/>
          <a:stretch/>
        </p:blipFill>
        <p:spPr>
          <a:xfrm>
            <a:off x="4110508" y="1662652"/>
            <a:ext cx="1280716" cy="643608"/>
          </a:xfrm>
          <a:prstGeom prst="rect">
            <a:avLst/>
          </a:prstGeom>
        </p:spPr>
      </p:pic>
      <p:pic>
        <p:nvPicPr>
          <p:cNvPr id="13" name="Picture 12">
            <a:extLst>
              <a:ext uri="{FF2B5EF4-FFF2-40B4-BE49-F238E27FC236}">
                <a16:creationId xmlns:a16="http://schemas.microsoft.com/office/drawing/2014/main" id="{0E3BF150-D6C3-E50D-A73E-0D08AF1B32D8}"/>
              </a:ext>
            </a:extLst>
          </p:cNvPr>
          <p:cNvPicPr>
            <a:picLocks noChangeAspect="1"/>
          </p:cNvPicPr>
          <p:nvPr/>
        </p:nvPicPr>
        <p:blipFill rotWithShape="1">
          <a:blip r:embed="rId2"/>
          <a:srcRect l="36166" t="8160" r="48508" b="73220"/>
          <a:stretch/>
        </p:blipFill>
        <p:spPr>
          <a:xfrm>
            <a:off x="2140505" y="3520206"/>
            <a:ext cx="1528140" cy="553333"/>
          </a:xfrm>
          <a:prstGeom prst="rect">
            <a:avLst/>
          </a:prstGeom>
        </p:spPr>
      </p:pic>
      <p:pic>
        <p:nvPicPr>
          <p:cNvPr id="14" name="Picture 13">
            <a:extLst>
              <a:ext uri="{FF2B5EF4-FFF2-40B4-BE49-F238E27FC236}">
                <a16:creationId xmlns:a16="http://schemas.microsoft.com/office/drawing/2014/main" id="{48AB3574-4E78-54DA-9535-40AB0FEA26B9}"/>
              </a:ext>
            </a:extLst>
          </p:cNvPr>
          <p:cNvPicPr>
            <a:picLocks noChangeAspect="1"/>
          </p:cNvPicPr>
          <p:nvPr/>
        </p:nvPicPr>
        <p:blipFill rotWithShape="1">
          <a:blip r:embed="rId2"/>
          <a:srcRect l="52811" t="12420" r="34149" b="45252"/>
          <a:stretch/>
        </p:blipFill>
        <p:spPr>
          <a:xfrm>
            <a:off x="3700931" y="2827296"/>
            <a:ext cx="1019815" cy="986651"/>
          </a:xfrm>
          <a:prstGeom prst="rect">
            <a:avLst/>
          </a:prstGeom>
        </p:spPr>
      </p:pic>
      <p:pic>
        <p:nvPicPr>
          <p:cNvPr id="15" name="Picture 14">
            <a:extLst>
              <a:ext uri="{FF2B5EF4-FFF2-40B4-BE49-F238E27FC236}">
                <a16:creationId xmlns:a16="http://schemas.microsoft.com/office/drawing/2014/main" id="{8665B680-8215-7B7D-4976-FD83162AA143}"/>
              </a:ext>
            </a:extLst>
          </p:cNvPr>
          <p:cNvPicPr>
            <a:picLocks noChangeAspect="1"/>
          </p:cNvPicPr>
          <p:nvPr/>
        </p:nvPicPr>
        <p:blipFill rotWithShape="1">
          <a:blip r:embed="rId2"/>
          <a:srcRect l="82910" t="6048" b="68024"/>
          <a:stretch/>
        </p:blipFill>
        <p:spPr>
          <a:xfrm>
            <a:off x="4884756" y="3297297"/>
            <a:ext cx="1711731" cy="774043"/>
          </a:xfrm>
          <a:prstGeom prst="rect">
            <a:avLst/>
          </a:prstGeom>
        </p:spPr>
      </p:pic>
      <p:pic>
        <p:nvPicPr>
          <p:cNvPr id="16" name="Picture 15">
            <a:extLst>
              <a:ext uri="{FF2B5EF4-FFF2-40B4-BE49-F238E27FC236}">
                <a16:creationId xmlns:a16="http://schemas.microsoft.com/office/drawing/2014/main" id="{7BBCA26B-2E64-47FE-82C8-B60E4671979B}"/>
              </a:ext>
            </a:extLst>
          </p:cNvPr>
          <p:cNvPicPr>
            <a:picLocks noChangeAspect="1"/>
          </p:cNvPicPr>
          <p:nvPr/>
        </p:nvPicPr>
        <p:blipFill rotWithShape="1">
          <a:blip r:embed="rId2"/>
          <a:srcRect l="19087" t="63383" r="64644" b="7569"/>
          <a:stretch/>
        </p:blipFill>
        <p:spPr>
          <a:xfrm>
            <a:off x="2424676" y="2851113"/>
            <a:ext cx="971420" cy="516985"/>
          </a:xfrm>
          <a:prstGeom prst="rect">
            <a:avLst/>
          </a:prstGeom>
        </p:spPr>
      </p:pic>
      <p:sp>
        <p:nvSpPr>
          <p:cNvPr id="17" name="TextBox 16">
            <a:extLst>
              <a:ext uri="{FF2B5EF4-FFF2-40B4-BE49-F238E27FC236}">
                <a16:creationId xmlns:a16="http://schemas.microsoft.com/office/drawing/2014/main" id="{5B526F7E-6CD2-3ED0-EEA4-AB715057B082}"/>
              </a:ext>
            </a:extLst>
          </p:cNvPr>
          <p:cNvSpPr txBox="1"/>
          <p:nvPr/>
        </p:nvSpPr>
        <p:spPr>
          <a:xfrm>
            <a:off x="450575" y="1220890"/>
            <a:ext cx="2021379" cy="338554"/>
          </a:xfrm>
          <a:prstGeom prst="rect">
            <a:avLst/>
          </a:prstGeom>
          <a:solidFill>
            <a:srgbClr val="FF5400"/>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1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宋体" panose="02010600030101010101" pitchFamily="2" charset="-122"/>
                <a:cs typeface="+mn-cs"/>
              </a:rPr>
              <a:t>Biotech / Biopharma</a:t>
            </a:r>
            <a:endParaRPr kumimoji="0" lang="en-US" sz="1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p:txBody>
      </p:sp>
      <p:sp>
        <p:nvSpPr>
          <p:cNvPr id="18" name="TextBox 17">
            <a:extLst>
              <a:ext uri="{FF2B5EF4-FFF2-40B4-BE49-F238E27FC236}">
                <a16:creationId xmlns:a16="http://schemas.microsoft.com/office/drawing/2014/main" id="{892CD97B-ACB0-231E-D966-557FB8B43AC9}"/>
              </a:ext>
            </a:extLst>
          </p:cNvPr>
          <p:cNvSpPr txBox="1"/>
          <p:nvPr/>
        </p:nvSpPr>
        <p:spPr>
          <a:xfrm>
            <a:off x="7450943" y="1223479"/>
            <a:ext cx="2514324" cy="338554"/>
          </a:xfrm>
          <a:prstGeom prst="rect">
            <a:avLst/>
          </a:prstGeom>
          <a:solidFill>
            <a:srgbClr val="FF5400"/>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1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宋体" panose="02010600030101010101" pitchFamily="2" charset="-122"/>
                <a:cs typeface="+mn-cs"/>
              </a:rPr>
              <a:t>Non-Profit / Research Labs</a:t>
            </a:r>
            <a:endParaRPr kumimoji="0" lang="en-US" sz="1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p:txBody>
      </p:sp>
      <p:sp>
        <p:nvSpPr>
          <p:cNvPr id="19" name="TextBox 18">
            <a:extLst>
              <a:ext uri="{FF2B5EF4-FFF2-40B4-BE49-F238E27FC236}">
                <a16:creationId xmlns:a16="http://schemas.microsoft.com/office/drawing/2014/main" id="{E0C7486C-1A1F-E977-2D5F-C408845D0066}"/>
              </a:ext>
            </a:extLst>
          </p:cNvPr>
          <p:cNvSpPr txBox="1"/>
          <p:nvPr/>
        </p:nvSpPr>
        <p:spPr>
          <a:xfrm>
            <a:off x="447278" y="2661322"/>
            <a:ext cx="1977398" cy="338554"/>
          </a:xfrm>
          <a:prstGeom prst="rect">
            <a:avLst/>
          </a:prstGeom>
          <a:solidFill>
            <a:srgbClr val="FF5400"/>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1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宋体" panose="02010600030101010101" pitchFamily="2" charset="-122"/>
                <a:cs typeface="+mn-cs"/>
              </a:rPr>
              <a:t>Patient Foundations</a:t>
            </a:r>
            <a:endParaRPr kumimoji="0" lang="en-US" sz="1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p:txBody>
      </p:sp>
      <p:pic>
        <p:nvPicPr>
          <p:cNvPr id="20" name="Picture 19">
            <a:extLst>
              <a:ext uri="{FF2B5EF4-FFF2-40B4-BE49-F238E27FC236}">
                <a16:creationId xmlns:a16="http://schemas.microsoft.com/office/drawing/2014/main" id="{A6454901-DDDD-9B35-5F70-D0F30B35BEE7}"/>
              </a:ext>
            </a:extLst>
          </p:cNvPr>
          <p:cNvPicPr>
            <a:picLocks noChangeAspect="1"/>
          </p:cNvPicPr>
          <p:nvPr/>
        </p:nvPicPr>
        <p:blipFill>
          <a:blip r:embed="rId7"/>
          <a:stretch>
            <a:fillRect/>
          </a:stretch>
        </p:blipFill>
        <p:spPr>
          <a:xfrm>
            <a:off x="10701776" y="1488184"/>
            <a:ext cx="709734" cy="745220"/>
          </a:xfrm>
          <a:prstGeom prst="rect">
            <a:avLst/>
          </a:prstGeom>
        </p:spPr>
      </p:pic>
      <p:pic>
        <p:nvPicPr>
          <p:cNvPr id="21" name="Picture 20">
            <a:extLst>
              <a:ext uri="{FF2B5EF4-FFF2-40B4-BE49-F238E27FC236}">
                <a16:creationId xmlns:a16="http://schemas.microsoft.com/office/drawing/2014/main" id="{222A4314-DB0E-763F-098F-F62A1B83570C}"/>
              </a:ext>
            </a:extLst>
          </p:cNvPr>
          <p:cNvPicPr>
            <a:picLocks noChangeAspect="1"/>
          </p:cNvPicPr>
          <p:nvPr/>
        </p:nvPicPr>
        <p:blipFill rotWithShape="1">
          <a:blip r:embed="rId2"/>
          <a:srcRect l="36423" t="63837" r="50273" b="7115"/>
          <a:stretch/>
        </p:blipFill>
        <p:spPr>
          <a:xfrm>
            <a:off x="645741" y="3029215"/>
            <a:ext cx="1528140" cy="994533"/>
          </a:xfrm>
          <a:prstGeom prst="rect">
            <a:avLst/>
          </a:prstGeom>
        </p:spPr>
      </p:pic>
      <p:sp>
        <p:nvSpPr>
          <p:cNvPr id="23" name="Rectangle 22">
            <a:extLst>
              <a:ext uri="{FF2B5EF4-FFF2-40B4-BE49-F238E27FC236}">
                <a16:creationId xmlns:a16="http://schemas.microsoft.com/office/drawing/2014/main" id="{11402468-4DB2-6EB3-19CD-50E1B01895D2}"/>
              </a:ext>
            </a:extLst>
          </p:cNvPr>
          <p:cNvSpPr/>
          <p:nvPr/>
        </p:nvSpPr>
        <p:spPr>
          <a:xfrm>
            <a:off x="7444419" y="1210530"/>
            <a:ext cx="4414595" cy="1219336"/>
          </a:xfrm>
          <a:prstGeom prst="rect">
            <a:avLst/>
          </a:prstGeom>
          <a:noFill/>
          <a:ln w="38100">
            <a:solidFill>
              <a:srgbClr val="FF5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Rectangle 23">
            <a:extLst>
              <a:ext uri="{FF2B5EF4-FFF2-40B4-BE49-F238E27FC236}">
                <a16:creationId xmlns:a16="http://schemas.microsoft.com/office/drawing/2014/main" id="{AB1D5927-DBD3-4616-7BEC-E5B02D8779D5}"/>
              </a:ext>
            </a:extLst>
          </p:cNvPr>
          <p:cNvSpPr/>
          <p:nvPr/>
        </p:nvSpPr>
        <p:spPr>
          <a:xfrm>
            <a:off x="441371" y="2649566"/>
            <a:ext cx="11417643" cy="1458039"/>
          </a:xfrm>
          <a:prstGeom prst="rect">
            <a:avLst/>
          </a:prstGeom>
          <a:noFill/>
          <a:ln w="38100">
            <a:solidFill>
              <a:srgbClr val="FF5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25" name="Picture 2" descr="lydia_1.3">
            <a:extLst>
              <a:ext uri="{FF2B5EF4-FFF2-40B4-BE49-F238E27FC236}">
                <a16:creationId xmlns:a16="http://schemas.microsoft.com/office/drawing/2014/main" id="{08587936-DA6B-4083-CDA8-D5E61E027AA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43209" y="1291717"/>
            <a:ext cx="1852652" cy="36184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F183133B-F18D-2022-7AD6-B41B4AAF57C9}"/>
              </a:ext>
            </a:extLst>
          </p:cNvPr>
          <p:cNvPicPr>
            <a:picLocks noChangeAspect="1"/>
          </p:cNvPicPr>
          <p:nvPr/>
        </p:nvPicPr>
        <p:blipFill>
          <a:blip r:embed="rId9"/>
          <a:stretch>
            <a:fillRect/>
          </a:stretch>
        </p:blipFill>
        <p:spPr>
          <a:xfrm>
            <a:off x="6638993" y="2827296"/>
            <a:ext cx="1177490" cy="421725"/>
          </a:xfrm>
          <a:prstGeom prst="rect">
            <a:avLst/>
          </a:prstGeom>
        </p:spPr>
      </p:pic>
      <p:pic>
        <p:nvPicPr>
          <p:cNvPr id="27" name="Picture 2">
            <a:extLst>
              <a:ext uri="{FF2B5EF4-FFF2-40B4-BE49-F238E27FC236}">
                <a16:creationId xmlns:a16="http://schemas.microsoft.com/office/drawing/2014/main" id="{BE1B8FC2-B785-060A-3ADE-7F3693B09E03}"/>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r="12658"/>
          <a:stretch/>
        </p:blipFill>
        <p:spPr bwMode="auto">
          <a:xfrm>
            <a:off x="8192547" y="4434468"/>
            <a:ext cx="1097280" cy="14630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73DBAC70-1726-35F5-7FCE-AFB3F4F9225B}"/>
              </a:ext>
            </a:extLst>
          </p:cNvPr>
          <p:cNvPicPr>
            <a:picLocks noChangeAspect="1"/>
          </p:cNvPicPr>
          <p:nvPr/>
        </p:nvPicPr>
        <p:blipFill>
          <a:blip r:embed="rId11"/>
          <a:stretch>
            <a:fillRect/>
          </a:stretch>
        </p:blipFill>
        <p:spPr>
          <a:xfrm>
            <a:off x="4392328" y="4434468"/>
            <a:ext cx="1097280" cy="1463040"/>
          </a:xfrm>
          <a:prstGeom prst="rect">
            <a:avLst/>
          </a:prstGeom>
          <a:ln>
            <a:noFill/>
          </a:ln>
          <a:effectLst>
            <a:outerShdw blurRad="292100" dist="139700" dir="2700000" algn="tl" rotWithShape="0">
              <a:srgbClr val="333333">
                <a:alpha val="65000"/>
              </a:srgbClr>
            </a:outerShdw>
          </a:effectLst>
        </p:spPr>
      </p:pic>
      <p:pic>
        <p:nvPicPr>
          <p:cNvPr id="29" name="Picture 28">
            <a:extLst>
              <a:ext uri="{FF2B5EF4-FFF2-40B4-BE49-F238E27FC236}">
                <a16:creationId xmlns:a16="http://schemas.microsoft.com/office/drawing/2014/main" id="{58D25D4A-9E6E-B190-F005-56A7573B9D39}"/>
              </a:ext>
            </a:extLst>
          </p:cNvPr>
          <p:cNvPicPr>
            <a:picLocks noChangeAspect="1"/>
          </p:cNvPicPr>
          <p:nvPr/>
        </p:nvPicPr>
        <p:blipFill>
          <a:blip r:embed="rId12"/>
          <a:stretch>
            <a:fillRect/>
          </a:stretch>
        </p:blipFill>
        <p:spPr>
          <a:xfrm>
            <a:off x="9468041" y="4434468"/>
            <a:ext cx="1139198" cy="1463040"/>
          </a:xfrm>
          <a:prstGeom prst="rect">
            <a:avLst/>
          </a:prstGeom>
          <a:ln>
            <a:noFill/>
          </a:ln>
          <a:effectLst>
            <a:outerShdw blurRad="292100" dist="139700" dir="2700000" algn="tl" rotWithShape="0">
              <a:srgbClr val="333333">
                <a:alpha val="65000"/>
              </a:srgbClr>
            </a:outerShdw>
          </a:effectLst>
        </p:spPr>
      </p:pic>
      <p:pic>
        <p:nvPicPr>
          <p:cNvPr id="30" name="Picture 4">
            <a:extLst>
              <a:ext uri="{FF2B5EF4-FFF2-40B4-BE49-F238E27FC236}">
                <a16:creationId xmlns:a16="http://schemas.microsoft.com/office/drawing/2014/main" id="{7E3DB59C-58FC-59A0-5D9F-99678F503044}"/>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 r="25256"/>
          <a:stretch/>
        </p:blipFill>
        <p:spPr bwMode="auto">
          <a:xfrm>
            <a:off x="1848840" y="4434468"/>
            <a:ext cx="1093530" cy="14630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A3C97D1D-C9EF-253D-386E-6A90AE9B1017}"/>
              </a:ext>
            </a:extLst>
          </p:cNvPr>
          <p:cNvSpPr txBox="1"/>
          <p:nvPr/>
        </p:nvSpPr>
        <p:spPr>
          <a:xfrm>
            <a:off x="2031176" y="5942527"/>
            <a:ext cx="687979"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Rose</a:t>
            </a:r>
          </a:p>
        </p:txBody>
      </p:sp>
      <p:sp>
        <p:nvSpPr>
          <p:cNvPr id="32" name="TextBox 31">
            <a:extLst>
              <a:ext uri="{FF2B5EF4-FFF2-40B4-BE49-F238E27FC236}">
                <a16:creationId xmlns:a16="http://schemas.microsoft.com/office/drawing/2014/main" id="{18EA4645-1B51-9092-C527-B18AD0726110}"/>
              </a:ext>
            </a:extLst>
          </p:cNvPr>
          <p:cNvSpPr txBox="1"/>
          <p:nvPr/>
        </p:nvSpPr>
        <p:spPr>
          <a:xfrm>
            <a:off x="3283424" y="5942527"/>
            <a:ext cx="808451"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Tristan</a:t>
            </a:r>
          </a:p>
        </p:txBody>
      </p:sp>
      <p:sp>
        <p:nvSpPr>
          <p:cNvPr id="33" name="TextBox 32">
            <a:extLst>
              <a:ext uri="{FF2B5EF4-FFF2-40B4-BE49-F238E27FC236}">
                <a16:creationId xmlns:a16="http://schemas.microsoft.com/office/drawing/2014/main" id="{57D80FC1-F458-42AB-A0F6-52CCED596F0B}"/>
              </a:ext>
            </a:extLst>
          </p:cNvPr>
          <p:cNvSpPr txBox="1"/>
          <p:nvPr/>
        </p:nvSpPr>
        <p:spPr>
          <a:xfrm>
            <a:off x="4399373" y="5942527"/>
            <a:ext cx="1074766"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Maxwell</a:t>
            </a:r>
          </a:p>
        </p:txBody>
      </p:sp>
      <p:sp>
        <p:nvSpPr>
          <p:cNvPr id="34" name="TextBox 33">
            <a:extLst>
              <a:ext uri="{FF2B5EF4-FFF2-40B4-BE49-F238E27FC236}">
                <a16:creationId xmlns:a16="http://schemas.microsoft.com/office/drawing/2014/main" id="{77CD50F1-FA6F-EABC-4FB5-29E891EC4857}"/>
              </a:ext>
            </a:extLst>
          </p:cNvPr>
          <p:cNvSpPr txBox="1"/>
          <p:nvPr/>
        </p:nvSpPr>
        <p:spPr>
          <a:xfrm>
            <a:off x="6932468" y="5942527"/>
            <a:ext cx="1074766"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Lydia</a:t>
            </a:r>
          </a:p>
        </p:txBody>
      </p:sp>
      <p:sp>
        <p:nvSpPr>
          <p:cNvPr id="35" name="TextBox 34">
            <a:extLst>
              <a:ext uri="{FF2B5EF4-FFF2-40B4-BE49-F238E27FC236}">
                <a16:creationId xmlns:a16="http://schemas.microsoft.com/office/drawing/2014/main" id="{1632B493-8D82-EE34-5823-79587AA60794}"/>
              </a:ext>
            </a:extLst>
          </p:cNvPr>
          <p:cNvSpPr txBox="1"/>
          <p:nvPr/>
        </p:nvSpPr>
        <p:spPr>
          <a:xfrm>
            <a:off x="8197921" y="5942527"/>
            <a:ext cx="1074766"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Henry</a:t>
            </a:r>
          </a:p>
        </p:txBody>
      </p:sp>
      <p:sp>
        <p:nvSpPr>
          <p:cNvPr id="36" name="TextBox 35">
            <a:extLst>
              <a:ext uri="{FF2B5EF4-FFF2-40B4-BE49-F238E27FC236}">
                <a16:creationId xmlns:a16="http://schemas.microsoft.com/office/drawing/2014/main" id="{B1FC0BBD-0324-6949-CCBF-7E0C01774884}"/>
              </a:ext>
            </a:extLst>
          </p:cNvPr>
          <p:cNvSpPr txBox="1"/>
          <p:nvPr/>
        </p:nvSpPr>
        <p:spPr>
          <a:xfrm>
            <a:off x="9501292" y="5942527"/>
            <a:ext cx="1074766"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Lena</a:t>
            </a:r>
          </a:p>
        </p:txBody>
      </p:sp>
      <p:pic>
        <p:nvPicPr>
          <p:cNvPr id="1026" name="Picture 2">
            <a:extLst>
              <a:ext uri="{FF2B5EF4-FFF2-40B4-BE49-F238E27FC236}">
                <a16:creationId xmlns:a16="http://schemas.microsoft.com/office/drawing/2014/main" id="{D0F22B37-9002-A629-A5F0-37E9890E6C7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667822" y="4434468"/>
            <a:ext cx="1093531" cy="14580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63D045D4-BA43-09EC-4564-813E17BB4DFC}"/>
              </a:ext>
            </a:extLst>
          </p:cNvPr>
          <p:cNvSpPr txBox="1"/>
          <p:nvPr/>
        </p:nvSpPr>
        <p:spPr>
          <a:xfrm>
            <a:off x="5687243" y="5942527"/>
            <a:ext cx="1074766"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Harvey</a:t>
            </a:r>
          </a:p>
        </p:txBody>
      </p:sp>
      <p:pic>
        <p:nvPicPr>
          <p:cNvPr id="1028" name="Picture 4" descr="HOPE for Harvey">
            <a:extLst>
              <a:ext uri="{FF2B5EF4-FFF2-40B4-BE49-F238E27FC236}">
                <a16:creationId xmlns:a16="http://schemas.microsoft.com/office/drawing/2014/main" id="{C8E0E485-46CB-2391-DAD9-755FD6F679F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235123" y="2816611"/>
            <a:ext cx="1383009" cy="4886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58D3D17-827A-5323-4240-181E0E56E16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583316" y="3592086"/>
            <a:ext cx="955200" cy="346385"/>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4" descr="our family">
            <a:extLst>
              <a:ext uri="{FF2B5EF4-FFF2-40B4-BE49-F238E27FC236}">
                <a16:creationId xmlns:a16="http://schemas.microsoft.com/office/drawing/2014/main" id="{59052B74-D64E-4B52-6ED2-829064387F25}"/>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785457" y="4434468"/>
            <a:ext cx="1047966" cy="14580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E222117B-3589-90D7-D370-D4B7526EA01E}"/>
              </a:ext>
            </a:extLst>
          </p:cNvPr>
          <p:cNvSpPr txBox="1"/>
          <p:nvPr/>
        </p:nvSpPr>
        <p:spPr>
          <a:xfrm>
            <a:off x="10784248" y="5942527"/>
            <a:ext cx="1074766"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Eliana</a:t>
            </a:r>
          </a:p>
        </p:txBody>
      </p:sp>
      <p:pic>
        <p:nvPicPr>
          <p:cNvPr id="1032" name="Picture 8" descr="L-CMD RESEARCH FOUNDATION">
            <a:extLst>
              <a:ext uri="{FF2B5EF4-FFF2-40B4-BE49-F238E27FC236}">
                <a16:creationId xmlns:a16="http://schemas.microsoft.com/office/drawing/2014/main" id="{99C936A8-D4EA-39AC-E04F-E6DB3D36948A}"/>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625668" y="3581543"/>
            <a:ext cx="1590675" cy="25869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No photo description available.">
            <a:extLst>
              <a:ext uri="{FF2B5EF4-FFF2-40B4-BE49-F238E27FC236}">
                <a16:creationId xmlns:a16="http://schemas.microsoft.com/office/drawing/2014/main" id="{C189895A-E4E3-D1B2-6CC5-4AAFE4BE2705}"/>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14669" r="5294"/>
          <a:stretch/>
        </p:blipFill>
        <p:spPr bwMode="auto">
          <a:xfrm>
            <a:off x="499651" y="4434467"/>
            <a:ext cx="1170975" cy="14630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0" name="TextBox 39">
            <a:extLst>
              <a:ext uri="{FF2B5EF4-FFF2-40B4-BE49-F238E27FC236}">
                <a16:creationId xmlns:a16="http://schemas.microsoft.com/office/drawing/2014/main" id="{1989A89D-CDC2-E72A-EDD3-ABFDDCCC00D2}"/>
              </a:ext>
            </a:extLst>
          </p:cNvPr>
          <p:cNvSpPr txBox="1"/>
          <p:nvPr/>
        </p:nvSpPr>
        <p:spPr>
          <a:xfrm>
            <a:off x="682473" y="5942527"/>
            <a:ext cx="808451" cy="30777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676767"/>
                </a:solidFill>
                <a:effectLst/>
                <a:uLnTx/>
                <a:uFillTx/>
                <a:latin typeface="Aharoni" panose="020B0604020202020204" pitchFamily="2" charset="-79"/>
                <a:ea typeface="宋体" panose="02010600030101010101" pitchFamily="2" charset="-122"/>
                <a:cs typeface="Aharoni" panose="020B0604020202020204" pitchFamily="2" charset="-79"/>
              </a:rPr>
              <a:t>Austin</a:t>
            </a:r>
          </a:p>
        </p:txBody>
      </p:sp>
      <p:pic>
        <p:nvPicPr>
          <p:cNvPr id="42" name="Picture 41">
            <a:extLst>
              <a:ext uri="{FF2B5EF4-FFF2-40B4-BE49-F238E27FC236}">
                <a16:creationId xmlns:a16="http://schemas.microsoft.com/office/drawing/2014/main" id="{0ABA8D8E-B366-0DF0-3A70-B4D61FCA1033}"/>
              </a:ext>
            </a:extLst>
          </p:cNvPr>
          <p:cNvPicPr>
            <a:picLocks noChangeAspect="1"/>
          </p:cNvPicPr>
          <p:nvPr/>
        </p:nvPicPr>
        <p:blipFill>
          <a:blip r:embed="rId20"/>
          <a:stretch>
            <a:fillRect/>
          </a:stretch>
        </p:blipFill>
        <p:spPr>
          <a:xfrm>
            <a:off x="9727603" y="3635277"/>
            <a:ext cx="1892964" cy="323189"/>
          </a:xfrm>
          <a:prstGeom prst="rect">
            <a:avLst/>
          </a:prstGeom>
        </p:spPr>
      </p:pic>
      <p:pic>
        <p:nvPicPr>
          <p:cNvPr id="1038" name="Picture 14" descr="Dup15q Alliance logo">
            <a:extLst>
              <a:ext uri="{FF2B5EF4-FFF2-40B4-BE49-F238E27FC236}">
                <a16:creationId xmlns:a16="http://schemas.microsoft.com/office/drawing/2014/main" id="{7B551823-3374-B9D7-C5DF-103BDBAD62F0}"/>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t="17388" b="24763"/>
          <a:stretch/>
        </p:blipFill>
        <p:spPr bwMode="auto">
          <a:xfrm>
            <a:off x="9718242" y="2823165"/>
            <a:ext cx="1015060" cy="58720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Cri Du Chat Research Foundation">
            <a:extLst>
              <a:ext uri="{FF2B5EF4-FFF2-40B4-BE49-F238E27FC236}">
                <a16:creationId xmlns:a16="http://schemas.microsoft.com/office/drawing/2014/main" id="{9F0B57C6-67B9-B6DA-5AE0-567EEC0FBAD5}"/>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10839437" y="2726807"/>
            <a:ext cx="834661" cy="83466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Creyon Bio">
            <a:extLst>
              <a:ext uri="{FF2B5EF4-FFF2-40B4-BE49-F238E27FC236}">
                <a16:creationId xmlns:a16="http://schemas.microsoft.com/office/drawing/2014/main" id="{FBFA8D9A-93EA-81AD-829A-B4F7558D8020}"/>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661390" y="1639161"/>
            <a:ext cx="977603" cy="61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488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0"/>
          <p:cNvSpPr txBox="1">
            <a:spLocks noGrp="1"/>
          </p:cNvSpPr>
          <p:nvPr>
            <p:ph type="sldNum" idx="12"/>
          </p:nvPr>
        </p:nvSpPr>
        <p:spPr>
          <a:xfrm>
            <a:off x="10242268" y="6024811"/>
            <a:ext cx="583280" cy="418405"/>
          </a:xfrm>
          <a:prstGeom prst="rect">
            <a:avLst/>
          </a:prstGeom>
        </p:spPr>
        <p:txBody>
          <a:bodyPr spcFirstLastPara="1" wrap="square" lIns="97187" tIns="97187" rIns="97187" bIns="97187" anchor="ctr" anchorCtr="0">
            <a:normAutofit/>
          </a:bodyPr>
          <a:lstStyle/>
          <a:p>
            <a:pPr marL="0" marR="0" lvl="0" indent="0" algn="r" defTabSz="972007" rtl="0" eaLnBrk="1" fontAlgn="auto" latinLnBrk="0" hangingPunct="1">
              <a:lnSpc>
                <a:spcPct val="100000"/>
              </a:lnSpc>
              <a:spcBef>
                <a:spcPts val="0"/>
              </a:spcBef>
              <a:spcAft>
                <a:spcPts val="0"/>
              </a:spcAft>
              <a:buClr>
                <a:srgbClr val="000000"/>
              </a:buClr>
              <a:buSzPts val="1000"/>
              <a:buFont typeface="Arial"/>
              <a:buNone/>
              <a:tabLst/>
              <a:defRPr/>
            </a:pPr>
            <a:fld id="{00000000-1234-1234-1234-123412341234}" type="slidenum">
              <a:rPr kumimoji="0" lang="en" sz="1063" b="0" i="0" u="none" strike="noStrike" kern="0" cap="none" spc="0" normalizeH="0" baseline="0" noProof="0">
                <a:ln>
                  <a:noFill/>
                </a:ln>
                <a:solidFill>
                  <a:srgbClr val="595959"/>
                </a:solidFill>
                <a:effectLst/>
                <a:uLnTx/>
                <a:uFillTx/>
                <a:latin typeface="Arial"/>
                <a:cs typeface="Arial"/>
                <a:sym typeface="Arial"/>
              </a:rPr>
              <a:pPr marL="0" marR="0" lvl="0" indent="0" algn="r" defTabSz="972007" rtl="0" eaLnBrk="1" fontAlgn="auto" latinLnBrk="0" hangingPunct="1">
                <a:lnSpc>
                  <a:spcPct val="100000"/>
                </a:lnSpc>
                <a:spcBef>
                  <a:spcPts val="0"/>
                </a:spcBef>
                <a:spcAft>
                  <a:spcPts val="0"/>
                </a:spcAft>
                <a:buClr>
                  <a:srgbClr val="000000"/>
                </a:buClr>
                <a:buSzPts val="1000"/>
                <a:buFont typeface="Arial"/>
                <a:buNone/>
                <a:tabLst/>
                <a:defRPr/>
              </a:pPr>
              <a:t>20</a:t>
            </a:fld>
            <a:endParaRPr kumimoji="0" sz="1063" b="0" i="0" u="none" strike="noStrike" kern="0" cap="none" spc="0" normalizeH="0" baseline="0" noProof="0">
              <a:ln>
                <a:noFill/>
              </a:ln>
              <a:solidFill>
                <a:srgbClr val="595959"/>
              </a:solidFill>
              <a:effectLst/>
              <a:uLnTx/>
              <a:uFillTx/>
              <a:latin typeface="Arial"/>
              <a:cs typeface="Arial"/>
              <a:sym typeface="Arial"/>
            </a:endParaRPr>
          </a:p>
        </p:txBody>
      </p:sp>
      <p:sp>
        <p:nvSpPr>
          <p:cNvPr id="108" name="Google Shape;108;p20"/>
          <p:cNvSpPr/>
          <p:nvPr/>
        </p:nvSpPr>
        <p:spPr>
          <a:xfrm rot="-5400000">
            <a:off x="4321275" y="2026805"/>
            <a:ext cx="3549427" cy="3549427"/>
          </a:xfrm>
          <a:prstGeom prst="ellipse">
            <a:avLst/>
          </a:prstGeom>
          <a:noFill/>
          <a:ln w="19050" cap="flat" cmpd="sng">
            <a:solidFill>
              <a:srgbClr val="1D7E74"/>
            </a:solidFill>
            <a:prstDash val="dash"/>
            <a:round/>
            <a:headEnd type="none" w="sm" len="sm"/>
            <a:tailEnd type="none" w="sm" len="sm"/>
          </a:ln>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grpSp>
        <p:nvGrpSpPr>
          <p:cNvPr id="109" name="Google Shape;109;p20"/>
          <p:cNvGrpSpPr/>
          <p:nvPr/>
        </p:nvGrpSpPr>
        <p:grpSpPr>
          <a:xfrm>
            <a:off x="4019118" y="1280029"/>
            <a:ext cx="2098657" cy="2023571"/>
            <a:chOff x="2859873" y="853971"/>
            <a:chExt cx="1068600" cy="1068600"/>
          </a:xfrm>
        </p:grpSpPr>
        <p:sp>
          <p:nvSpPr>
            <p:cNvPr id="110" name="Google Shape;110;p20"/>
            <p:cNvSpPr/>
            <p:nvPr/>
          </p:nvSpPr>
          <p:spPr>
            <a:xfrm>
              <a:off x="2859873" y="853971"/>
              <a:ext cx="1068600" cy="1068600"/>
            </a:xfrm>
            <a:prstGeom prst="ellipse">
              <a:avLst/>
            </a:prstGeom>
            <a:solidFill>
              <a:srgbClr val="CC0000"/>
            </a:solidFill>
            <a:ln>
              <a:noFill/>
            </a:ln>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11" name="Google Shape;111;p20"/>
            <p:cNvSpPr txBox="1"/>
            <p:nvPr/>
          </p:nvSpPr>
          <p:spPr>
            <a:xfrm>
              <a:off x="3012800" y="1022197"/>
              <a:ext cx="762600" cy="732300"/>
            </a:xfrm>
            <a:prstGeom prst="rect">
              <a:avLst/>
            </a:prstGeom>
            <a:solidFill>
              <a:srgbClr val="CC0000"/>
            </a:solidFill>
            <a:ln>
              <a:noFill/>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BCH, RTI, DCRT, 1M1M, CHCO</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n-Lorem</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MMF</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CZI</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…more AMCs</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p:txBody>
        </p:sp>
      </p:grpSp>
      <p:grpSp>
        <p:nvGrpSpPr>
          <p:cNvPr id="112" name="Google Shape;112;p20"/>
          <p:cNvGrpSpPr/>
          <p:nvPr/>
        </p:nvGrpSpPr>
        <p:grpSpPr>
          <a:xfrm>
            <a:off x="6037109" y="1133120"/>
            <a:ext cx="2021639" cy="2023571"/>
            <a:chOff x="2859873" y="853971"/>
            <a:chExt cx="1068600" cy="1068600"/>
          </a:xfrm>
        </p:grpSpPr>
        <p:sp>
          <p:nvSpPr>
            <p:cNvPr id="113" name="Google Shape;113;p20"/>
            <p:cNvSpPr/>
            <p:nvPr/>
          </p:nvSpPr>
          <p:spPr>
            <a:xfrm>
              <a:off x="2859873" y="853971"/>
              <a:ext cx="1068600" cy="1068600"/>
            </a:xfrm>
            <a:prstGeom prst="ellipse">
              <a:avLst/>
            </a:prstGeom>
            <a:solidFill>
              <a:srgbClr val="E06666"/>
            </a:solidFill>
            <a:ln>
              <a:noFill/>
            </a:ln>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14" name="Google Shape;114;p20"/>
            <p:cNvSpPr txBox="1"/>
            <p:nvPr/>
          </p:nvSpPr>
          <p:spPr>
            <a:xfrm>
              <a:off x="3012800" y="1022197"/>
              <a:ext cx="762600" cy="732300"/>
            </a:xfrm>
            <a:prstGeom prst="rect">
              <a:avLst/>
            </a:prstGeom>
            <a:solidFill>
              <a:srgbClr val="E06666"/>
            </a:solidFill>
            <a:ln>
              <a:noFill/>
            </a:ln>
          </p:spPr>
          <p:txBody>
            <a:bodyPr spcFirstLastPara="1" wrap="square" lIns="97187" tIns="97187" rIns="97187" bIns="97187" anchor="ctr" anchorCtr="0">
              <a:noAutofit/>
            </a:bodyPr>
            <a:lstStyle/>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169" b="1" i="0" u="none" strike="noStrike" kern="0" cap="none" spc="0" normalizeH="0" baseline="0" noProof="0">
                  <a:ln>
                    <a:noFill/>
                  </a:ln>
                  <a:solidFill>
                    <a:srgbClr val="FFFFFF"/>
                  </a:solidFill>
                  <a:effectLst/>
                  <a:uLnTx/>
                  <a:uFillTx/>
                  <a:latin typeface="Roboto"/>
                  <a:ea typeface="Roboto"/>
                  <a:cs typeface="Roboto"/>
                  <a:sym typeface="Roboto"/>
                </a:rPr>
                <a:t>FDA</a:t>
              </a: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169" b="1" i="0" u="none" strike="noStrike" kern="0" cap="none" spc="0" normalizeH="0" baseline="0" noProof="0">
                  <a:ln>
                    <a:noFill/>
                  </a:ln>
                  <a:solidFill>
                    <a:srgbClr val="FFFFFF"/>
                  </a:solidFill>
                  <a:effectLst/>
                  <a:uLnTx/>
                  <a:uFillTx/>
                  <a:latin typeface="Roboto"/>
                  <a:ea typeface="Roboto"/>
                  <a:cs typeface="Roboto"/>
                  <a:sym typeface="Roboto"/>
                </a:rPr>
                <a:t>EMA</a:t>
              </a: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169" b="1" i="0" u="none" strike="noStrike" kern="0" cap="none" spc="0" normalizeH="0" baseline="0" noProof="0">
                  <a:ln>
                    <a:noFill/>
                  </a:ln>
                  <a:solidFill>
                    <a:srgbClr val="FFFFFF"/>
                  </a:solidFill>
                  <a:effectLst/>
                  <a:uLnTx/>
                  <a:uFillTx/>
                  <a:latin typeface="Roboto"/>
                  <a:ea typeface="Roboto"/>
                  <a:cs typeface="Roboto"/>
                  <a:sym typeface="Roboto"/>
                </a:rPr>
                <a:t>MHRA</a:t>
              </a: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169" b="1" i="0" u="none" strike="noStrike" kern="0" cap="none" spc="0" normalizeH="0" baseline="0" noProof="0">
                  <a:ln>
                    <a:noFill/>
                  </a:ln>
                  <a:solidFill>
                    <a:srgbClr val="FFFFFF"/>
                  </a:solidFill>
                  <a:effectLst/>
                  <a:uLnTx/>
                  <a:uFillTx/>
                  <a:latin typeface="Roboto"/>
                  <a:ea typeface="Roboto"/>
                  <a:cs typeface="Roboto"/>
                  <a:sym typeface="Roboto"/>
                </a:rPr>
                <a:t>NIH/NCATS</a:t>
              </a: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169" b="1" i="0" u="none" strike="noStrike" kern="0" cap="none" spc="0" normalizeH="0" baseline="0" noProof="0">
                  <a:ln>
                    <a:noFill/>
                  </a:ln>
                  <a:solidFill>
                    <a:srgbClr val="FFFFFF"/>
                  </a:solidFill>
                  <a:effectLst/>
                  <a:uLnTx/>
                  <a:uFillTx/>
                  <a:latin typeface="Roboto"/>
                  <a:ea typeface="Roboto"/>
                  <a:cs typeface="Roboto"/>
                  <a:sym typeface="Roboto"/>
                </a:rPr>
                <a:t>OSTP</a:t>
              </a: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169" b="1" i="0" u="none" strike="noStrike" kern="0" cap="none" spc="0" normalizeH="0" baseline="0" noProof="0">
                  <a:ln>
                    <a:noFill/>
                  </a:ln>
                  <a:solidFill>
                    <a:srgbClr val="FFFFFF"/>
                  </a:solidFill>
                  <a:effectLst/>
                  <a:uLnTx/>
                  <a:uFillTx/>
                  <a:latin typeface="Roboto"/>
                  <a:ea typeface="Roboto"/>
                  <a:cs typeface="Roboto"/>
                  <a:sym typeface="Roboto"/>
                </a:rPr>
                <a:t>ARPA-H</a:t>
              </a: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169" b="1" i="0" u="none" strike="noStrike" kern="0" cap="none" spc="0" normalizeH="0" baseline="0" noProof="0">
                  <a:ln>
                    <a:noFill/>
                  </a:ln>
                  <a:solidFill>
                    <a:srgbClr val="FFFFFF"/>
                  </a:solidFill>
                  <a:effectLst/>
                  <a:uLnTx/>
                  <a:uFillTx/>
                  <a:latin typeface="Roboto"/>
                  <a:ea typeface="Roboto"/>
                  <a:cs typeface="Roboto"/>
                  <a:sym typeface="Roboto"/>
                </a:rPr>
                <a:t>RTT2.0</a:t>
              </a:r>
              <a:endParaRPr kumimoji="0" sz="1169" b="1" i="0" u="none" strike="noStrike" kern="0" cap="none" spc="0" normalizeH="0" baseline="0" noProof="0">
                <a:ln>
                  <a:noFill/>
                </a:ln>
                <a:solidFill>
                  <a:srgbClr val="FFFFFF"/>
                </a:solidFill>
                <a:effectLst/>
                <a:uLnTx/>
                <a:uFillTx/>
                <a:latin typeface="Roboto"/>
                <a:ea typeface="Roboto"/>
                <a:cs typeface="Roboto"/>
                <a:sym typeface="Roboto"/>
              </a:endParaRPr>
            </a:p>
          </p:txBody>
        </p:sp>
      </p:grpSp>
      <p:sp>
        <p:nvSpPr>
          <p:cNvPr id="115" name="Google Shape;115;p20"/>
          <p:cNvSpPr/>
          <p:nvPr/>
        </p:nvSpPr>
        <p:spPr>
          <a:xfrm>
            <a:off x="4563814" y="4472967"/>
            <a:ext cx="2098722" cy="2023460"/>
          </a:xfrm>
          <a:prstGeom prst="ellipse">
            <a:avLst/>
          </a:prstGeom>
          <a:solidFill>
            <a:srgbClr val="E06666"/>
          </a:solidFill>
          <a:ln>
            <a:noFill/>
          </a:ln>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grpSp>
        <p:nvGrpSpPr>
          <p:cNvPr id="116" name="Google Shape;116;p20"/>
          <p:cNvGrpSpPr/>
          <p:nvPr/>
        </p:nvGrpSpPr>
        <p:grpSpPr>
          <a:xfrm>
            <a:off x="6605493" y="4419763"/>
            <a:ext cx="2098657" cy="2023457"/>
            <a:chOff x="2859873" y="853971"/>
            <a:chExt cx="1068600" cy="1068600"/>
          </a:xfrm>
        </p:grpSpPr>
        <p:sp>
          <p:nvSpPr>
            <p:cNvPr id="117" name="Google Shape;117;p20"/>
            <p:cNvSpPr/>
            <p:nvPr/>
          </p:nvSpPr>
          <p:spPr>
            <a:xfrm>
              <a:off x="2859873" y="853971"/>
              <a:ext cx="1068600" cy="1068600"/>
            </a:xfrm>
            <a:prstGeom prst="ellipse">
              <a:avLst/>
            </a:prstGeom>
            <a:solidFill>
              <a:srgbClr val="CC0000"/>
            </a:solidFill>
            <a:ln>
              <a:noFill/>
            </a:ln>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18" name="Google Shape;118;p20"/>
            <p:cNvSpPr txBox="1"/>
            <p:nvPr/>
          </p:nvSpPr>
          <p:spPr>
            <a:xfrm>
              <a:off x="3012800" y="1022197"/>
              <a:ext cx="762600" cy="732300"/>
            </a:xfrm>
            <a:prstGeom prst="rect">
              <a:avLst/>
            </a:prstGeom>
            <a:solidFill>
              <a:srgbClr val="CC0000"/>
            </a:solidFill>
            <a:ln>
              <a:noFill/>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Ionis</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IDT</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CRL</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iXCells</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Everlum Bio</a:t>
              </a:r>
              <a:endParaRPr kumimoji="0" sz="1276" b="0" i="0" u="none" strike="noStrike" kern="0" cap="none" spc="0" normalizeH="0" baseline="0" noProof="0" dirty="0">
                <a:ln>
                  <a:noFill/>
                </a:ln>
                <a:solidFill>
                  <a:srgbClr val="FFFFFF"/>
                </a:solidFill>
                <a:effectLst/>
                <a:uLnTx/>
                <a:uFillTx/>
                <a:latin typeface="Roboto"/>
                <a:ea typeface="Roboto"/>
                <a:cs typeface="Roboto"/>
                <a:sym typeface="Roboto"/>
              </a:endParaRPr>
            </a:p>
          </p:txBody>
        </p:sp>
      </p:grpSp>
      <p:grpSp>
        <p:nvGrpSpPr>
          <p:cNvPr id="119" name="Google Shape;119;p20"/>
          <p:cNvGrpSpPr/>
          <p:nvPr/>
        </p:nvGrpSpPr>
        <p:grpSpPr>
          <a:xfrm>
            <a:off x="3163378" y="3075663"/>
            <a:ext cx="2098657" cy="2023571"/>
            <a:chOff x="2859873" y="853971"/>
            <a:chExt cx="1068600" cy="1068600"/>
          </a:xfrm>
        </p:grpSpPr>
        <p:sp>
          <p:nvSpPr>
            <p:cNvPr id="120" name="Google Shape;120;p20"/>
            <p:cNvSpPr/>
            <p:nvPr/>
          </p:nvSpPr>
          <p:spPr>
            <a:xfrm>
              <a:off x="2859873" y="853971"/>
              <a:ext cx="1068600" cy="1068600"/>
            </a:xfrm>
            <a:prstGeom prst="ellipse">
              <a:avLst/>
            </a:prstGeom>
            <a:solidFill>
              <a:srgbClr val="990000"/>
            </a:solidFill>
            <a:ln w="9525" cap="flat" cmpd="sng">
              <a:solidFill>
                <a:srgbClr val="E06666"/>
              </a:solidFill>
              <a:prstDash val="solid"/>
              <a:round/>
              <a:headEnd type="none" w="sm" len="sm"/>
              <a:tailEnd type="none" w="sm" len="sm"/>
            </a:ln>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21" name="Google Shape;121;p20"/>
            <p:cNvSpPr txBox="1"/>
            <p:nvPr/>
          </p:nvSpPr>
          <p:spPr>
            <a:xfrm>
              <a:off x="3012800" y="1022197"/>
              <a:ext cx="762600" cy="732300"/>
            </a:xfrm>
            <a:prstGeom prst="rect">
              <a:avLst/>
            </a:prstGeom>
            <a:solidFill>
              <a:srgbClr val="990000"/>
            </a:solidFill>
            <a:ln>
              <a:noFill/>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EOM</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Creyon Bio</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La Jolla Labs</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Ultragenyx</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BridgeBio</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Pts val="1100"/>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Roche</a:t>
              </a:r>
              <a:endParaRPr kumimoji="0" sz="1276" b="1" i="0" u="none" strike="noStrike" kern="0" cap="none" spc="0" normalizeH="0" baseline="0" noProof="0" dirty="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276" b="1" i="0" u="none" strike="noStrike" kern="0" cap="none" spc="0" normalizeH="0" baseline="0" noProof="0" dirty="0">
                  <a:ln>
                    <a:noFill/>
                  </a:ln>
                  <a:solidFill>
                    <a:srgbClr val="FFFFFF"/>
                  </a:solidFill>
                  <a:effectLst/>
                  <a:uLnTx/>
                  <a:uFillTx/>
                  <a:latin typeface="Roboto"/>
                  <a:ea typeface="Roboto"/>
                  <a:cs typeface="Roboto"/>
                  <a:sym typeface="Roboto"/>
                </a:rPr>
                <a:t>Wave</a:t>
              </a:r>
              <a:r>
                <a:rPr kumimoji="0" lang="en" sz="850" b="0" i="0" u="none" strike="noStrike" kern="0" cap="none" spc="0" normalizeH="0" baseline="0" noProof="0" dirty="0">
                  <a:ln>
                    <a:noFill/>
                  </a:ln>
                  <a:solidFill>
                    <a:srgbClr val="FFFFFF"/>
                  </a:solidFill>
                  <a:effectLst/>
                  <a:uLnTx/>
                  <a:uFillTx/>
                  <a:latin typeface="Roboto"/>
                  <a:ea typeface="Roboto"/>
                  <a:cs typeface="Roboto"/>
                  <a:sym typeface="Roboto"/>
                </a:rPr>
                <a:t> </a:t>
              </a:r>
              <a:endParaRPr kumimoji="0" sz="850" b="0" i="0" u="none" strike="noStrike" kern="0" cap="none" spc="0" normalizeH="0" baseline="0" noProof="0" dirty="0">
                <a:ln>
                  <a:noFill/>
                </a:ln>
                <a:solidFill>
                  <a:srgbClr val="FFFFFF"/>
                </a:solidFill>
                <a:effectLst/>
                <a:uLnTx/>
                <a:uFillTx/>
                <a:latin typeface="Roboto"/>
                <a:ea typeface="Roboto"/>
                <a:cs typeface="Roboto"/>
                <a:sym typeface="Roboto"/>
              </a:endParaRPr>
            </a:p>
          </p:txBody>
        </p:sp>
      </p:grpSp>
      <p:sp>
        <p:nvSpPr>
          <p:cNvPr id="122" name="Google Shape;122;p20"/>
          <p:cNvSpPr txBox="1"/>
          <p:nvPr/>
        </p:nvSpPr>
        <p:spPr>
          <a:xfrm>
            <a:off x="4910519" y="4942878"/>
            <a:ext cx="1461547" cy="1398723"/>
          </a:xfrm>
          <a:prstGeom prst="rect">
            <a:avLst/>
          </a:prstGeom>
          <a:noFill/>
          <a:ln>
            <a:noFill/>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United Health</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Anthem</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CMS</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NHS</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p:txBody>
      </p:sp>
      <p:grpSp>
        <p:nvGrpSpPr>
          <p:cNvPr id="123" name="Google Shape;123;p20"/>
          <p:cNvGrpSpPr/>
          <p:nvPr/>
        </p:nvGrpSpPr>
        <p:grpSpPr>
          <a:xfrm>
            <a:off x="7332994" y="2591261"/>
            <a:ext cx="2021639" cy="2023457"/>
            <a:chOff x="2859873" y="853971"/>
            <a:chExt cx="1068600" cy="1068600"/>
          </a:xfrm>
        </p:grpSpPr>
        <p:sp>
          <p:nvSpPr>
            <p:cNvPr id="124" name="Google Shape;124;p20"/>
            <p:cNvSpPr/>
            <p:nvPr/>
          </p:nvSpPr>
          <p:spPr>
            <a:xfrm>
              <a:off x="2859873" y="853971"/>
              <a:ext cx="1068600" cy="1068600"/>
            </a:xfrm>
            <a:prstGeom prst="ellipse">
              <a:avLst/>
            </a:prstGeom>
            <a:solidFill>
              <a:srgbClr val="990000"/>
            </a:solidFill>
            <a:ln>
              <a:noFill/>
            </a:ln>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25" name="Google Shape;125;p20"/>
            <p:cNvSpPr txBox="1"/>
            <p:nvPr/>
          </p:nvSpPr>
          <p:spPr>
            <a:xfrm>
              <a:off x="2969989" y="1022192"/>
              <a:ext cx="861300" cy="732300"/>
            </a:xfrm>
            <a:prstGeom prst="rect">
              <a:avLst/>
            </a:prstGeom>
            <a:noFill/>
            <a:ln>
              <a:noFill/>
            </a:ln>
          </p:spPr>
          <p:txBody>
            <a:bodyPr spcFirstLastPara="1" wrap="square" lIns="97187" tIns="97187" rIns="97187" bIns="97187" anchor="ctr" anchorCtr="0">
              <a:noAutofit/>
            </a:bodyPr>
            <a:lstStyle/>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Genomics England</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GeneDX</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Invitae</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Illumina</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276" b="1" i="0" u="none" strike="noStrike" kern="0" cap="none" spc="0" normalizeH="0" baseline="0" noProof="0">
                  <a:ln>
                    <a:noFill/>
                  </a:ln>
                  <a:solidFill>
                    <a:srgbClr val="FFFFFF"/>
                  </a:solidFill>
                  <a:effectLst/>
                  <a:uLnTx/>
                  <a:uFillTx/>
                  <a:latin typeface="Roboto"/>
                  <a:ea typeface="Roboto"/>
                  <a:cs typeface="Roboto"/>
                  <a:sym typeface="Roboto"/>
                </a:rPr>
                <a:t>Thermo Fisher</a:t>
              </a:r>
              <a:endParaRPr kumimoji="0" sz="1276" b="1" i="0" u="none" strike="noStrike" kern="0" cap="none" spc="0" normalizeH="0" baseline="0" noProof="0">
                <a:ln>
                  <a:noFill/>
                </a:ln>
                <a:solidFill>
                  <a:srgbClr val="FFFFFF"/>
                </a:solidFill>
                <a:effectLst/>
                <a:uLnTx/>
                <a:uFillTx/>
                <a:latin typeface="Roboto"/>
                <a:ea typeface="Roboto"/>
                <a:cs typeface="Roboto"/>
                <a:sym typeface="Roboto"/>
              </a:endParaRPr>
            </a:p>
          </p:txBody>
        </p:sp>
      </p:grpSp>
      <p:grpSp>
        <p:nvGrpSpPr>
          <p:cNvPr id="126" name="Google Shape;126;p20"/>
          <p:cNvGrpSpPr/>
          <p:nvPr/>
        </p:nvGrpSpPr>
        <p:grpSpPr>
          <a:xfrm>
            <a:off x="5175321" y="2823873"/>
            <a:ext cx="2264289" cy="2279345"/>
            <a:chOff x="3664038" y="1663782"/>
            <a:chExt cx="1815900" cy="1815900"/>
          </a:xfrm>
        </p:grpSpPr>
        <p:sp>
          <p:nvSpPr>
            <p:cNvPr id="127" name="Google Shape;127;p20"/>
            <p:cNvSpPr/>
            <p:nvPr/>
          </p:nvSpPr>
          <p:spPr>
            <a:xfrm>
              <a:off x="3664038" y="1663782"/>
              <a:ext cx="1815900" cy="1815900"/>
            </a:xfrm>
            <a:prstGeom prst="ellipse">
              <a:avLst/>
            </a:prstGeom>
            <a:solidFill>
              <a:srgbClr val="EA9999"/>
            </a:solidFill>
            <a:ln>
              <a:noFill/>
            </a:ln>
            <a:effectLst>
              <a:outerShdw blurRad="228600" dist="50800" dir="5400000" algn="tl" rotWithShape="0">
                <a:srgbClr val="000000">
                  <a:alpha val="54900"/>
                </a:srgbClr>
              </a:outerShdw>
            </a:effectLst>
          </p:spPr>
          <p:txBody>
            <a:bodyPr spcFirstLastPara="1" wrap="square" lIns="97187" tIns="97187" rIns="97187" bIns="97187" anchor="ctr" anchorCtr="0">
              <a:no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endParaRPr kumimoji="0" sz="1488"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28" name="Google Shape;128;p20"/>
            <p:cNvSpPr txBox="1"/>
            <p:nvPr/>
          </p:nvSpPr>
          <p:spPr>
            <a:xfrm>
              <a:off x="3761340" y="2158472"/>
              <a:ext cx="1621200" cy="826500"/>
            </a:xfrm>
            <a:prstGeom prst="rect">
              <a:avLst/>
            </a:prstGeom>
            <a:solidFill>
              <a:srgbClr val="EA9999"/>
            </a:solidFill>
            <a:ln>
              <a:noFill/>
            </a:ln>
          </p:spPr>
          <p:txBody>
            <a:bodyPr spcFirstLastPara="1" wrap="square" lIns="97187" tIns="97187" rIns="97187" bIns="97187" anchor="ctr" anchorCtr="0">
              <a:noAutofit/>
            </a:bodyPr>
            <a:lstStyle/>
            <a:p>
              <a:pPr marL="0" marR="0" lvl="0" indent="0" algn="ctr" defTabSz="972007" rtl="0" eaLnBrk="1" fontAlgn="auto" latinLnBrk="0" hangingPunct="1">
                <a:lnSpc>
                  <a:spcPct val="115000"/>
                </a:lnSpc>
                <a:spcBef>
                  <a:spcPts val="0"/>
                </a:spcBef>
                <a:spcAft>
                  <a:spcPts val="0"/>
                </a:spcAft>
                <a:buClr>
                  <a:srgbClr val="000000"/>
                </a:buClr>
                <a:buSzTx/>
                <a:buFontTx/>
                <a:buNone/>
                <a:tabLst/>
                <a:defRPr/>
              </a:pPr>
              <a:r>
                <a:rPr kumimoji="0" lang="en" sz="1913" b="1" i="0" u="none" strike="noStrike" kern="0" cap="none" spc="0" normalizeH="0" baseline="0" noProof="0">
                  <a:ln>
                    <a:noFill/>
                  </a:ln>
                  <a:solidFill>
                    <a:srgbClr val="000000"/>
                  </a:solidFill>
                  <a:effectLst/>
                  <a:uLnTx/>
                  <a:uFillTx/>
                  <a:latin typeface="Roboto"/>
                  <a:ea typeface="Roboto"/>
                  <a:cs typeface="Roboto"/>
                  <a:sym typeface="Roboto"/>
                </a:rPr>
                <a:t>N=1 Collaborative</a:t>
              </a:r>
              <a:endParaRPr kumimoji="0" sz="1913" b="1" i="0" u="none" strike="noStrike" kern="0" cap="none" spc="0" normalizeH="0" baseline="0" noProof="0">
                <a:ln>
                  <a:noFill/>
                </a:ln>
                <a:solidFill>
                  <a:srgbClr val="000000"/>
                </a:solidFill>
                <a:effectLst/>
                <a:uLnTx/>
                <a:uFillTx/>
                <a:latin typeface="Roboto"/>
                <a:ea typeface="Roboto"/>
                <a:cs typeface="Roboto"/>
                <a:sym typeface="Roboto"/>
              </a:endParaRPr>
            </a:p>
          </p:txBody>
        </p:sp>
      </p:grpSp>
      <p:sp>
        <p:nvSpPr>
          <p:cNvPr id="129" name="Google Shape;129;p20"/>
          <p:cNvSpPr/>
          <p:nvPr/>
        </p:nvSpPr>
        <p:spPr>
          <a:xfrm>
            <a:off x="1776229" y="3270080"/>
            <a:ext cx="1832754" cy="302004"/>
          </a:xfrm>
          <a:prstGeom prst="rect">
            <a:avLst/>
          </a:prstGeom>
          <a:solidFill>
            <a:srgbClr val="CFE2F3"/>
          </a:solidFill>
          <a:ln w="9525" cap="flat" cmpd="sng">
            <a:solidFill>
              <a:schemeClr val="dk2"/>
            </a:solidFill>
            <a:prstDash val="solid"/>
            <a:round/>
            <a:headEnd type="none" w="sm" len="sm"/>
            <a:tailEnd type="none" w="sm" len="sm"/>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rPr>
              <a:t>Drug Development</a:t>
            </a:r>
            <a:endParaRPr kumimoji="0"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30" name="Google Shape;130;p20"/>
          <p:cNvSpPr/>
          <p:nvPr/>
        </p:nvSpPr>
        <p:spPr>
          <a:xfrm>
            <a:off x="3415274" y="6024819"/>
            <a:ext cx="1429976" cy="302004"/>
          </a:xfrm>
          <a:prstGeom prst="rect">
            <a:avLst/>
          </a:prstGeom>
          <a:solidFill>
            <a:srgbClr val="CFE2F3"/>
          </a:solidFill>
          <a:ln w="9525" cap="flat" cmpd="sng">
            <a:solidFill>
              <a:schemeClr val="dk2"/>
            </a:solidFill>
            <a:prstDash val="solid"/>
            <a:round/>
            <a:headEnd type="none" w="sm" len="sm"/>
            <a:tailEnd type="none" w="sm" len="sm"/>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rPr>
              <a:t>Payors</a:t>
            </a:r>
            <a:endParaRPr kumimoji="0"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31" name="Google Shape;131;p20"/>
          <p:cNvSpPr/>
          <p:nvPr/>
        </p:nvSpPr>
        <p:spPr>
          <a:xfrm>
            <a:off x="3797642" y="1176593"/>
            <a:ext cx="1429976" cy="302004"/>
          </a:xfrm>
          <a:prstGeom prst="rect">
            <a:avLst/>
          </a:prstGeom>
          <a:solidFill>
            <a:srgbClr val="CFE2F3"/>
          </a:solidFill>
          <a:ln w="9525" cap="flat" cmpd="sng">
            <a:solidFill>
              <a:schemeClr val="dk2"/>
            </a:solidFill>
            <a:prstDash val="solid"/>
            <a:round/>
            <a:headEnd type="none" w="sm" len="sm"/>
            <a:tailEnd type="none" w="sm" len="sm"/>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rPr>
              <a:t>“First Movers”</a:t>
            </a:r>
            <a:endParaRPr kumimoji="0"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32" name="Google Shape;132;p20"/>
          <p:cNvSpPr/>
          <p:nvPr/>
        </p:nvSpPr>
        <p:spPr>
          <a:xfrm>
            <a:off x="7628823" y="1207182"/>
            <a:ext cx="1429976" cy="302004"/>
          </a:xfrm>
          <a:prstGeom prst="rect">
            <a:avLst/>
          </a:prstGeom>
          <a:solidFill>
            <a:srgbClr val="CFE2F3"/>
          </a:solidFill>
          <a:ln w="9525" cap="flat" cmpd="sng">
            <a:solidFill>
              <a:schemeClr val="dk2"/>
            </a:solidFill>
            <a:prstDash val="solid"/>
            <a:round/>
            <a:headEnd type="none" w="sm" len="sm"/>
            <a:tailEnd type="none" w="sm" len="sm"/>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rPr>
              <a:t>Regulators</a:t>
            </a:r>
            <a:endParaRPr kumimoji="0"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33" name="Google Shape;133;p20"/>
          <p:cNvSpPr/>
          <p:nvPr/>
        </p:nvSpPr>
        <p:spPr>
          <a:xfrm>
            <a:off x="9204113" y="3231838"/>
            <a:ext cx="1429976" cy="302004"/>
          </a:xfrm>
          <a:prstGeom prst="rect">
            <a:avLst/>
          </a:prstGeom>
          <a:solidFill>
            <a:srgbClr val="CFE2F3"/>
          </a:solidFill>
          <a:ln w="9525" cap="flat" cmpd="sng">
            <a:solidFill>
              <a:schemeClr val="dk2"/>
            </a:solidFill>
            <a:prstDash val="solid"/>
            <a:round/>
            <a:headEnd type="none" w="sm" len="sm"/>
            <a:tailEnd type="none" w="sm" len="sm"/>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rPr>
              <a:t>Diagnosis</a:t>
            </a:r>
            <a:endParaRPr kumimoji="0"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34" name="Google Shape;134;p20"/>
          <p:cNvSpPr/>
          <p:nvPr/>
        </p:nvSpPr>
        <p:spPr>
          <a:xfrm>
            <a:off x="8058735" y="6083019"/>
            <a:ext cx="1429976" cy="302004"/>
          </a:xfrm>
          <a:prstGeom prst="rect">
            <a:avLst/>
          </a:prstGeom>
          <a:solidFill>
            <a:srgbClr val="CFE2F3"/>
          </a:solidFill>
          <a:ln w="9525" cap="flat" cmpd="sng">
            <a:solidFill>
              <a:schemeClr val="dk2"/>
            </a:solidFill>
            <a:prstDash val="solid"/>
            <a:round/>
            <a:headEnd type="none" w="sm" len="sm"/>
            <a:tailEnd type="none" w="sm" len="sm"/>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rPr>
              <a:t>CROs/CMC</a:t>
            </a:r>
            <a:endParaRPr kumimoji="0"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135" name="Google Shape;135;p20"/>
          <p:cNvSpPr txBox="1"/>
          <p:nvPr/>
        </p:nvSpPr>
        <p:spPr>
          <a:xfrm>
            <a:off x="1643245" y="1327702"/>
            <a:ext cx="2098722" cy="654218"/>
          </a:xfrm>
          <a:prstGeom prst="rect">
            <a:avLst/>
          </a:prstGeom>
          <a:noFill/>
          <a:ln>
            <a:noFill/>
          </a:ln>
        </p:spPr>
        <p:txBody>
          <a:bodyPr spcFirstLastPara="1" wrap="square" lIns="97187" tIns="97187" rIns="97187" bIns="97187" anchor="t" anchorCtr="0">
            <a:spAutoFit/>
          </a:bodyPr>
          <a:lstStyle/>
          <a:p>
            <a:pPr marL="0" marR="0" lvl="0" indent="0" algn="l" defTabSz="972007" rtl="0" eaLnBrk="1" fontAlgn="auto" latinLnBrk="0" hangingPunct="1">
              <a:lnSpc>
                <a:spcPct val="100000"/>
              </a:lnSpc>
              <a:spcBef>
                <a:spcPts val="0"/>
              </a:spcBef>
              <a:spcAft>
                <a:spcPts val="0"/>
              </a:spcAft>
              <a:buClr>
                <a:srgbClr val="000000"/>
              </a:buClr>
              <a:buSzTx/>
              <a:buFontTx/>
              <a:buNone/>
              <a:tabLst/>
              <a:defRPr/>
            </a:pPr>
            <a:r>
              <a:rPr kumimoji="0" lang="en" sz="1488" b="0" i="1" u="none" strike="noStrike" kern="0" cap="none" spc="0" normalizeH="0" baseline="0" noProof="0">
                <a:ln>
                  <a:noFill/>
                </a:ln>
                <a:solidFill>
                  <a:srgbClr val="000000"/>
                </a:solidFill>
                <a:effectLst/>
                <a:uLnTx/>
                <a:uFillTx/>
                <a:latin typeface="Roboto"/>
                <a:ea typeface="Roboto"/>
                <a:cs typeface="Roboto"/>
                <a:sym typeface="Roboto"/>
              </a:rPr>
              <a:t>Individualized Medicines Ecosystem</a:t>
            </a:r>
            <a:endParaRPr kumimoji="0" sz="1488" b="0" i="1" u="none" strike="noStrike" kern="0" cap="none" spc="0" normalizeH="0" baseline="0" noProof="0">
              <a:ln>
                <a:noFill/>
              </a:ln>
              <a:solidFill>
                <a:srgbClr val="000000"/>
              </a:solidFill>
              <a:effectLst/>
              <a:uLnTx/>
              <a:uFillTx/>
              <a:latin typeface="Roboto"/>
              <a:ea typeface="Roboto"/>
              <a:cs typeface="Roboto"/>
              <a:sym typeface="Roboto"/>
            </a:endParaRPr>
          </a:p>
        </p:txBody>
      </p:sp>
      <p:sp>
        <p:nvSpPr>
          <p:cNvPr id="136" name="Google Shape;136;p20"/>
          <p:cNvSpPr/>
          <p:nvPr/>
        </p:nvSpPr>
        <p:spPr>
          <a:xfrm>
            <a:off x="7870713" y="2140806"/>
            <a:ext cx="1429976" cy="302004"/>
          </a:xfrm>
          <a:prstGeom prst="rect">
            <a:avLst/>
          </a:prstGeom>
          <a:solidFill>
            <a:srgbClr val="CFE2F3"/>
          </a:solidFill>
          <a:ln w="9525" cap="flat" cmpd="sng">
            <a:solidFill>
              <a:schemeClr val="dk2"/>
            </a:solidFill>
            <a:prstDash val="solid"/>
            <a:round/>
            <a:headEnd type="none" w="sm" len="sm"/>
            <a:tailEnd type="none" w="sm" len="sm"/>
          </a:ln>
        </p:spPr>
        <p:txBody>
          <a:bodyPr spcFirstLastPara="1" wrap="square" lIns="97187" tIns="97187" rIns="97187" bIns="97187" anchor="ctr" anchorCtr="0">
            <a:noAutofit/>
          </a:bodyPr>
          <a:lstStyle/>
          <a:p>
            <a:pPr marL="0" marR="0" lvl="0" indent="0" algn="ctr" defTabSz="972007" rtl="0" eaLnBrk="1" fontAlgn="auto" latinLnBrk="0" hangingPunct="1">
              <a:lnSpc>
                <a:spcPct val="100000"/>
              </a:lnSpc>
              <a:spcBef>
                <a:spcPts val="0"/>
              </a:spcBef>
              <a:spcAft>
                <a:spcPts val="0"/>
              </a:spcAft>
              <a:buClr>
                <a:srgbClr val="000000"/>
              </a:buClr>
              <a:buSzTx/>
              <a:buFontTx/>
              <a:buNone/>
              <a:tabLst/>
              <a:defRPr/>
            </a:pPr>
            <a:r>
              <a:rPr kumimoji="0" lang="en"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rPr>
              <a:t>Gov’t</a:t>
            </a:r>
            <a:endParaRPr kumimoji="0" sz="1276" b="0" i="0" u="none" strike="noStrike" kern="0" cap="none" spc="0" normalizeH="0" baseline="0" noProof="0">
              <a:ln>
                <a:noFill/>
              </a:ln>
              <a:solidFill>
                <a:srgbClr val="000000"/>
              </a:solidFill>
              <a:effectLst/>
              <a:uLnTx/>
              <a:uFillTx/>
              <a:latin typeface="Arial"/>
              <a:ea typeface="宋体" panose="02010600030101010101" pitchFamily="2" charset="-122"/>
              <a:cs typeface="Arial"/>
              <a:sym typeface="Arial"/>
            </a:endParaRPr>
          </a:p>
        </p:txBody>
      </p:sp>
      <p:sp>
        <p:nvSpPr>
          <p:cNvPr id="2" name="Rectangle: Rounded Corners 1">
            <a:extLst>
              <a:ext uri="{FF2B5EF4-FFF2-40B4-BE49-F238E27FC236}">
                <a16:creationId xmlns:a16="http://schemas.microsoft.com/office/drawing/2014/main" id="{B3642A0B-1168-B0C0-F627-8A0A0892DD49}"/>
              </a:ext>
            </a:extLst>
          </p:cNvPr>
          <p:cNvSpPr/>
          <p:nvPr/>
        </p:nvSpPr>
        <p:spPr>
          <a:xfrm>
            <a:off x="7332993" y="5516037"/>
            <a:ext cx="725742" cy="208644"/>
          </a:xfrm>
          <a:prstGeom prst="round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 name="Title 1">
            <a:extLst>
              <a:ext uri="{FF2B5EF4-FFF2-40B4-BE49-F238E27FC236}">
                <a16:creationId xmlns:a16="http://schemas.microsoft.com/office/drawing/2014/main" id="{A986E05E-4B2B-8E66-CD99-7FE8C521F949}"/>
              </a:ext>
            </a:extLst>
          </p:cNvPr>
          <p:cNvSpPr>
            <a:spLocks noGrp="1"/>
          </p:cNvSpPr>
          <p:nvPr>
            <p:ph type="title"/>
          </p:nvPr>
        </p:nvSpPr>
        <p:spPr>
          <a:xfrm>
            <a:off x="1814485" y="268049"/>
            <a:ext cx="8809225" cy="523024"/>
          </a:xfrm>
        </p:spPr>
        <p:txBody>
          <a:bodyPr>
            <a:normAutofit fontScale="90000"/>
          </a:bodyPr>
          <a:lstStyle/>
          <a:p>
            <a:pPr algn="l"/>
            <a:r>
              <a:rPr lang="en-US" b="1" dirty="0" err="1"/>
              <a:t>iXCells</a:t>
            </a:r>
            <a:r>
              <a:rPr lang="en-US" b="1" dirty="0"/>
              <a:t> as a Key CRO Partner in the Ecosystem</a:t>
            </a:r>
            <a:endParaRPr lang="en-US" dirty="0">
              <a:solidFill>
                <a:srgbClr val="C00000"/>
              </a:solidFill>
            </a:endParaRPr>
          </a:p>
        </p:txBody>
      </p:sp>
    </p:spTree>
    <p:extLst>
      <p:ext uri="{BB962C8B-B14F-4D97-AF65-F5344CB8AC3E}">
        <p14:creationId xmlns:p14="http://schemas.microsoft.com/office/powerpoint/2010/main" val="4182188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组合 41"/>
          <p:cNvGrpSpPr/>
          <p:nvPr/>
        </p:nvGrpSpPr>
        <p:grpSpPr>
          <a:xfrm>
            <a:off x="-1" y="2202440"/>
            <a:ext cx="12192000" cy="2419703"/>
            <a:chOff x="170694" y="177982"/>
            <a:chExt cx="3936003" cy="781165"/>
          </a:xfrm>
        </p:grpSpPr>
        <p:sp>
          <p:nvSpPr>
            <p:cNvPr id="44" name="等腰三角形 43"/>
            <p:cNvSpPr/>
            <p:nvPr/>
          </p:nvSpPr>
          <p:spPr>
            <a:xfrm>
              <a:off x="1233863" y="177982"/>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5" name="等腰三角形 44"/>
            <p:cNvSpPr/>
            <p:nvPr/>
          </p:nvSpPr>
          <p:spPr>
            <a:xfrm flipV="1">
              <a:off x="200258" y="602633"/>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6" name="矩形 45"/>
            <p:cNvSpPr/>
            <p:nvPr/>
          </p:nvSpPr>
          <p:spPr>
            <a:xfrm>
              <a:off x="170694" y="261768"/>
              <a:ext cx="3936003" cy="6119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7" name="平行四边形 46"/>
            <p:cNvSpPr/>
            <p:nvPr/>
          </p:nvSpPr>
          <p:spPr>
            <a:xfrm>
              <a:off x="376965" y="178257"/>
              <a:ext cx="1036076" cy="779005"/>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sz="2400"/>
            </a:p>
          </p:txBody>
        </p:sp>
        <p:sp>
          <p:nvSpPr>
            <p:cNvPr id="48" name="文本框 6"/>
            <p:cNvSpPr txBox="1"/>
            <p:nvPr/>
          </p:nvSpPr>
          <p:spPr>
            <a:xfrm>
              <a:off x="650907" y="284178"/>
              <a:ext cx="569115" cy="559693"/>
            </a:xfrm>
            <a:prstGeom prst="rect">
              <a:avLst/>
            </a:prstGeom>
            <a:noFill/>
          </p:spPr>
          <p:txBody>
            <a:bodyPr wrap="square" lIns="91440" tIns="45720" rIns="91440" bIns="45720" rtlCol="0">
              <a:spAutoFit/>
            </a:bodyPr>
            <a:lstStyle/>
            <a:p>
              <a:r>
                <a:rPr lang="en-US" altLang="zh-CN" sz="10666" dirty="0">
                  <a:solidFill>
                    <a:schemeClr val="bg1">
                      <a:lumMod val="95000"/>
                    </a:schemeClr>
                  </a:solidFill>
                  <a:effectLst>
                    <a:outerShdw blurRad="38100" dist="38100" dir="2700000" algn="tl">
                      <a:srgbClr val="000000">
                        <a:alpha val="43137"/>
                      </a:srgbClr>
                    </a:outerShdw>
                  </a:effectLst>
                  <a:latin typeface="Impact" panose="020B0806030902050204" pitchFamily="34" charset="0"/>
                </a:rPr>
                <a:t>03</a:t>
              </a:r>
              <a:endParaRPr lang="zh-CN" altLang="en-US" sz="10666" dirty="0">
                <a:solidFill>
                  <a:schemeClr val="bg1">
                    <a:lumMod val="95000"/>
                  </a:schemeClr>
                </a:solidFill>
                <a:effectLst>
                  <a:outerShdw blurRad="38100" dist="38100" dir="2700000" algn="tl">
                    <a:srgbClr val="000000">
                      <a:alpha val="43137"/>
                    </a:srgbClr>
                  </a:outerShdw>
                </a:effectLst>
                <a:latin typeface="Impact" panose="020B0806030902050204" pitchFamily="34" charset="0"/>
              </a:endParaRPr>
            </a:p>
          </p:txBody>
        </p:sp>
      </p:grpSp>
      <p:sp>
        <p:nvSpPr>
          <p:cNvPr id="49" name="TextBox 48"/>
          <p:cNvSpPr txBox="1"/>
          <p:nvPr/>
        </p:nvSpPr>
        <p:spPr>
          <a:xfrm>
            <a:off x="4056697" y="3075061"/>
            <a:ext cx="7582429" cy="646333"/>
          </a:xfrm>
          <a:prstGeom prst="rect">
            <a:avLst/>
          </a:prstGeom>
          <a:noFill/>
        </p:spPr>
        <p:txBody>
          <a:bodyPr wrap="square" lIns="91445" tIns="45721" rIns="91445" bIns="45721" rtlCol="0">
            <a:spAutoFit/>
          </a:bodyPr>
          <a:lstStyle/>
          <a:p>
            <a:r>
              <a:rPr lang="en-US" altLang="zh-CN" sz="3600" b="1" dirty="0">
                <a:solidFill>
                  <a:schemeClr val="bg1"/>
                </a:solidFill>
                <a:effectLst>
                  <a:outerShdw blurRad="38100" dist="38100" dir="2700000" algn="tl">
                    <a:srgbClr val="000000">
                      <a:alpha val="43137"/>
                    </a:srgbClr>
                  </a:outerShdw>
                </a:effectLst>
                <a:latin typeface="Montserrat "/>
                <a:ea typeface="微软雅黑" panose="020B0503020204020204" pitchFamily="34" charset="-122"/>
              </a:rPr>
              <a:t>SLC6A1 Available Cell Models</a:t>
            </a:r>
          </a:p>
        </p:txBody>
      </p:sp>
      <p:pic>
        <p:nvPicPr>
          <p:cNvPr id="2" name="Picture 2" descr="iXCells">
            <a:extLst>
              <a:ext uri="{FF2B5EF4-FFF2-40B4-BE49-F238E27FC236}">
                <a16:creationId xmlns:a16="http://schemas.microsoft.com/office/drawing/2014/main" id="{ECA83692-2181-70D3-0E12-7F27D37BF3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00726" y="708231"/>
            <a:ext cx="2438400" cy="6096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Rady Children's Institute for Genomic Medicine Launches Phase 2 of BeginNGS  Program for Identifying Treatable Genetic Diseases for Newborns | RCIGM">
            <a:extLst>
              <a:ext uri="{FF2B5EF4-FFF2-40B4-BE49-F238E27FC236}">
                <a16:creationId xmlns:a16="http://schemas.microsoft.com/office/drawing/2014/main" id="{45F57710-1954-B688-A280-4FA5C0EFB7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67" y="575135"/>
            <a:ext cx="2072640" cy="7426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Rarebase launches a neuroscience drug discovery platform collaborating with  15 rare disease patient organizations">
            <a:extLst>
              <a:ext uri="{FF2B5EF4-FFF2-40B4-BE49-F238E27FC236}">
                <a16:creationId xmlns:a16="http://schemas.microsoft.com/office/drawing/2014/main" id="{8CB8C372-AE1C-C683-AAB2-F0F3C69B9CCA}"/>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513537" y="338497"/>
            <a:ext cx="2322474" cy="12159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La Jolla Labs Inc. | LinkedIn">
            <a:extLst>
              <a:ext uri="{FF2B5EF4-FFF2-40B4-BE49-F238E27FC236}">
                <a16:creationId xmlns:a16="http://schemas.microsoft.com/office/drawing/2014/main" id="{643ADB08-7FD6-E7FC-5EEF-8F13C889E1E9}"/>
              </a:ext>
            </a:extLst>
          </p:cNvPr>
          <p:cNvPicPr>
            <a:picLocks noChangeAspect="1" noChangeArrowheads="1"/>
          </p:cNvPicPr>
          <p:nvPr/>
        </p:nvPicPr>
        <p:blipFill>
          <a:blip r:embed="rId6">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6825740" y="150550"/>
            <a:ext cx="1591867" cy="159186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SLC6A1 Connect | LinkedIn">
            <a:extLst>
              <a:ext uri="{FF2B5EF4-FFF2-40B4-BE49-F238E27FC236}">
                <a16:creationId xmlns:a16="http://schemas.microsoft.com/office/drawing/2014/main" id="{83DF93DF-ECE4-D35D-39F8-6D0AFDB939F2}"/>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50654" y="4416761"/>
            <a:ext cx="2290689" cy="2290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3891482"/>
      </p:ext>
    </p:extLst>
  </p:cSld>
  <p:clrMapOvr>
    <a:masterClrMapping/>
  </p:clrMapOvr>
  <mc:AlternateContent xmlns:mc="http://schemas.openxmlformats.org/markup-compatibility/2006" xmlns:p14="http://schemas.microsoft.com/office/powerpoint/2010/main">
    <mc:Choice Requires="p14">
      <p:transition spd="slow" p14:dur="2500" advTm="1000">
        <p:checker/>
      </p:transition>
    </mc:Choice>
    <mc:Fallback xmlns="">
      <p:transition spd="slow" advTm="1000">
        <p:checker/>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a:xfrm>
            <a:off x="387178" y="97527"/>
            <a:ext cx="6411655" cy="821260"/>
          </a:xfrm>
        </p:spPr>
        <p:txBody>
          <a:bodyPr/>
          <a:lstStyle/>
          <a:p>
            <a:pPr>
              <a:lnSpc>
                <a:spcPts val="3000"/>
              </a:lnSpc>
              <a:spcBef>
                <a:spcPts val="0"/>
              </a:spcBef>
            </a:pPr>
            <a:r>
              <a:rPr lang="en-US" altLang="zh-CN" sz="2000" dirty="0">
                <a:solidFill>
                  <a:schemeClr val="accent1"/>
                </a:solidFill>
              </a:rPr>
              <a:t>POTENTIAL THERAPEUTIC STRATEGIES FOR SLC6A1 HAPLOID INSUFFICIENCY</a:t>
            </a:r>
            <a:endParaRPr lang="en-US" sz="2000" dirty="0"/>
          </a:p>
        </p:txBody>
      </p:sp>
      <p:sp>
        <p:nvSpPr>
          <p:cNvPr id="27" name="TextBox 26">
            <a:extLst>
              <a:ext uri="{FF2B5EF4-FFF2-40B4-BE49-F238E27FC236}">
                <a16:creationId xmlns:a16="http://schemas.microsoft.com/office/drawing/2014/main" id="{839F506B-3021-3FFF-36B3-A4C3E1E60A9A}"/>
              </a:ext>
            </a:extLst>
          </p:cNvPr>
          <p:cNvSpPr txBox="1"/>
          <p:nvPr/>
        </p:nvSpPr>
        <p:spPr>
          <a:xfrm>
            <a:off x="500950" y="1355325"/>
            <a:ext cx="11035067" cy="4621137"/>
          </a:xfrm>
          <a:prstGeom prst="rect">
            <a:avLst/>
          </a:prstGeom>
          <a:noFill/>
        </p:spPr>
        <p:txBody>
          <a:bodyPr wrap="square">
            <a:spAutoFit/>
          </a:bodyPr>
          <a:lstStyle/>
          <a:p>
            <a:pPr marL="285750" marR="0" lvl="0" indent="-285750" algn="just" defTabSz="914400" rtl="0" eaLnBrk="1" fontAlgn="auto" latinLnBrk="0" hangingPunct="1">
              <a:lnSpc>
                <a:spcPct val="150000"/>
              </a:lnSpc>
              <a:spcBef>
                <a:spcPts val="0"/>
              </a:spcBef>
              <a:spcAft>
                <a:spcPts val="0"/>
              </a:spcAft>
              <a:buClr>
                <a:srgbClr val="FF5400"/>
              </a:buClr>
              <a:buSzPct val="200000"/>
              <a:buFont typeface="Courier New" panose="02070309020205020404" pitchFamily="49" charset="0"/>
              <a:buChar char="o"/>
              <a:tabLst/>
              <a:defRPr/>
            </a:pPr>
            <a:r>
              <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Identify native genetic regulatory mechanisms in neuronal cells, and create oligonucleotide-based molecules (ASOs) to increase the expression of the SLC6A1 wildtype copies.</a:t>
            </a:r>
          </a:p>
          <a:p>
            <a:pPr marR="0" lvl="0" algn="just" defTabSz="914400" rtl="0" eaLnBrk="1" fontAlgn="auto" latinLnBrk="0" hangingPunct="1">
              <a:lnSpc>
                <a:spcPct val="150000"/>
              </a:lnSpc>
              <a:spcBef>
                <a:spcPts val="0"/>
              </a:spcBef>
              <a:spcAft>
                <a:spcPts val="0"/>
              </a:spcAft>
              <a:buClr>
                <a:srgbClr val="FF5400"/>
              </a:buClr>
              <a:buSzPct val="200000"/>
              <a:tabLst/>
              <a:defRPr/>
            </a:pPr>
            <a:endPar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endParaRPr>
          </a:p>
          <a:p>
            <a:pPr marL="742950" lvl="1" indent="-285750" algn="just">
              <a:lnSpc>
                <a:spcPct val="150000"/>
              </a:lnSpc>
              <a:buClr>
                <a:srgbClr val="FF5400"/>
              </a:buClr>
              <a:buSzPct val="200000"/>
              <a:buFont typeface="Arial" panose="020B0604020202020204" pitchFamily="34" charset="0"/>
              <a:buChar char="•"/>
              <a:defRPr/>
            </a:pPr>
            <a:r>
              <a:rPr kumimoji="0" lang="en-US" sz="1400" b="1" i="0" u="none" strike="noStrike" kern="1200" cap="none" spc="0" normalizeH="0" baseline="0" noProof="0" dirty="0">
                <a:ln>
                  <a:noFill/>
                </a:ln>
                <a:solidFill>
                  <a:schemeClr val="accent1"/>
                </a:solidFill>
                <a:effectLst/>
                <a:uLnTx/>
                <a:uFillTx/>
                <a:latin typeface="Montserrat Medium" panose="00000600000000000000" pitchFamily="50" charset="0"/>
                <a:ea typeface="Open Sans" panose="020B0606030504020204" pitchFamily="34" charset="0"/>
                <a:cs typeface="Open Sans" panose="020B0606030504020204" pitchFamily="34" charset="0"/>
              </a:rPr>
              <a:t>Long non-coding RNA (lncRNA) as natural antisense</a:t>
            </a:r>
            <a:r>
              <a:rPr kumimoji="0" lang="en-US" sz="14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 SLC6A1-AS1 is noted as natural antisense for SLC6A1 in the </a:t>
            </a:r>
            <a:r>
              <a:rPr kumimoji="0" lang="en-US" sz="1400" b="0" i="0" u="none" strike="noStrike" kern="1200" cap="none" spc="0" normalizeH="0" baseline="0" noProof="0" dirty="0" err="1">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Genebank</a:t>
            </a:r>
            <a:r>
              <a:rPr kumimoji="0" lang="en-US" sz="14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 If the annotation is correct, remove SLC6A1-AS1 will increase SLC6A1 mRNA levels.</a:t>
            </a:r>
          </a:p>
          <a:p>
            <a:pPr marL="742950" lvl="1" indent="-285750" algn="just">
              <a:lnSpc>
                <a:spcPct val="150000"/>
              </a:lnSpc>
              <a:buClr>
                <a:srgbClr val="FF5400"/>
              </a:buClr>
              <a:buSzPct val="200000"/>
              <a:buFont typeface="Arial" panose="020B0604020202020204" pitchFamily="34" charset="0"/>
              <a:buChar char="•"/>
              <a:defRPr/>
            </a:pPr>
            <a:r>
              <a:rPr kumimoji="0" lang="en-US" sz="1400" b="1" i="0" u="none" strike="noStrike" kern="1200" cap="none" spc="0" normalizeH="0" baseline="0" noProof="0" dirty="0">
                <a:ln>
                  <a:noFill/>
                </a:ln>
                <a:solidFill>
                  <a:schemeClr val="accent1"/>
                </a:solidFill>
                <a:effectLst/>
                <a:uLnTx/>
                <a:uFillTx/>
                <a:latin typeface="Montserrat Medium" panose="00000600000000000000" pitchFamily="50" charset="0"/>
                <a:ea typeface="Open Sans" panose="020B0606030504020204" pitchFamily="34" charset="0"/>
                <a:cs typeface="Open Sans" panose="020B0606030504020204" pitchFamily="34" charset="0"/>
              </a:rPr>
              <a:t>miRNA masking</a:t>
            </a:r>
            <a:r>
              <a:rPr kumimoji="0" lang="en-US" sz="14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 Competing with miRNA binding at the 3’UTR to increase the stability of mRNA to enable more protein production.</a:t>
            </a:r>
          </a:p>
          <a:p>
            <a:pPr marL="742950" lvl="1" indent="-285750" algn="just">
              <a:lnSpc>
                <a:spcPct val="150000"/>
              </a:lnSpc>
              <a:buClr>
                <a:srgbClr val="FF5400"/>
              </a:buClr>
              <a:buSzPct val="200000"/>
              <a:buFont typeface="Arial" panose="020B0604020202020204" pitchFamily="34" charset="0"/>
              <a:buChar char="•"/>
              <a:defRPr/>
            </a:pPr>
            <a:r>
              <a:rPr kumimoji="0" lang="en-US" sz="1400" b="1" i="0" u="none" strike="noStrike" kern="1200" cap="none" spc="0" normalizeH="0" baseline="0" noProof="0" dirty="0">
                <a:ln>
                  <a:noFill/>
                </a:ln>
                <a:solidFill>
                  <a:schemeClr val="accent1"/>
                </a:solidFill>
                <a:effectLst/>
                <a:uLnTx/>
                <a:uFillTx/>
                <a:latin typeface="Montserrat Medium" panose="00000600000000000000" pitchFamily="50" charset="0"/>
                <a:ea typeface="Open Sans" panose="020B0606030504020204" pitchFamily="34" charset="0"/>
                <a:cs typeface="Open Sans" panose="020B0606030504020204" pitchFamily="34" charset="0"/>
              </a:rPr>
              <a:t>Splicing efficiency</a:t>
            </a:r>
            <a:r>
              <a:rPr kumimoji="0" lang="en-US" sz="14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 Similar to the strategy Stoke has been using. Use the oligo to promote efficiency in splicing.</a:t>
            </a:r>
          </a:p>
          <a:p>
            <a:pPr marL="742950" lvl="1" indent="-285750" algn="just">
              <a:lnSpc>
                <a:spcPct val="150000"/>
              </a:lnSpc>
              <a:buClr>
                <a:srgbClr val="FF5400"/>
              </a:buClr>
              <a:buSzPct val="200000"/>
              <a:buFont typeface="Arial" panose="020B0604020202020204" pitchFamily="34" charset="0"/>
              <a:buChar char="•"/>
              <a:defRPr/>
            </a:pPr>
            <a:endPar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endParaRPr>
          </a:p>
          <a:p>
            <a:pPr marL="742950" lvl="1" indent="-285750" algn="just">
              <a:lnSpc>
                <a:spcPct val="150000"/>
              </a:lnSpc>
              <a:buClr>
                <a:srgbClr val="FF5400"/>
              </a:buClr>
              <a:buSzPct val="200000"/>
              <a:buFont typeface="Arial" panose="020B0604020202020204" pitchFamily="34" charset="0"/>
              <a:buChar char="•"/>
              <a:defRPr/>
            </a:pPr>
            <a:endPar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endParaRPr>
          </a:p>
          <a:p>
            <a:pPr marL="285750" marR="0" lvl="0" indent="-285750" algn="just" defTabSz="914400" rtl="0" eaLnBrk="1" fontAlgn="auto" latinLnBrk="0" hangingPunct="1">
              <a:lnSpc>
                <a:spcPct val="150000"/>
              </a:lnSpc>
              <a:spcBef>
                <a:spcPts val="0"/>
              </a:spcBef>
              <a:spcAft>
                <a:spcPts val="0"/>
              </a:spcAft>
              <a:buClr>
                <a:srgbClr val="FF5400"/>
              </a:buClr>
              <a:buSzPct val="200000"/>
              <a:buFont typeface="Courier New" panose="02070309020205020404" pitchFamily="49" charset="0"/>
              <a:buChar char="o"/>
              <a:tabLst/>
              <a:defRPr/>
            </a:pPr>
            <a:r>
              <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All the above proposed approaches will need to be present in the cell type(s) with SLC6A1 function, and need to verify the presence of the native mechanisms in different cell types.</a:t>
            </a:r>
          </a:p>
          <a:p>
            <a:pPr marL="285750" marR="0" lvl="0" indent="-285750" algn="just" defTabSz="914400" rtl="0" eaLnBrk="1" fontAlgn="auto" latinLnBrk="0" hangingPunct="1">
              <a:lnSpc>
                <a:spcPct val="150000"/>
              </a:lnSpc>
              <a:spcBef>
                <a:spcPts val="0"/>
              </a:spcBef>
              <a:spcAft>
                <a:spcPts val="0"/>
              </a:spcAft>
              <a:buClr>
                <a:srgbClr val="FF5400"/>
              </a:buClr>
              <a:buSzPct val="200000"/>
              <a:buFont typeface="Arial" panose="020B0604020202020204" pitchFamily="34" charset="0"/>
              <a:buChar char="•"/>
              <a:tabLst/>
              <a:defRPr/>
            </a:pPr>
            <a:endParaRPr kumimoji="0" lang="en-ID"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endParaRPr>
          </a:p>
        </p:txBody>
      </p:sp>
      <p:sp>
        <p:nvSpPr>
          <p:cNvPr id="3" name="Rectangle 2">
            <a:extLst>
              <a:ext uri="{FF2B5EF4-FFF2-40B4-BE49-F238E27FC236}">
                <a16:creationId xmlns:a16="http://schemas.microsoft.com/office/drawing/2014/main" id="{294DF4F4-1F7E-1999-EF67-F3C55C73994E}"/>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pic>
        <p:nvPicPr>
          <p:cNvPr id="6" name="Picture 6" descr="Rady Children's Institute for Genomic Medicine Launches Phase 2 of BeginNGS  Program for Identifying Treatable Genetic Diseases for Newborns | RCIGM">
            <a:extLst>
              <a:ext uri="{FF2B5EF4-FFF2-40B4-BE49-F238E27FC236}">
                <a16:creationId xmlns:a16="http://schemas.microsoft.com/office/drawing/2014/main" id="{284217E3-BD7A-1700-A148-2DAACF0276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8210" y="168001"/>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991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a:xfrm>
            <a:off x="500950" y="135364"/>
            <a:ext cx="6336351" cy="508760"/>
          </a:xfrm>
        </p:spPr>
        <p:txBody>
          <a:bodyPr/>
          <a:lstStyle/>
          <a:p>
            <a:pPr>
              <a:lnSpc>
                <a:spcPts val="3000"/>
              </a:lnSpc>
              <a:spcBef>
                <a:spcPts val="0"/>
              </a:spcBef>
            </a:pPr>
            <a:r>
              <a:rPr lang="en-US" altLang="zh-CN" sz="1800" dirty="0">
                <a:solidFill>
                  <a:schemeClr val="accent1"/>
                </a:solidFill>
              </a:rPr>
              <a:t>SLC6A1-AS1 POTENTIALLY SERVES AS NATURAL ANTISENSE IN BRAIN</a:t>
            </a:r>
          </a:p>
        </p:txBody>
      </p:sp>
      <p:sp>
        <p:nvSpPr>
          <p:cNvPr id="27" name="TextBox 26">
            <a:extLst>
              <a:ext uri="{FF2B5EF4-FFF2-40B4-BE49-F238E27FC236}">
                <a16:creationId xmlns:a16="http://schemas.microsoft.com/office/drawing/2014/main" id="{839F506B-3021-3FFF-36B3-A4C3E1E60A9A}"/>
              </a:ext>
            </a:extLst>
          </p:cNvPr>
          <p:cNvSpPr txBox="1"/>
          <p:nvPr/>
        </p:nvSpPr>
        <p:spPr>
          <a:xfrm>
            <a:off x="500950" y="1355325"/>
            <a:ext cx="11035067" cy="789319"/>
          </a:xfrm>
          <a:prstGeom prst="rect">
            <a:avLst/>
          </a:prstGeom>
          <a:noFill/>
        </p:spPr>
        <p:txBody>
          <a:bodyPr wrap="square">
            <a:spAutoFit/>
          </a:bodyPr>
          <a:lstStyle/>
          <a:p>
            <a:pPr marR="0" lvl="0" algn="just" defTabSz="914400" rtl="0" eaLnBrk="1" fontAlgn="auto" latinLnBrk="0" hangingPunct="1">
              <a:lnSpc>
                <a:spcPct val="150000"/>
              </a:lnSpc>
              <a:spcBef>
                <a:spcPts val="0"/>
              </a:spcBef>
              <a:spcAft>
                <a:spcPts val="0"/>
              </a:spcAft>
              <a:buClr>
                <a:srgbClr val="FF5400"/>
              </a:buClr>
              <a:buSzPct val="200000"/>
              <a:tabLst/>
              <a:defRPr/>
            </a:pPr>
            <a:r>
              <a:rPr kumimoji="0" lang="en-US" sz="1600" b="1"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SLC6A1</a:t>
            </a:r>
            <a:r>
              <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 is in Chr. 3, and has a lncRNA noted as </a:t>
            </a:r>
            <a:r>
              <a:rPr kumimoji="0" lang="en-US" sz="1600" b="1"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SLC6A1-AS1 </a:t>
            </a:r>
            <a:r>
              <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with highest expression in brain. Please note the expression of SLC6A1-AS1 is very low.</a:t>
            </a:r>
            <a:endParaRPr kumimoji="0" lang="en-ID"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endParaRPr>
          </a:p>
        </p:txBody>
      </p:sp>
      <p:sp>
        <p:nvSpPr>
          <p:cNvPr id="3" name="Rectangle 2">
            <a:extLst>
              <a:ext uri="{FF2B5EF4-FFF2-40B4-BE49-F238E27FC236}">
                <a16:creationId xmlns:a16="http://schemas.microsoft.com/office/drawing/2014/main" id="{294DF4F4-1F7E-1999-EF67-F3C55C73994E}"/>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pic>
        <p:nvPicPr>
          <p:cNvPr id="5" name="Picture 4">
            <a:extLst>
              <a:ext uri="{FF2B5EF4-FFF2-40B4-BE49-F238E27FC236}">
                <a16:creationId xmlns:a16="http://schemas.microsoft.com/office/drawing/2014/main" id="{FE13A61D-AAFC-71DD-8B7D-A3954504C0F6}"/>
              </a:ext>
            </a:extLst>
          </p:cNvPr>
          <p:cNvPicPr>
            <a:picLocks noChangeAspect="1"/>
          </p:cNvPicPr>
          <p:nvPr/>
        </p:nvPicPr>
        <p:blipFill>
          <a:blip r:embed="rId2"/>
          <a:stretch>
            <a:fillRect/>
          </a:stretch>
        </p:blipFill>
        <p:spPr>
          <a:xfrm>
            <a:off x="2523877" y="2278576"/>
            <a:ext cx="6989212" cy="4000492"/>
          </a:xfrm>
          <a:prstGeom prst="rect">
            <a:avLst/>
          </a:prstGeom>
        </p:spPr>
      </p:pic>
      <p:sp>
        <p:nvSpPr>
          <p:cNvPr id="6" name="Rectangle: Rounded Corners 5">
            <a:extLst>
              <a:ext uri="{FF2B5EF4-FFF2-40B4-BE49-F238E27FC236}">
                <a16:creationId xmlns:a16="http://schemas.microsoft.com/office/drawing/2014/main" id="{CBEBD08C-082B-516D-385C-3E5B76FEC309}"/>
              </a:ext>
            </a:extLst>
          </p:cNvPr>
          <p:cNvSpPr/>
          <p:nvPr/>
        </p:nvSpPr>
        <p:spPr>
          <a:xfrm>
            <a:off x="3602876" y="3700978"/>
            <a:ext cx="283324" cy="2436838"/>
          </a:xfrm>
          <a:prstGeom prst="roundRect">
            <a:avLst/>
          </a:prstGeom>
          <a:noFill/>
          <a:ln w="38100">
            <a:solidFill>
              <a:srgbClr val="FF54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Rady Children's Institute for Genomic Medicine Launches Phase 2 of BeginNGS  Program for Identifying Treatable Genetic Diseases for Newborns | RCIGM">
            <a:extLst>
              <a:ext uri="{FF2B5EF4-FFF2-40B4-BE49-F238E27FC236}">
                <a16:creationId xmlns:a16="http://schemas.microsoft.com/office/drawing/2014/main" id="{61793F5E-B57F-707E-30C2-A665265987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8968" y="168001"/>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87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a:xfrm>
            <a:off x="387178" y="296307"/>
            <a:ext cx="11417643" cy="508760"/>
          </a:xfrm>
        </p:spPr>
        <p:txBody>
          <a:bodyPr/>
          <a:lstStyle/>
          <a:p>
            <a:pPr>
              <a:lnSpc>
                <a:spcPts val="3000"/>
              </a:lnSpc>
              <a:spcBef>
                <a:spcPts val="0"/>
              </a:spcBef>
            </a:pPr>
            <a:r>
              <a:rPr lang="sv-SE" altLang="zh-CN" dirty="0">
                <a:solidFill>
                  <a:schemeClr val="accent1"/>
                </a:solidFill>
              </a:rPr>
              <a:t>MIRNA BINDING SITE ANALYSIS ON 3’UTR</a:t>
            </a:r>
          </a:p>
        </p:txBody>
      </p:sp>
      <p:sp>
        <p:nvSpPr>
          <p:cNvPr id="3" name="Rectangle 2">
            <a:extLst>
              <a:ext uri="{FF2B5EF4-FFF2-40B4-BE49-F238E27FC236}">
                <a16:creationId xmlns:a16="http://schemas.microsoft.com/office/drawing/2014/main" id="{294DF4F4-1F7E-1999-EF67-F3C55C73994E}"/>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pic>
        <p:nvPicPr>
          <p:cNvPr id="7" name="Picture 6">
            <a:extLst>
              <a:ext uri="{FF2B5EF4-FFF2-40B4-BE49-F238E27FC236}">
                <a16:creationId xmlns:a16="http://schemas.microsoft.com/office/drawing/2014/main" id="{71D78F13-5555-FEA4-FDF7-9835384127C7}"/>
              </a:ext>
            </a:extLst>
          </p:cNvPr>
          <p:cNvPicPr>
            <a:picLocks noChangeAspect="1"/>
          </p:cNvPicPr>
          <p:nvPr/>
        </p:nvPicPr>
        <p:blipFill>
          <a:blip r:embed="rId2"/>
          <a:stretch>
            <a:fillRect/>
          </a:stretch>
        </p:blipFill>
        <p:spPr>
          <a:xfrm>
            <a:off x="387178" y="1598342"/>
            <a:ext cx="10893287" cy="4021382"/>
          </a:xfrm>
          <a:prstGeom prst="rect">
            <a:avLst/>
          </a:prstGeom>
        </p:spPr>
      </p:pic>
      <p:pic>
        <p:nvPicPr>
          <p:cNvPr id="9" name="Picture 6" descr="Rady Children's Institute for Genomic Medicine Launches Phase 2 of BeginNGS  Program for Identifying Treatable Genetic Diseases for Newborns | RCIGM">
            <a:extLst>
              <a:ext uri="{FF2B5EF4-FFF2-40B4-BE49-F238E27FC236}">
                <a16:creationId xmlns:a16="http://schemas.microsoft.com/office/drawing/2014/main" id="{AE43689C-7B7D-4626-996B-4FBA86F5F4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5937" y="179339"/>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471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28C6-531D-6F0D-C62A-7552ABFEDA0B}"/>
              </a:ext>
            </a:extLst>
          </p:cNvPr>
          <p:cNvSpPr>
            <a:spLocks noGrp="1"/>
          </p:cNvSpPr>
          <p:nvPr>
            <p:ph type="title"/>
          </p:nvPr>
        </p:nvSpPr>
        <p:spPr>
          <a:xfrm>
            <a:off x="387178" y="97527"/>
            <a:ext cx="11417643" cy="821260"/>
          </a:xfrm>
        </p:spPr>
        <p:txBody>
          <a:bodyPr anchor="ctr"/>
          <a:lstStyle/>
          <a:p>
            <a:pPr>
              <a:lnSpc>
                <a:spcPts val="3000"/>
              </a:lnSpc>
              <a:spcBef>
                <a:spcPts val="0"/>
              </a:spcBef>
            </a:pPr>
            <a:r>
              <a:rPr lang="en-US" altLang="zh-CN" sz="2800" dirty="0">
                <a:solidFill>
                  <a:schemeClr val="accent1"/>
                </a:solidFill>
              </a:rPr>
              <a:t>IDENTIFY A SUITABLE CELL SYSTEM</a:t>
            </a:r>
          </a:p>
        </p:txBody>
      </p:sp>
      <p:sp>
        <p:nvSpPr>
          <p:cNvPr id="27" name="TextBox 26">
            <a:extLst>
              <a:ext uri="{FF2B5EF4-FFF2-40B4-BE49-F238E27FC236}">
                <a16:creationId xmlns:a16="http://schemas.microsoft.com/office/drawing/2014/main" id="{839F506B-3021-3FFF-36B3-A4C3E1E60A9A}"/>
              </a:ext>
            </a:extLst>
          </p:cNvPr>
          <p:cNvSpPr txBox="1"/>
          <p:nvPr/>
        </p:nvSpPr>
        <p:spPr>
          <a:xfrm>
            <a:off x="500950" y="1355325"/>
            <a:ext cx="11035067" cy="789319"/>
          </a:xfrm>
          <a:prstGeom prst="rect">
            <a:avLst/>
          </a:prstGeom>
          <a:noFill/>
        </p:spPr>
        <p:txBody>
          <a:bodyPr wrap="square">
            <a:spAutoFit/>
          </a:bodyPr>
          <a:lstStyle/>
          <a:p>
            <a:pPr marR="0" lvl="0" algn="just" defTabSz="914400" rtl="0" eaLnBrk="1" fontAlgn="auto" latinLnBrk="0" hangingPunct="1">
              <a:lnSpc>
                <a:spcPct val="150000"/>
              </a:lnSpc>
              <a:spcBef>
                <a:spcPts val="0"/>
              </a:spcBef>
              <a:spcAft>
                <a:spcPts val="0"/>
              </a:spcAft>
              <a:buClr>
                <a:srgbClr val="FF5400"/>
              </a:buClr>
              <a:buSzPct val="200000"/>
              <a:tabLst/>
              <a:defRPr/>
            </a:pPr>
            <a:r>
              <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We collected the cells with various GABAergic neuron maturation process and perform RT-qPCR to examine SLC6A1 expression. SLC6A1 is known to only expressed in matured </a:t>
            </a:r>
            <a:r>
              <a:rPr kumimoji="0" lang="en-US" sz="1600" b="1" i="0" u="none" strike="noStrike" kern="1200" cap="none" spc="0" normalizeH="0" baseline="0" noProof="0" dirty="0">
                <a:ln>
                  <a:noFill/>
                </a:ln>
                <a:solidFill>
                  <a:schemeClr val="accent1"/>
                </a:solidFill>
                <a:effectLst/>
                <a:uLnTx/>
                <a:uFillTx/>
                <a:latin typeface="Montserrat Medium" panose="00000600000000000000" pitchFamily="50" charset="0"/>
                <a:ea typeface="Open Sans" panose="020B0606030504020204" pitchFamily="34" charset="0"/>
                <a:cs typeface="Open Sans" panose="020B0606030504020204" pitchFamily="34" charset="0"/>
              </a:rPr>
              <a:t>GABAergic neurons</a:t>
            </a:r>
            <a:r>
              <a:rPr kumimoji="0" lang="en-US"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rPr>
              <a:t>.</a:t>
            </a:r>
            <a:endParaRPr kumimoji="0" lang="en-ID" sz="1600" b="0" i="0" u="none" strike="noStrike" kern="1200" cap="none" spc="0" normalizeH="0" baseline="0" noProof="0" dirty="0">
              <a:ln>
                <a:noFill/>
              </a:ln>
              <a:solidFill>
                <a:srgbClr val="676767"/>
              </a:solidFill>
              <a:effectLst/>
              <a:uLnTx/>
              <a:uFillTx/>
              <a:latin typeface="Montserrat Medium" panose="00000600000000000000" pitchFamily="50" charset="0"/>
              <a:ea typeface="Open Sans" panose="020B0606030504020204" pitchFamily="34" charset="0"/>
              <a:cs typeface="Open Sans" panose="020B0606030504020204" pitchFamily="34" charset="0"/>
            </a:endParaRPr>
          </a:p>
        </p:txBody>
      </p:sp>
      <p:sp>
        <p:nvSpPr>
          <p:cNvPr id="3" name="Rectangle 2">
            <a:extLst>
              <a:ext uri="{FF2B5EF4-FFF2-40B4-BE49-F238E27FC236}">
                <a16:creationId xmlns:a16="http://schemas.microsoft.com/office/drawing/2014/main" id="{294DF4F4-1F7E-1999-EF67-F3C55C73994E}"/>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graphicFrame>
        <p:nvGraphicFramePr>
          <p:cNvPr id="6" name="Content Placeholder 4">
            <a:extLst>
              <a:ext uri="{FF2B5EF4-FFF2-40B4-BE49-F238E27FC236}">
                <a16:creationId xmlns:a16="http://schemas.microsoft.com/office/drawing/2014/main" id="{1F56F459-E2D4-E788-DAA5-7530D9DF480A}"/>
              </a:ext>
            </a:extLst>
          </p:cNvPr>
          <p:cNvGraphicFramePr>
            <a:graphicFrameLocks/>
          </p:cNvGraphicFramePr>
          <p:nvPr>
            <p:extLst>
              <p:ext uri="{D42A27DB-BD31-4B8C-83A1-F6EECF244321}">
                <p14:modId xmlns:p14="http://schemas.microsoft.com/office/powerpoint/2010/main" val="2130716546"/>
              </p:ext>
            </p:extLst>
          </p:nvPr>
        </p:nvGraphicFramePr>
        <p:xfrm>
          <a:off x="500950" y="2581182"/>
          <a:ext cx="11035067" cy="3314100"/>
        </p:xfrm>
        <a:graphic>
          <a:graphicData uri="http://schemas.openxmlformats.org/drawingml/2006/table">
            <a:tbl>
              <a:tblPr firstRow="1" bandRow="1">
                <a:tableStyleId>{00A15C55-8517-42AA-B614-E9B94910E393}</a:tableStyleId>
              </a:tblPr>
              <a:tblGrid>
                <a:gridCol w="2290488">
                  <a:extLst>
                    <a:ext uri="{9D8B030D-6E8A-4147-A177-3AD203B41FA5}">
                      <a16:colId xmlns:a16="http://schemas.microsoft.com/office/drawing/2014/main" val="95792775"/>
                    </a:ext>
                  </a:extLst>
                </a:gridCol>
                <a:gridCol w="1552539">
                  <a:extLst>
                    <a:ext uri="{9D8B030D-6E8A-4147-A177-3AD203B41FA5}">
                      <a16:colId xmlns:a16="http://schemas.microsoft.com/office/drawing/2014/main" val="3728549522"/>
                    </a:ext>
                  </a:extLst>
                </a:gridCol>
                <a:gridCol w="1678050">
                  <a:extLst>
                    <a:ext uri="{9D8B030D-6E8A-4147-A177-3AD203B41FA5}">
                      <a16:colId xmlns:a16="http://schemas.microsoft.com/office/drawing/2014/main" val="1865165949"/>
                    </a:ext>
                  </a:extLst>
                </a:gridCol>
                <a:gridCol w="1380466">
                  <a:extLst>
                    <a:ext uri="{9D8B030D-6E8A-4147-A177-3AD203B41FA5}">
                      <a16:colId xmlns:a16="http://schemas.microsoft.com/office/drawing/2014/main" val="2505219440"/>
                    </a:ext>
                  </a:extLst>
                </a:gridCol>
                <a:gridCol w="1653432">
                  <a:extLst>
                    <a:ext uri="{9D8B030D-6E8A-4147-A177-3AD203B41FA5}">
                      <a16:colId xmlns:a16="http://schemas.microsoft.com/office/drawing/2014/main" val="3154650523"/>
                    </a:ext>
                  </a:extLst>
                </a:gridCol>
                <a:gridCol w="2480092">
                  <a:extLst>
                    <a:ext uri="{9D8B030D-6E8A-4147-A177-3AD203B41FA5}">
                      <a16:colId xmlns:a16="http://schemas.microsoft.com/office/drawing/2014/main" val="664433893"/>
                    </a:ext>
                  </a:extLst>
                </a:gridCol>
              </a:tblGrid>
              <a:tr h="726422">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fontAlgn="b"/>
                      <a:r>
                        <a:rPr lang="en-US" sz="1400" b="1" u="none" strike="noStrike" dirty="0">
                          <a:solidFill>
                            <a:schemeClr val="bg1"/>
                          </a:solidFill>
                          <a:effectLst>
                            <a:outerShdw blurRad="38100" dist="38100" dir="2700000" algn="tl">
                              <a:srgbClr val="000000">
                                <a:alpha val="43137"/>
                              </a:srgbClr>
                            </a:outerShdw>
                          </a:effectLst>
                          <a:latin typeface="Montserrat "/>
                        </a:rPr>
                        <a:t>Cell Name</a:t>
                      </a:r>
                      <a:endParaRPr lang="en-US" sz="1400" b="1" i="0" u="none" strike="noStrike" dirty="0">
                        <a:solidFill>
                          <a:schemeClr val="bg1"/>
                        </a:solidFill>
                        <a:effectLst>
                          <a:outerShdw blurRad="38100" dist="38100" dir="2700000" algn="tl">
                            <a:srgbClr val="000000">
                              <a:alpha val="43137"/>
                            </a:srgbClr>
                          </a:outerShdw>
                        </a:effectLst>
                        <a:latin typeface="Montserrat "/>
                      </a:endParaRPr>
                    </a:p>
                  </a:txBody>
                  <a:tcPr marL="6350" marR="6350" marT="6350" marB="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fontAlgn="b"/>
                      <a:r>
                        <a:rPr lang="en-US" sz="1400" b="1" u="none" strike="noStrike" dirty="0">
                          <a:solidFill>
                            <a:schemeClr val="bg1"/>
                          </a:solidFill>
                          <a:effectLst>
                            <a:outerShdw blurRad="38100" dist="38100" dir="2700000" algn="tl">
                              <a:srgbClr val="000000">
                                <a:alpha val="43137"/>
                              </a:srgbClr>
                            </a:outerShdw>
                          </a:effectLst>
                          <a:latin typeface="Montserrat "/>
                        </a:rPr>
                        <a:t>Cell Source</a:t>
                      </a:r>
                      <a:endParaRPr lang="en-US" sz="1400" b="1" i="0" u="none" strike="noStrike" dirty="0">
                        <a:solidFill>
                          <a:schemeClr val="bg1"/>
                        </a:solidFill>
                        <a:effectLst>
                          <a:outerShdw blurRad="38100" dist="38100" dir="2700000" algn="tl">
                            <a:srgbClr val="000000">
                              <a:alpha val="43137"/>
                            </a:srgbClr>
                          </a:outerShdw>
                        </a:effectLst>
                        <a:latin typeface="Montserrat "/>
                      </a:endParaRPr>
                    </a:p>
                  </a:txBody>
                  <a:tcPr marL="6350" marR="6350" marT="6350" marB="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fontAlgn="b"/>
                      <a:r>
                        <a:rPr lang="en-US" sz="1400" b="1" u="none" strike="noStrike" dirty="0">
                          <a:solidFill>
                            <a:schemeClr val="bg1"/>
                          </a:solidFill>
                          <a:effectLst>
                            <a:outerShdw blurRad="38100" dist="38100" dir="2700000" algn="tl">
                              <a:srgbClr val="000000">
                                <a:alpha val="43137"/>
                              </a:srgbClr>
                            </a:outerShdw>
                          </a:effectLst>
                          <a:latin typeface="Montserrat "/>
                        </a:rPr>
                        <a:t>Maturation &amp; Harvest</a:t>
                      </a:r>
                      <a:endParaRPr lang="en-US" sz="1400" b="1" i="0" u="none" strike="noStrike" dirty="0">
                        <a:solidFill>
                          <a:schemeClr val="bg1"/>
                        </a:solidFill>
                        <a:effectLst>
                          <a:outerShdw blurRad="38100" dist="38100" dir="2700000" algn="tl">
                            <a:srgbClr val="000000">
                              <a:alpha val="43137"/>
                            </a:srgbClr>
                          </a:outerShdw>
                        </a:effectLst>
                        <a:latin typeface="Montserrat "/>
                      </a:endParaRPr>
                    </a:p>
                  </a:txBody>
                  <a:tcPr marL="6350" marR="6350" marT="6350" marB="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fontAlgn="b"/>
                      <a:r>
                        <a:rPr lang="en-US" sz="1400" b="1" u="none" strike="noStrike" dirty="0">
                          <a:solidFill>
                            <a:schemeClr val="bg1"/>
                          </a:solidFill>
                          <a:effectLst>
                            <a:outerShdw blurRad="38100" dist="38100" dir="2700000" algn="tl">
                              <a:srgbClr val="000000">
                                <a:alpha val="43137"/>
                              </a:srgbClr>
                            </a:outerShdw>
                          </a:effectLst>
                          <a:latin typeface="Montserrat "/>
                        </a:rPr>
                        <a:t>Harvest Time</a:t>
                      </a:r>
                      <a:endParaRPr lang="en-US" sz="1400" b="1" i="0" u="none" strike="noStrike" dirty="0">
                        <a:solidFill>
                          <a:schemeClr val="bg1"/>
                        </a:solidFill>
                        <a:effectLst>
                          <a:outerShdw blurRad="38100" dist="38100" dir="2700000" algn="tl">
                            <a:srgbClr val="000000">
                              <a:alpha val="43137"/>
                            </a:srgbClr>
                          </a:outerShdw>
                        </a:effectLst>
                        <a:latin typeface="Montserrat "/>
                      </a:endParaRPr>
                    </a:p>
                  </a:txBody>
                  <a:tcPr marL="6350" marR="6350" marT="6350" marB="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fontAlgn="b"/>
                      <a:r>
                        <a:rPr lang="en-US" sz="1400" b="1" u="none" strike="noStrike" dirty="0">
                          <a:solidFill>
                            <a:schemeClr val="bg1"/>
                          </a:solidFill>
                          <a:effectLst>
                            <a:outerShdw blurRad="38100" dist="38100" dir="2700000" algn="tl">
                              <a:srgbClr val="000000">
                                <a:alpha val="43137"/>
                              </a:srgbClr>
                            </a:outerShdw>
                          </a:effectLst>
                          <a:latin typeface="Montserrat "/>
                        </a:rPr>
                        <a:t>Harvest Cell #</a:t>
                      </a:r>
                      <a:endParaRPr lang="en-US" sz="1400" b="1" i="0" u="none" strike="noStrike" dirty="0">
                        <a:solidFill>
                          <a:schemeClr val="bg1"/>
                        </a:solidFill>
                        <a:effectLst>
                          <a:outerShdw blurRad="38100" dist="38100" dir="2700000" algn="tl">
                            <a:srgbClr val="000000">
                              <a:alpha val="43137"/>
                            </a:srgbClr>
                          </a:outerShdw>
                        </a:effectLst>
                        <a:latin typeface="Montserrat "/>
                      </a:endParaRPr>
                    </a:p>
                  </a:txBody>
                  <a:tcPr marL="6350" marR="6350" marT="6350" marB="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fontAlgn="b"/>
                      <a:r>
                        <a:rPr lang="en-US" sz="1400" b="1" u="none" strike="noStrike" dirty="0">
                          <a:solidFill>
                            <a:schemeClr val="bg1"/>
                          </a:solidFill>
                          <a:effectLst>
                            <a:outerShdw blurRad="38100" dist="38100" dir="2700000" algn="tl">
                              <a:srgbClr val="000000">
                                <a:alpha val="43137"/>
                              </a:srgbClr>
                            </a:outerShdw>
                          </a:effectLst>
                          <a:latin typeface="Montserrat "/>
                        </a:rPr>
                        <a:t>Used for Cell Lysis </a:t>
                      </a:r>
                      <a:endParaRPr lang="en-US" sz="1400" b="1" i="0" u="none" strike="noStrike" dirty="0">
                        <a:solidFill>
                          <a:schemeClr val="bg1"/>
                        </a:solidFill>
                        <a:effectLst>
                          <a:outerShdw blurRad="38100" dist="38100" dir="2700000" algn="tl">
                            <a:srgbClr val="000000">
                              <a:alpha val="43137"/>
                            </a:srgbClr>
                          </a:outerShdw>
                        </a:effectLst>
                        <a:latin typeface="Montserrat "/>
                      </a:endParaRPr>
                    </a:p>
                  </a:txBody>
                  <a:tcPr marL="6350" marR="6350" marT="6350" marB="0" anchor="ctr"/>
                </a:tc>
                <a:extLst>
                  <a:ext uri="{0D108BD9-81ED-4DB2-BD59-A6C34878D82A}">
                    <a16:rowId xmlns:a16="http://schemas.microsoft.com/office/drawing/2014/main" val="4013139890"/>
                  </a:ext>
                </a:extLst>
              </a:tr>
              <a:tr h="387186">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D7-GABA-iXCells</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iXCells</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err="1">
                          <a:solidFill>
                            <a:srgbClr val="000000"/>
                          </a:solidFill>
                          <a:effectLst/>
                          <a:latin typeface="Montserrat "/>
                        </a:rPr>
                        <a:t>iXCells</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a:solidFill>
                            <a:srgbClr val="000000"/>
                          </a:solidFill>
                          <a:effectLst/>
                          <a:latin typeface="Montserrat "/>
                        </a:rPr>
                        <a:t>Day 7</a:t>
                      </a:r>
                      <a:endParaRPr lang="en-US" sz="1400" b="0" i="0" u="none" strike="noStrike">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a:solidFill>
                            <a:srgbClr val="000000"/>
                          </a:solidFill>
                          <a:effectLst/>
                          <a:latin typeface="Montserrat "/>
                        </a:rPr>
                        <a:t>0.3 million</a:t>
                      </a:r>
                      <a:endParaRPr lang="en-US" sz="1400" b="0" i="0" u="none" strike="noStrike">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a:solidFill>
                            <a:srgbClr val="000000"/>
                          </a:solidFill>
                          <a:effectLst/>
                          <a:latin typeface="Montserrat "/>
                        </a:rPr>
                        <a:t>Live cells</a:t>
                      </a:r>
                      <a:endParaRPr lang="en-US" sz="1400" b="0" i="0" u="none" strike="noStrike">
                        <a:solidFill>
                          <a:srgbClr val="000000"/>
                        </a:solidFill>
                        <a:effectLst/>
                        <a:latin typeface="Montserrat "/>
                      </a:endParaRPr>
                    </a:p>
                  </a:txBody>
                  <a:tcPr marL="6350" marR="6350" marT="6350" marB="0" anchor="ctr"/>
                </a:tc>
                <a:extLst>
                  <a:ext uri="{0D108BD9-81ED-4DB2-BD59-A6C34878D82A}">
                    <a16:rowId xmlns:a16="http://schemas.microsoft.com/office/drawing/2014/main" val="2921007057"/>
                  </a:ext>
                </a:extLst>
              </a:tr>
              <a:tr h="35785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D14-ioGABA-bit.bio</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err="1">
                          <a:solidFill>
                            <a:srgbClr val="000000"/>
                          </a:solidFill>
                          <a:effectLst/>
                          <a:latin typeface="Montserrat "/>
                        </a:rPr>
                        <a:t>bit.bio</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a:solidFill>
                            <a:srgbClr val="000000"/>
                          </a:solidFill>
                          <a:effectLst/>
                          <a:latin typeface="Montserrat "/>
                        </a:rPr>
                        <a:t>iXCells</a:t>
                      </a:r>
                      <a:endParaRPr lang="en-US" sz="1400" b="0" i="0" u="none" strike="noStrike">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Day 14</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0.2 million</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Live cells</a:t>
                      </a:r>
                      <a:endParaRPr lang="en-US" sz="1400" b="0" i="0" u="none" strike="noStrike" dirty="0">
                        <a:solidFill>
                          <a:srgbClr val="000000"/>
                        </a:solidFill>
                        <a:effectLst/>
                        <a:latin typeface="Montserrat "/>
                      </a:endParaRPr>
                    </a:p>
                  </a:txBody>
                  <a:tcPr marL="6350" marR="6350" marT="6350" marB="0" anchor="ctr"/>
                </a:tc>
                <a:extLst>
                  <a:ext uri="{0D108BD9-81ED-4DB2-BD59-A6C34878D82A}">
                    <a16:rowId xmlns:a16="http://schemas.microsoft.com/office/drawing/2014/main" val="542967966"/>
                  </a:ext>
                </a:extLst>
              </a:tr>
              <a:tr h="357850">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400" b="0" u="none" strike="noStrike" kern="1200" dirty="0">
                          <a:solidFill>
                            <a:srgbClr val="000000"/>
                          </a:solidFill>
                          <a:effectLst/>
                          <a:latin typeface="Montserrat "/>
                        </a:rPr>
                        <a:t>Day14-GABA-BrainXell</a:t>
                      </a:r>
                      <a:endParaRPr lang="en-US" sz="1400" b="0" i="0" u="none" strike="noStrike" kern="1200" dirty="0">
                        <a:solidFill>
                          <a:srgbClr val="000000"/>
                        </a:solidFill>
                        <a:effectLst/>
                        <a:latin typeface="Montserrat "/>
                        <a:ea typeface="+mn-ea"/>
                        <a:cs typeface="+mn-cs"/>
                      </a:endParaRPr>
                    </a:p>
                  </a:txBody>
                  <a:tcPr marL="6350" marR="6350" marT="6350" marB="0" anchor="ctr"/>
                </a:tc>
                <a:tc>
                  <a:txBody>
                    <a:bodyPr/>
                    <a:lstStyle/>
                    <a:p>
                      <a:pPr algn="ctr" fontAlgn="b"/>
                      <a:r>
                        <a:rPr lang="en-US" sz="1400" b="0" u="none" strike="noStrike" dirty="0" err="1">
                          <a:solidFill>
                            <a:srgbClr val="000000"/>
                          </a:solidFill>
                          <a:effectLst/>
                          <a:latin typeface="Montserrat "/>
                        </a:rPr>
                        <a:t>BrainXell</a:t>
                      </a:r>
                      <a:endParaRPr lang="en-US" sz="1400" b="0" i="0" u="none" strike="noStrike" dirty="0">
                        <a:solidFill>
                          <a:srgbClr val="000000"/>
                        </a:solidFill>
                        <a:effectLst/>
                        <a:latin typeface="Montserrat "/>
                      </a:endParaRPr>
                    </a:p>
                  </a:txBody>
                  <a:tcPr marL="6350" marR="6350" marT="6350" marB="0" anchor="ctr"/>
                </a:tc>
                <a:tc>
                  <a:txBody>
                    <a:bodyPr/>
                    <a:lstStyle/>
                    <a:p>
                      <a:pPr algn="ctr" fontAlgn="b"/>
                      <a:r>
                        <a:rPr lang="en-US" sz="1400" b="0" u="none" strike="noStrike" dirty="0">
                          <a:solidFill>
                            <a:srgbClr val="000000"/>
                          </a:solidFill>
                          <a:effectLst/>
                          <a:latin typeface="Montserrat "/>
                        </a:rPr>
                        <a:t>iXCells/Rarebase</a:t>
                      </a:r>
                      <a:endParaRPr lang="en-US" sz="1400" b="0" i="0" u="none" strike="noStrike" dirty="0">
                        <a:solidFill>
                          <a:srgbClr val="000000"/>
                        </a:solidFill>
                        <a:effectLst/>
                        <a:latin typeface="Montserrat "/>
                      </a:endParaRPr>
                    </a:p>
                  </a:txBody>
                  <a:tcPr marL="6350" marR="6350" marT="6350" marB="0" anchor="ctr"/>
                </a:tc>
                <a:tc>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US" sz="1400" b="0" u="none" strike="noStrike" kern="1200" dirty="0">
                          <a:solidFill>
                            <a:srgbClr val="000000"/>
                          </a:solidFill>
                          <a:effectLst/>
                          <a:latin typeface="Montserrat "/>
                        </a:rPr>
                        <a:t>Day 14</a:t>
                      </a:r>
                      <a:endParaRPr lang="en-US" sz="1400" b="0" i="0" u="none" strike="noStrike" kern="1200" dirty="0">
                        <a:solidFill>
                          <a:srgbClr val="000000"/>
                        </a:solidFill>
                        <a:effectLst/>
                        <a:latin typeface="Montserrat "/>
                        <a:ea typeface="+mn-ea"/>
                        <a:cs typeface="+mn-cs"/>
                      </a:endParaRPr>
                    </a:p>
                  </a:txBody>
                  <a:tcPr marL="6350" marR="6350" marT="6350" marB="0" anchor="ctr"/>
                </a:tc>
                <a:tc>
                  <a:txBody>
                    <a:bodyPr/>
                    <a:lstStyle/>
                    <a:p>
                      <a:pPr algn="ctr" fontAlgn="b"/>
                      <a:r>
                        <a:rPr lang="en-US" sz="1400" b="0" u="none" strike="noStrike" dirty="0">
                          <a:solidFill>
                            <a:srgbClr val="000000"/>
                          </a:solidFill>
                          <a:effectLst/>
                          <a:latin typeface="Montserrat "/>
                        </a:rPr>
                        <a:t>0.2 million</a:t>
                      </a:r>
                      <a:endParaRPr lang="en-US" sz="1400" b="0" i="0" u="none" strike="noStrike" dirty="0">
                        <a:solidFill>
                          <a:srgbClr val="000000"/>
                        </a:solidFill>
                        <a:effectLst/>
                        <a:latin typeface="Montserrat "/>
                      </a:endParaRPr>
                    </a:p>
                  </a:txBody>
                  <a:tcPr marL="6350" marR="6350" marT="6350" marB="0" anchor="ctr"/>
                </a:tc>
                <a:tc>
                  <a:txBody>
                    <a:bodyPr/>
                    <a:lstStyle/>
                    <a:p>
                      <a:pPr algn="ctr" fontAlgn="b"/>
                      <a:r>
                        <a:rPr lang="en-US" sz="1400" b="0" u="none" strike="noStrike" dirty="0">
                          <a:solidFill>
                            <a:srgbClr val="000000"/>
                          </a:solidFill>
                          <a:effectLst/>
                          <a:latin typeface="Montserrat "/>
                        </a:rPr>
                        <a:t>Live cells</a:t>
                      </a:r>
                      <a:endParaRPr lang="en-US" sz="1400" b="0" i="0" u="none" strike="noStrike" dirty="0">
                        <a:solidFill>
                          <a:srgbClr val="000000"/>
                        </a:solidFill>
                        <a:effectLst/>
                        <a:latin typeface="Montserrat "/>
                      </a:endParaRPr>
                    </a:p>
                  </a:txBody>
                  <a:tcPr marL="6350" marR="6350" marT="6350" marB="0" anchor="ctr"/>
                </a:tc>
                <a:extLst>
                  <a:ext uri="{0D108BD9-81ED-4DB2-BD59-A6C34878D82A}">
                    <a16:rowId xmlns:a16="http://schemas.microsoft.com/office/drawing/2014/main" val="1949003613"/>
                  </a:ext>
                </a:extLst>
              </a:tr>
              <a:tr h="371198">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D21-GABA-FCDI</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Fujifilm CDI</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377" rtl="0" eaLnBrk="1" fontAlgn="b" latinLnBrk="0" hangingPunct="1">
                        <a:lnSpc>
                          <a:spcPct val="100000"/>
                        </a:lnSpc>
                        <a:spcBef>
                          <a:spcPts val="0"/>
                        </a:spcBef>
                        <a:spcAft>
                          <a:spcPts val="0"/>
                        </a:spcAft>
                        <a:buClrTx/>
                        <a:buSzTx/>
                        <a:buFontTx/>
                        <a:buNone/>
                        <a:tabLst/>
                        <a:defRPr/>
                      </a:pPr>
                      <a:r>
                        <a:rPr lang="en-US" sz="1400" b="0" u="none" strike="noStrike" dirty="0">
                          <a:solidFill>
                            <a:srgbClr val="000000"/>
                          </a:solidFill>
                          <a:effectLst/>
                          <a:latin typeface="Montserrat "/>
                        </a:rPr>
                        <a:t>La Jolla Lab</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Day 21</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0.2 million</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Frozen cell pellet</a:t>
                      </a:r>
                      <a:endParaRPr lang="en-US" sz="1400" b="0" i="0" u="none" strike="noStrike" dirty="0">
                        <a:solidFill>
                          <a:srgbClr val="000000"/>
                        </a:solidFill>
                        <a:effectLst/>
                        <a:latin typeface="Montserrat "/>
                      </a:endParaRPr>
                    </a:p>
                  </a:txBody>
                  <a:tcPr marL="6350" marR="6350" marT="6350" marB="0" anchor="ctr"/>
                </a:tc>
                <a:extLst>
                  <a:ext uri="{0D108BD9-81ED-4DB2-BD59-A6C34878D82A}">
                    <a16:rowId xmlns:a16="http://schemas.microsoft.com/office/drawing/2014/main" val="3974318324"/>
                  </a:ext>
                </a:extLst>
              </a:tr>
              <a:tr h="371198">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D60-iGABA-Lonza</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Lonza</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377" rtl="0" eaLnBrk="1" fontAlgn="b" latinLnBrk="0" hangingPunct="1">
                        <a:lnSpc>
                          <a:spcPct val="100000"/>
                        </a:lnSpc>
                        <a:spcBef>
                          <a:spcPts val="0"/>
                        </a:spcBef>
                        <a:spcAft>
                          <a:spcPts val="0"/>
                        </a:spcAft>
                        <a:buClrTx/>
                        <a:buSzTx/>
                        <a:buFontTx/>
                        <a:buNone/>
                        <a:tabLst/>
                        <a:defRPr/>
                      </a:pPr>
                      <a:r>
                        <a:rPr lang="en-US" sz="1400" b="0" u="none" strike="noStrike" dirty="0" err="1">
                          <a:solidFill>
                            <a:srgbClr val="000000"/>
                          </a:solidFill>
                          <a:effectLst/>
                          <a:latin typeface="Montserrat "/>
                        </a:rPr>
                        <a:t>Neucyte</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Day 60</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0.9 million</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Frozen cell pellet</a:t>
                      </a:r>
                      <a:endParaRPr lang="en-US" sz="1400" b="0" i="0" u="none" strike="noStrike" dirty="0">
                        <a:solidFill>
                          <a:srgbClr val="000000"/>
                        </a:solidFill>
                        <a:effectLst/>
                        <a:latin typeface="Montserrat "/>
                      </a:endParaRPr>
                    </a:p>
                  </a:txBody>
                  <a:tcPr marL="6350" marR="6350" marT="6350" marB="0" anchor="ctr"/>
                </a:tc>
                <a:extLst>
                  <a:ext uri="{0D108BD9-81ED-4DB2-BD59-A6C34878D82A}">
                    <a16:rowId xmlns:a16="http://schemas.microsoft.com/office/drawing/2014/main" val="1158791770"/>
                  </a:ext>
                </a:extLst>
              </a:tr>
              <a:tr h="371198">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D90-iGABA-Lonza</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Lonza</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377" rtl="0" eaLnBrk="1" fontAlgn="b" latinLnBrk="0" hangingPunct="1">
                        <a:lnSpc>
                          <a:spcPct val="100000"/>
                        </a:lnSpc>
                        <a:spcBef>
                          <a:spcPts val="0"/>
                        </a:spcBef>
                        <a:spcAft>
                          <a:spcPts val="0"/>
                        </a:spcAft>
                        <a:buClrTx/>
                        <a:buSzTx/>
                        <a:buFontTx/>
                        <a:buNone/>
                        <a:tabLst/>
                        <a:defRPr/>
                      </a:pPr>
                      <a:r>
                        <a:rPr lang="en-US" sz="1400" b="0" u="none" strike="noStrike" dirty="0" err="1">
                          <a:solidFill>
                            <a:srgbClr val="000000"/>
                          </a:solidFill>
                          <a:effectLst/>
                          <a:latin typeface="Montserrat "/>
                        </a:rPr>
                        <a:t>Neucyte</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Day 90</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0.6 million</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Frozen cell pellet</a:t>
                      </a:r>
                      <a:endParaRPr lang="en-US" sz="1400" b="0" i="0" u="none" strike="noStrike" dirty="0">
                        <a:solidFill>
                          <a:srgbClr val="000000"/>
                        </a:solidFill>
                        <a:effectLst/>
                        <a:latin typeface="Montserrat "/>
                      </a:endParaRPr>
                    </a:p>
                  </a:txBody>
                  <a:tcPr marL="6350" marR="6350" marT="6350" marB="0" anchor="ctr"/>
                </a:tc>
                <a:extLst>
                  <a:ext uri="{0D108BD9-81ED-4DB2-BD59-A6C34878D82A}">
                    <a16:rowId xmlns:a16="http://schemas.microsoft.com/office/drawing/2014/main" val="3904629407"/>
                  </a:ext>
                </a:extLst>
              </a:tr>
              <a:tr h="371198">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Hela (control)</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dirty="0">
                          <a:solidFill>
                            <a:srgbClr val="000000"/>
                          </a:solidFill>
                          <a:effectLst/>
                          <a:latin typeface="Montserrat "/>
                        </a:rPr>
                        <a:t>ATCC</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377" rtl="0" eaLnBrk="1" fontAlgn="b" latinLnBrk="0" hangingPunct="1">
                        <a:lnSpc>
                          <a:spcPct val="100000"/>
                        </a:lnSpc>
                        <a:spcBef>
                          <a:spcPts val="0"/>
                        </a:spcBef>
                        <a:spcAft>
                          <a:spcPts val="0"/>
                        </a:spcAft>
                        <a:buClrTx/>
                        <a:buSzTx/>
                        <a:buFontTx/>
                        <a:buNone/>
                        <a:tabLst/>
                        <a:defRPr/>
                      </a:pPr>
                      <a:r>
                        <a:rPr lang="en-US" sz="1400" b="0" u="none" strike="noStrike">
                          <a:solidFill>
                            <a:srgbClr val="000000"/>
                          </a:solidFill>
                          <a:effectLst/>
                          <a:latin typeface="Montserrat "/>
                        </a:rPr>
                        <a:t>iXCells</a:t>
                      </a:r>
                      <a:endParaRPr lang="en-US" sz="1400" b="0" i="0" u="none" strike="noStrike">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fontAlgn="b"/>
                      <a:r>
                        <a:rPr lang="en-US" sz="1400" b="0" u="none" strike="noStrike">
                          <a:solidFill>
                            <a:srgbClr val="000000"/>
                          </a:solidFill>
                          <a:effectLst/>
                          <a:latin typeface="Montserrat "/>
                        </a:rPr>
                        <a:t>n.a.</a:t>
                      </a:r>
                      <a:endParaRPr lang="en-US" sz="1400" b="0" i="0" u="none" strike="noStrike">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377" rtl="0" eaLnBrk="1" fontAlgn="b" latinLnBrk="0" hangingPunct="1">
                        <a:lnSpc>
                          <a:spcPct val="100000"/>
                        </a:lnSpc>
                        <a:spcBef>
                          <a:spcPts val="0"/>
                        </a:spcBef>
                        <a:spcAft>
                          <a:spcPts val="0"/>
                        </a:spcAft>
                        <a:buClrTx/>
                        <a:buSzTx/>
                        <a:buFontTx/>
                        <a:buNone/>
                        <a:tabLst/>
                        <a:defRPr/>
                      </a:pPr>
                      <a:r>
                        <a:rPr lang="en-US" sz="1400" b="0" u="none" strike="noStrike" dirty="0">
                          <a:solidFill>
                            <a:srgbClr val="000000"/>
                          </a:solidFill>
                          <a:effectLst/>
                          <a:latin typeface="Montserrat "/>
                        </a:rPr>
                        <a:t>0.2 million</a:t>
                      </a:r>
                      <a:endParaRPr lang="en-US" sz="1400" b="0" i="0" u="none" strike="noStrike" dirty="0">
                        <a:solidFill>
                          <a:srgbClr val="000000"/>
                        </a:solidFill>
                        <a:effectLst/>
                        <a:latin typeface="Montserrat "/>
                      </a:endParaRPr>
                    </a:p>
                  </a:txBody>
                  <a:tcPr marL="6350" marR="6350" marT="635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lvl="0" indent="0" algn="ctr" defTabSz="914377" rtl="0" eaLnBrk="1" fontAlgn="b" latinLnBrk="0" hangingPunct="1">
                        <a:lnSpc>
                          <a:spcPct val="100000"/>
                        </a:lnSpc>
                        <a:spcBef>
                          <a:spcPts val="0"/>
                        </a:spcBef>
                        <a:spcAft>
                          <a:spcPts val="0"/>
                        </a:spcAft>
                        <a:buClrTx/>
                        <a:buSzTx/>
                        <a:buFontTx/>
                        <a:buNone/>
                        <a:tabLst/>
                        <a:defRPr/>
                      </a:pPr>
                      <a:r>
                        <a:rPr lang="en-US" sz="1400" b="0" u="none" strike="noStrike" dirty="0">
                          <a:solidFill>
                            <a:srgbClr val="000000"/>
                          </a:solidFill>
                          <a:effectLst/>
                          <a:latin typeface="Montserrat "/>
                        </a:rPr>
                        <a:t>Frozen cell pellet</a:t>
                      </a:r>
                      <a:endParaRPr lang="en-US" sz="1400" b="0" i="0" u="none" strike="noStrike" dirty="0">
                        <a:solidFill>
                          <a:srgbClr val="000000"/>
                        </a:solidFill>
                        <a:effectLst/>
                        <a:latin typeface="Montserrat "/>
                      </a:endParaRPr>
                    </a:p>
                  </a:txBody>
                  <a:tcPr marL="6350" marR="6350" marT="6350" marB="0" anchor="ctr"/>
                </a:tc>
                <a:extLst>
                  <a:ext uri="{0D108BD9-81ED-4DB2-BD59-A6C34878D82A}">
                    <a16:rowId xmlns:a16="http://schemas.microsoft.com/office/drawing/2014/main" val="2434745952"/>
                  </a:ext>
                </a:extLst>
              </a:tr>
            </a:tbl>
          </a:graphicData>
        </a:graphic>
      </p:graphicFrame>
      <p:pic>
        <p:nvPicPr>
          <p:cNvPr id="8" name="Picture 7" descr="Rady Children's Institute for Genomic Medicine Launches Phase 2 of BeginNGS  Program for Identifying Treatable Genetic Diseases for Newborns | RCIGM">
            <a:extLst>
              <a:ext uri="{FF2B5EF4-FFF2-40B4-BE49-F238E27FC236}">
                <a16:creationId xmlns:a16="http://schemas.microsoft.com/office/drawing/2014/main" id="{7973B511-40BE-951B-42DB-FCBF45C4C0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8988" y="168001"/>
            <a:ext cx="1735663" cy="621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925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4C4E-5830-0D9D-C3FD-CE2AA965CA7C}"/>
              </a:ext>
            </a:extLst>
          </p:cNvPr>
          <p:cNvSpPr>
            <a:spLocks noGrp="1"/>
          </p:cNvSpPr>
          <p:nvPr>
            <p:ph type="title"/>
          </p:nvPr>
        </p:nvSpPr>
        <p:spPr/>
        <p:txBody>
          <a:bodyPr/>
          <a:lstStyle/>
          <a:p>
            <a:r>
              <a:rPr lang="en-US" dirty="0">
                <a:solidFill>
                  <a:schemeClr val="accent1"/>
                </a:solidFill>
              </a:rPr>
              <a:t>iPSC-Derived GABAergic Neurons</a:t>
            </a:r>
          </a:p>
        </p:txBody>
      </p:sp>
      <p:sp>
        <p:nvSpPr>
          <p:cNvPr id="23" name="TextBox 22">
            <a:extLst>
              <a:ext uri="{FF2B5EF4-FFF2-40B4-BE49-F238E27FC236}">
                <a16:creationId xmlns:a16="http://schemas.microsoft.com/office/drawing/2014/main" id="{5C9C0C62-C052-B910-047D-DC81B5C6EAA8}"/>
              </a:ext>
            </a:extLst>
          </p:cNvPr>
          <p:cNvSpPr txBox="1"/>
          <p:nvPr/>
        </p:nvSpPr>
        <p:spPr>
          <a:xfrm>
            <a:off x="6096000" y="5378806"/>
            <a:ext cx="5814397" cy="938719"/>
          </a:xfrm>
          <a:prstGeom prst="rect">
            <a:avLst/>
          </a:prstGeom>
          <a:noFill/>
        </p:spPr>
        <p:txBody>
          <a:bodyPr wrap="square" rtlCol="0">
            <a:spAutoFit/>
          </a:bodyPr>
          <a:lstStyle/>
          <a:p>
            <a:pPr algn="just"/>
            <a:r>
              <a:rPr lang="en-US" sz="1100" b="1" dirty="0">
                <a:solidFill>
                  <a:schemeClr val="accent2"/>
                </a:solidFill>
                <a:latin typeface="Montserrat" pitchFamily="2" charset="0"/>
              </a:rPr>
              <a:t>(A) </a:t>
            </a:r>
            <a:r>
              <a:rPr lang="en-US" sz="1100" dirty="0">
                <a:latin typeface="Montserrat" pitchFamily="2" charset="0"/>
              </a:rPr>
              <a:t>Phase contrast images of iXCells™  GABAergic neurons at different time points after thawing. Cells were seeded in Poly-D-lysine/Matrigel coated plates at a density of 150,000 neurons/cm</a:t>
            </a:r>
            <a:r>
              <a:rPr lang="en-US" sz="1100" baseline="30000" dirty="0">
                <a:latin typeface="Montserrat" pitchFamily="2" charset="0"/>
              </a:rPr>
              <a:t>2</a:t>
            </a:r>
            <a:r>
              <a:rPr lang="en-US" sz="1100" dirty="0">
                <a:latin typeface="Montserrat" pitchFamily="2" charset="0"/>
              </a:rPr>
              <a:t>. </a:t>
            </a:r>
          </a:p>
          <a:p>
            <a:pPr marL="228600" indent="-228600" algn="just">
              <a:buAutoNum type="alphaUcParenBoth"/>
            </a:pPr>
            <a:endParaRPr lang="en-US" sz="1100" dirty="0">
              <a:latin typeface="Montserrat" pitchFamily="2" charset="0"/>
            </a:endParaRPr>
          </a:p>
          <a:p>
            <a:pPr algn="just"/>
            <a:r>
              <a:rPr lang="en-US" sz="1100" b="1" dirty="0">
                <a:solidFill>
                  <a:schemeClr val="accent2"/>
                </a:solidFill>
                <a:latin typeface="Montserrat" pitchFamily="2" charset="0"/>
              </a:rPr>
              <a:t>(B)</a:t>
            </a:r>
            <a:r>
              <a:rPr lang="en-US" sz="1100" dirty="0">
                <a:latin typeface="Montserrat" pitchFamily="2" charset="0"/>
              </a:rPr>
              <a:t> </a:t>
            </a:r>
            <a:r>
              <a:rPr lang="en-US" sz="1100" dirty="0" err="1">
                <a:solidFill>
                  <a:schemeClr val="tx1"/>
                </a:solidFill>
                <a:latin typeface="+mn-lt"/>
              </a:rPr>
              <a:t>ioGABAergic</a:t>
            </a:r>
            <a:r>
              <a:rPr lang="en-US" sz="1100" dirty="0">
                <a:solidFill>
                  <a:schemeClr val="tx1"/>
                </a:solidFill>
                <a:latin typeface="+mn-lt"/>
              </a:rPr>
              <a:t> Neuros from </a:t>
            </a:r>
            <a:r>
              <a:rPr lang="en-US" sz="1100" dirty="0" err="1">
                <a:solidFill>
                  <a:schemeClr val="tx1"/>
                </a:solidFill>
                <a:latin typeface="+mn-lt"/>
              </a:rPr>
              <a:t>bit.bio</a:t>
            </a:r>
            <a:r>
              <a:rPr lang="en-US" sz="1100" dirty="0"/>
              <a:t> at</a:t>
            </a:r>
            <a:r>
              <a:rPr lang="en-US" sz="1100" dirty="0">
                <a:solidFill>
                  <a:schemeClr val="tx1"/>
                </a:solidFill>
                <a:latin typeface="+mn-lt"/>
              </a:rPr>
              <a:t> Day 14. </a:t>
            </a:r>
            <a:endParaRPr lang="en-US" sz="1100" dirty="0">
              <a:latin typeface="Montserrat" pitchFamily="2" charset="0"/>
            </a:endParaRPr>
          </a:p>
        </p:txBody>
      </p:sp>
      <p:grpSp>
        <p:nvGrpSpPr>
          <p:cNvPr id="28" name="Group 27">
            <a:extLst>
              <a:ext uri="{FF2B5EF4-FFF2-40B4-BE49-F238E27FC236}">
                <a16:creationId xmlns:a16="http://schemas.microsoft.com/office/drawing/2014/main" id="{D3440452-65A1-148D-9330-D492256A400C}"/>
              </a:ext>
            </a:extLst>
          </p:cNvPr>
          <p:cNvGrpSpPr/>
          <p:nvPr/>
        </p:nvGrpSpPr>
        <p:grpSpPr>
          <a:xfrm>
            <a:off x="716229" y="1261988"/>
            <a:ext cx="5111416" cy="4964091"/>
            <a:chOff x="732793" y="929813"/>
            <a:chExt cx="5363207" cy="5233971"/>
          </a:xfrm>
        </p:grpSpPr>
        <p:grpSp>
          <p:nvGrpSpPr>
            <p:cNvPr id="14" name="Group 13">
              <a:extLst>
                <a:ext uri="{FF2B5EF4-FFF2-40B4-BE49-F238E27FC236}">
                  <a16:creationId xmlns:a16="http://schemas.microsoft.com/office/drawing/2014/main" id="{E88745C6-E9F8-3FC0-653C-7FF802F8BC65}"/>
                </a:ext>
              </a:extLst>
            </p:cNvPr>
            <p:cNvGrpSpPr/>
            <p:nvPr/>
          </p:nvGrpSpPr>
          <p:grpSpPr>
            <a:xfrm>
              <a:off x="819059" y="1033622"/>
              <a:ext cx="5190066" cy="5029200"/>
              <a:chOff x="2452208" y="1423360"/>
              <a:chExt cx="4239585" cy="4251100"/>
            </a:xfrm>
          </p:grpSpPr>
          <p:pic>
            <p:nvPicPr>
              <p:cNvPr id="15" name="Picture 14" descr="A close-up of a grey surface&#10;&#10;Description automatically generated">
                <a:extLst>
                  <a:ext uri="{FF2B5EF4-FFF2-40B4-BE49-F238E27FC236}">
                    <a16:creationId xmlns:a16="http://schemas.microsoft.com/office/drawing/2014/main" id="{46434638-28F7-AAB0-5FD8-B01D00BAE47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 r="32512" b="8058"/>
              <a:stretch/>
            </p:blipFill>
            <p:spPr>
              <a:xfrm>
                <a:off x="2452208" y="1423360"/>
                <a:ext cx="2093228" cy="2103120"/>
              </a:xfrm>
              <a:prstGeom prst="rect">
                <a:avLst/>
              </a:prstGeom>
            </p:spPr>
          </p:pic>
          <p:pic>
            <p:nvPicPr>
              <p:cNvPr id="16" name="Picture 15" descr="A grey and white background&#10;&#10;Description automatically generated with medium confidence">
                <a:extLst>
                  <a:ext uri="{FF2B5EF4-FFF2-40B4-BE49-F238E27FC236}">
                    <a16:creationId xmlns:a16="http://schemas.microsoft.com/office/drawing/2014/main" id="{2C97E024-B6FE-DCC1-47EE-65545B45429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32512" b="8058"/>
              <a:stretch/>
            </p:blipFill>
            <p:spPr>
              <a:xfrm>
                <a:off x="4598565" y="1423360"/>
                <a:ext cx="2093228" cy="2103120"/>
              </a:xfrm>
              <a:prstGeom prst="rect">
                <a:avLst/>
              </a:prstGeom>
            </p:spPr>
          </p:pic>
          <p:pic>
            <p:nvPicPr>
              <p:cNvPr id="17" name="Picture 16" descr="A grey background with white spots&#10;&#10;Description automatically generated">
                <a:extLst>
                  <a:ext uri="{FF2B5EF4-FFF2-40B4-BE49-F238E27FC236}">
                    <a16:creationId xmlns:a16="http://schemas.microsoft.com/office/drawing/2014/main" id="{B6FE3661-4270-2240-F772-8944AC70AD3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32512" b="8058"/>
              <a:stretch/>
            </p:blipFill>
            <p:spPr>
              <a:xfrm>
                <a:off x="2452208" y="3571340"/>
                <a:ext cx="2093228" cy="2103120"/>
              </a:xfrm>
              <a:prstGeom prst="rect">
                <a:avLst/>
              </a:prstGeom>
            </p:spPr>
          </p:pic>
          <p:pic>
            <p:nvPicPr>
              <p:cNvPr id="18" name="Picture 17" descr="A grey and white background&#10;&#10;Description automatically generated with medium confidence">
                <a:extLst>
                  <a:ext uri="{FF2B5EF4-FFF2-40B4-BE49-F238E27FC236}">
                    <a16:creationId xmlns:a16="http://schemas.microsoft.com/office/drawing/2014/main" id="{2443BF16-E9DD-3132-F609-C469B89A8C7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32512" b="8058"/>
              <a:stretch/>
            </p:blipFill>
            <p:spPr>
              <a:xfrm>
                <a:off x="4598565" y="3571340"/>
                <a:ext cx="2093228" cy="2103120"/>
              </a:xfrm>
              <a:prstGeom prst="rect">
                <a:avLst/>
              </a:prstGeom>
            </p:spPr>
          </p:pic>
          <p:sp>
            <p:nvSpPr>
              <p:cNvPr id="19" name="TextBox 18">
                <a:extLst>
                  <a:ext uri="{FF2B5EF4-FFF2-40B4-BE49-F238E27FC236}">
                    <a16:creationId xmlns:a16="http://schemas.microsoft.com/office/drawing/2014/main" id="{207F791E-B079-FC57-8025-3B590167C107}"/>
                  </a:ext>
                </a:extLst>
              </p:cNvPr>
              <p:cNvSpPr txBox="1"/>
              <p:nvPr/>
            </p:nvSpPr>
            <p:spPr>
              <a:xfrm>
                <a:off x="3938904" y="1423360"/>
                <a:ext cx="606532" cy="286174"/>
              </a:xfrm>
              <a:prstGeom prst="rect">
                <a:avLst/>
              </a:prstGeom>
              <a:noFill/>
            </p:spPr>
            <p:txBody>
              <a:bodyPr wrap="none" rtlCol="0">
                <a:spAutoFit/>
              </a:bodyPr>
              <a:lstStyle/>
              <a:p>
                <a:pPr algn="r"/>
                <a:r>
                  <a:rPr lang="en-US" sz="1600" b="1" dirty="0">
                    <a:latin typeface="Montserrat" pitchFamily="2" charset="0"/>
                  </a:rPr>
                  <a:t>Day 1</a:t>
                </a:r>
              </a:p>
            </p:txBody>
          </p:sp>
          <p:sp>
            <p:nvSpPr>
              <p:cNvPr id="20" name="TextBox 19">
                <a:extLst>
                  <a:ext uri="{FF2B5EF4-FFF2-40B4-BE49-F238E27FC236}">
                    <a16:creationId xmlns:a16="http://schemas.microsoft.com/office/drawing/2014/main" id="{636B656D-D586-ECB6-B2FD-42E01CD1527C}"/>
                  </a:ext>
                </a:extLst>
              </p:cNvPr>
              <p:cNvSpPr txBox="1"/>
              <p:nvPr/>
            </p:nvSpPr>
            <p:spPr>
              <a:xfrm>
                <a:off x="6051215" y="1423360"/>
                <a:ext cx="640578" cy="286174"/>
              </a:xfrm>
              <a:prstGeom prst="rect">
                <a:avLst/>
              </a:prstGeom>
              <a:noFill/>
            </p:spPr>
            <p:txBody>
              <a:bodyPr wrap="none" rtlCol="0">
                <a:spAutoFit/>
              </a:bodyPr>
              <a:lstStyle/>
              <a:p>
                <a:pPr algn="r"/>
                <a:r>
                  <a:rPr lang="en-US" sz="1600" b="1" dirty="0">
                    <a:latin typeface="Montserrat" pitchFamily="2" charset="0"/>
                  </a:rPr>
                  <a:t>Day 3</a:t>
                </a:r>
              </a:p>
            </p:txBody>
          </p:sp>
          <p:sp>
            <p:nvSpPr>
              <p:cNvPr id="21" name="TextBox 20">
                <a:extLst>
                  <a:ext uri="{FF2B5EF4-FFF2-40B4-BE49-F238E27FC236}">
                    <a16:creationId xmlns:a16="http://schemas.microsoft.com/office/drawing/2014/main" id="{2957780D-F6D9-0EDA-5474-FFF78C833628}"/>
                  </a:ext>
                </a:extLst>
              </p:cNvPr>
              <p:cNvSpPr txBox="1"/>
              <p:nvPr/>
            </p:nvSpPr>
            <p:spPr>
              <a:xfrm>
                <a:off x="3900930" y="3571340"/>
                <a:ext cx="644506" cy="286174"/>
              </a:xfrm>
              <a:prstGeom prst="rect">
                <a:avLst/>
              </a:prstGeom>
              <a:noFill/>
            </p:spPr>
            <p:txBody>
              <a:bodyPr wrap="none" rtlCol="0">
                <a:spAutoFit/>
              </a:bodyPr>
              <a:lstStyle/>
              <a:p>
                <a:pPr algn="r"/>
                <a:r>
                  <a:rPr lang="en-US" sz="1600" b="1" dirty="0">
                    <a:latin typeface="Montserrat" pitchFamily="2" charset="0"/>
                  </a:rPr>
                  <a:t>Day 7</a:t>
                </a:r>
              </a:p>
            </p:txBody>
          </p:sp>
          <p:sp>
            <p:nvSpPr>
              <p:cNvPr id="22" name="TextBox 21">
                <a:extLst>
                  <a:ext uri="{FF2B5EF4-FFF2-40B4-BE49-F238E27FC236}">
                    <a16:creationId xmlns:a16="http://schemas.microsoft.com/office/drawing/2014/main" id="{665F0A17-C7F7-82A4-D3A0-BDD8740364F8}"/>
                  </a:ext>
                </a:extLst>
              </p:cNvPr>
              <p:cNvSpPr txBox="1"/>
              <p:nvPr/>
            </p:nvSpPr>
            <p:spPr>
              <a:xfrm>
                <a:off x="5970031" y="3571340"/>
                <a:ext cx="721762" cy="286174"/>
              </a:xfrm>
              <a:prstGeom prst="rect">
                <a:avLst/>
              </a:prstGeom>
              <a:noFill/>
            </p:spPr>
            <p:txBody>
              <a:bodyPr wrap="none" rtlCol="0">
                <a:spAutoFit/>
              </a:bodyPr>
              <a:lstStyle/>
              <a:p>
                <a:pPr algn="r"/>
                <a:r>
                  <a:rPr lang="en-US" sz="1600" b="1" dirty="0">
                    <a:latin typeface="Montserrat" pitchFamily="2" charset="0"/>
                  </a:rPr>
                  <a:t>Day 14</a:t>
                </a:r>
              </a:p>
            </p:txBody>
          </p:sp>
        </p:grpSp>
        <p:sp>
          <p:nvSpPr>
            <p:cNvPr id="24" name="Rectangle 23">
              <a:extLst>
                <a:ext uri="{FF2B5EF4-FFF2-40B4-BE49-F238E27FC236}">
                  <a16:creationId xmlns:a16="http://schemas.microsoft.com/office/drawing/2014/main" id="{C9CBF127-AB32-375A-6373-903CBEC088AF}"/>
                </a:ext>
              </a:extLst>
            </p:cNvPr>
            <p:cNvSpPr/>
            <p:nvPr/>
          </p:nvSpPr>
          <p:spPr>
            <a:xfrm>
              <a:off x="732793" y="929813"/>
              <a:ext cx="5363207" cy="5233971"/>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6" name="Picture 25" descr="A close-up of a microscope&#10;&#10;Description automatically generated">
            <a:extLst>
              <a:ext uri="{FF2B5EF4-FFF2-40B4-BE49-F238E27FC236}">
                <a16:creationId xmlns:a16="http://schemas.microsoft.com/office/drawing/2014/main" id="{51C0D486-0053-C1E5-743E-437DC27AD046}"/>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6565010" y="1344737"/>
            <a:ext cx="4940377" cy="3705284"/>
          </a:xfrm>
          <a:prstGeom prst="rect">
            <a:avLst/>
          </a:prstGeom>
          <a:ln>
            <a:noFill/>
          </a:ln>
          <a:effectLst>
            <a:outerShdw blurRad="190500" algn="tl" rotWithShape="0">
              <a:srgbClr val="000000">
                <a:alpha val="70000"/>
              </a:srgbClr>
            </a:outerShdw>
          </a:effectLst>
        </p:spPr>
      </p:pic>
      <p:sp>
        <p:nvSpPr>
          <p:cNvPr id="29" name="Rectangle 28">
            <a:extLst>
              <a:ext uri="{FF2B5EF4-FFF2-40B4-BE49-F238E27FC236}">
                <a16:creationId xmlns:a16="http://schemas.microsoft.com/office/drawing/2014/main" id="{E3E3531B-9D29-40F0-5C48-353B3A848944}"/>
              </a:ext>
            </a:extLst>
          </p:cNvPr>
          <p:cNvSpPr/>
          <p:nvPr/>
        </p:nvSpPr>
        <p:spPr>
          <a:xfrm>
            <a:off x="6479490" y="1251835"/>
            <a:ext cx="5111416" cy="3886694"/>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E0CE73E9-A4A3-F21A-781C-04BF4F007EBB}"/>
              </a:ext>
            </a:extLst>
          </p:cNvPr>
          <p:cNvSpPr txBox="1"/>
          <p:nvPr/>
        </p:nvSpPr>
        <p:spPr>
          <a:xfrm>
            <a:off x="812231" y="1379392"/>
            <a:ext cx="420308" cy="461665"/>
          </a:xfrm>
          <a:prstGeom prst="rect">
            <a:avLst/>
          </a:prstGeom>
          <a:noFill/>
        </p:spPr>
        <p:txBody>
          <a:bodyPr wrap="none" rtlCol="0">
            <a:spAutoFit/>
          </a:bodyPr>
          <a:lstStyle/>
          <a:p>
            <a:pPr algn="r"/>
            <a:r>
              <a:rPr lang="en-US" sz="2400" b="1" dirty="0">
                <a:latin typeface="Montserrat" pitchFamily="2" charset="0"/>
              </a:rPr>
              <a:t>A</a:t>
            </a:r>
          </a:p>
        </p:txBody>
      </p:sp>
      <p:sp>
        <p:nvSpPr>
          <p:cNvPr id="31" name="TextBox 30">
            <a:extLst>
              <a:ext uri="{FF2B5EF4-FFF2-40B4-BE49-F238E27FC236}">
                <a16:creationId xmlns:a16="http://schemas.microsoft.com/office/drawing/2014/main" id="{C53F196A-7592-FE5D-B8B1-1721AF5C1C8E}"/>
              </a:ext>
            </a:extLst>
          </p:cNvPr>
          <p:cNvSpPr txBox="1"/>
          <p:nvPr/>
        </p:nvSpPr>
        <p:spPr>
          <a:xfrm>
            <a:off x="6692630" y="1443621"/>
            <a:ext cx="425542" cy="461665"/>
          </a:xfrm>
          <a:prstGeom prst="rect">
            <a:avLst/>
          </a:prstGeom>
          <a:noFill/>
        </p:spPr>
        <p:txBody>
          <a:bodyPr wrap="square" rtlCol="0">
            <a:spAutoFit/>
          </a:bodyPr>
          <a:lstStyle/>
          <a:p>
            <a:pPr algn="r"/>
            <a:r>
              <a:rPr lang="en-US" sz="2400" b="1" dirty="0">
                <a:latin typeface="Montserrat" pitchFamily="2" charset="0"/>
              </a:rPr>
              <a:t>B</a:t>
            </a:r>
          </a:p>
        </p:txBody>
      </p:sp>
      <p:sp>
        <p:nvSpPr>
          <p:cNvPr id="32" name="Title 1">
            <a:extLst>
              <a:ext uri="{FF2B5EF4-FFF2-40B4-BE49-F238E27FC236}">
                <a16:creationId xmlns:a16="http://schemas.microsoft.com/office/drawing/2014/main" id="{8101FB5C-F2FB-86A4-766D-58A2E54A8A21}"/>
              </a:ext>
            </a:extLst>
          </p:cNvPr>
          <p:cNvSpPr txBox="1">
            <a:spLocks/>
          </p:cNvSpPr>
          <p:nvPr/>
        </p:nvSpPr>
        <p:spPr>
          <a:xfrm>
            <a:off x="996066" y="779985"/>
            <a:ext cx="4489174" cy="480470"/>
          </a:xfrm>
          <a:prstGeom prst="rect">
            <a:avLst/>
          </a:prstGeom>
        </p:spPr>
        <p:txBody>
          <a:bodyPr anchor="ctr"/>
          <a:lstStyle>
            <a:lvl1pPr algn="l" defTabSz="914400" rtl="0" eaLnBrk="1" latinLnBrk="0" hangingPunct="1">
              <a:lnSpc>
                <a:spcPct val="90000"/>
              </a:lnSpc>
              <a:spcBef>
                <a:spcPct val="0"/>
              </a:spcBef>
              <a:buNone/>
              <a:defRPr lang="en-US" sz="2400" b="1" kern="1200" spc="-50" baseline="0" dirty="0">
                <a:solidFill>
                  <a:schemeClr val="tx2"/>
                </a:solidFill>
                <a:latin typeface="Montserrat "/>
                <a:ea typeface="+mj-ea"/>
                <a:cs typeface="Arial" panose="020B0604020202020204" pitchFamily="34" charset="0"/>
              </a:defRPr>
            </a:lvl1pPr>
          </a:lstStyle>
          <a:p>
            <a:pPr algn="ctr"/>
            <a:r>
              <a:rPr lang="en-US" sz="1600" dirty="0">
                <a:solidFill>
                  <a:schemeClr val="accent4"/>
                </a:solidFill>
              </a:rPr>
              <a:t>iXCells</a:t>
            </a:r>
            <a:r>
              <a:rPr lang="en-US" sz="1600" baseline="30000" dirty="0">
                <a:solidFill>
                  <a:schemeClr val="accent4"/>
                </a:solidFill>
              </a:rPr>
              <a:t>™</a:t>
            </a:r>
            <a:r>
              <a:rPr lang="en-US" sz="1600" dirty="0">
                <a:solidFill>
                  <a:schemeClr val="accent4"/>
                </a:solidFill>
              </a:rPr>
              <a:t> GABAergic Neurons</a:t>
            </a:r>
          </a:p>
        </p:txBody>
      </p:sp>
      <p:sp>
        <p:nvSpPr>
          <p:cNvPr id="33" name="Title 1">
            <a:extLst>
              <a:ext uri="{FF2B5EF4-FFF2-40B4-BE49-F238E27FC236}">
                <a16:creationId xmlns:a16="http://schemas.microsoft.com/office/drawing/2014/main" id="{4CF266B1-9448-4CAE-BC96-D2560E5CC8BA}"/>
              </a:ext>
            </a:extLst>
          </p:cNvPr>
          <p:cNvSpPr txBox="1">
            <a:spLocks/>
          </p:cNvSpPr>
          <p:nvPr/>
        </p:nvSpPr>
        <p:spPr>
          <a:xfrm>
            <a:off x="6899940" y="712794"/>
            <a:ext cx="4489174" cy="480470"/>
          </a:xfrm>
          <a:prstGeom prst="rect">
            <a:avLst/>
          </a:prstGeom>
        </p:spPr>
        <p:txBody>
          <a:bodyPr anchor="ctr"/>
          <a:lstStyle>
            <a:lvl1pPr algn="l" defTabSz="914400" rtl="0" eaLnBrk="1" latinLnBrk="0" hangingPunct="1">
              <a:lnSpc>
                <a:spcPct val="90000"/>
              </a:lnSpc>
              <a:spcBef>
                <a:spcPct val="0"/>
              </a:spcBef>
              <a:buNone/>
              <a:defRPr lang="en-US" sz="2400" b="1" kern="1200" spc="-50" baseline="0" dirty="0">
                <a:solidFill>
                  <a:schemeClr val="tx2"/>
                </a:solidFill>
                <a:latin typeface="Montserrat "/>
                <a:ea typeface="+mj-ea"/>
                <a:cs typeface="Arial" panose="020B0604020202020204" pitchFamily="34" charset="0"/>
              </a:defRPr>
            </a:lvl1pPr>
          </a:lstStyle>
          <a:p>
            <a:pPr algn="ctr"/>
            <a:r>
              <a:rPr lang="en-US" sz="1600" dirty="0" err="1">
                <a:solidFill>
                  <a:schemeClr val="accent4"/>
                </a:solidFill>
              </a:rPr>
              <a:t>bit.bio</a:t>
            </a:r>
            <a:r>
              <a:rPr lang="en-US" sz="1600" dirty="0">
                <a:solidFill>
                  <a:schemeClr val="accent4"/>
                </a:solidFill>
              </a:rPr>
              <a:t> </a:t>
            </a:r>
            <a:r>
              <a:rPr lang="en-US" sz="1600" dirty="0" err="1">
                <a:solidFill>
                  <a:schemeClr val="accent4"/>
                </a:solidFill>
              </a:rPr>
              <a:t>ioGABAergic</a:t>
            </a:r>
            <a:r>
              <a:rPr lang="en-US" sz="1600" dirty="0">
                <a:solidFill>
                  <a:schemeClr val="accent4"/>
                </a:solidFill>
              </a:rPr>
              <a:t> Neurons</a:t>
            </a:r>
          </a:p>
        </p:txBody>
      </p:sp>
      <p:sp>
        <p:nvSpPr>
          <p:cNvPr id="34" name="Rectangle 33">
            <a:extLst>
              <a:ext uri="{FF2B5EF4-FFF2-40B4-BE49-F238E27FC236}">
                <a16:creationId xmlns:a16="http://schemas.microsoft.com/office/drawing/2014/main" id="{27092FE0-0089-B00C-C74D-F1252AE3F64D}"/>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4"/>
                </a:solidFill>
                <a:effectLst/>
                <a:uLnTx/>
                <a:uFillTx/>
                <a:latin typeface="Montserrat" panose="00000500000000000000" pitchFamily="50" charset="0"/>
                <a:ea typeface="+mn-ea"/>
                <a:cs typeface="+mn-cs"/>
              </a:rPr>
              <a:t>SLC6A1 Cell Models</a:t>
            </a:r>
          </a:p>
        </p:txBody>
      </p:sp>
    </p:spTree>
    <p:extLst>
      <p:ext uri="{BB962C8B-B14F-4D97-AF65-F5344CB8AC3E}">
        <p14:creationId xmlns:p14="http://schemas.microsoft.com/office/powerpoint/2010/main" val="73826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4C4E-5830-0D9D-C3FD-CE2AA965CA7C}"/>
              </a:ext>
            </a:extLst>
          </p:cNvPr>
          <p:cNvSpPr>
            <a:spLocks noGrp="1"/>
          </p:cNvSpPr>
          <p:nvPr>
            <p:ph type="title"/>
          </p:nvPr>
        </p:nvSpPr>
        <p:spPr/>
        <p:txBody>
          <a:bodyPr/>
          <a:lstStyle/>
          <a:p>
            <a:r>
              <a:rPr lang="en-US" dirty="0">
                <a:solidFill>
                  <a:schemeClr val="accent1"/>
                </a:solidFill>
              </a:rPr>
              <a:t>iXCells</a:t>
            </a:r>
            <a:r>
              <a:rPr lang="en-US" baseline="30000" dirty="0">
                <a:solidFill>
                  <a:schemeClr val="accent1"/>
                </a:solidFill>
              </a:rPr>
              <a:t>™</a:t>
            </a:r>
            <a:r>
              <a:rPr lang="en-US" dirty="0">
                <a:solidFill>
                  <a:schemeClr val="accent1"/>
                </a:solidFill>
              </a:rPr>
              <a:t> iPSC-Derived GABAergic Neurons</a:t>
            </a:r>
          </a:p>
        </p:txBody>
      </p:sp>
      <p:pic>
        <p:nvPicPr>
          <p:cNvPr id="3" name="Picture 2" descr="A red and black background&#10;&#10;Description automatically generated">
            <a:extLst>
              <a:ext uri="{FF2B5EF4-FFF2-40B4-BE49-F238E27FC236}">
                <a16:creationId xmlns:a16="http://schemas.microsoft.com/office/drawing/2014/main" id="{00472ADC-BCF0-5987-2C85-1B6E8FEF4D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35639" y="2834640"/>
            <a:ext cx="1188720" cy="1188720"/>
          </a:xfrm>
          <a:prstGeom prst="rect">
            <a:avLst/>
          </a:prstGeom>
        </p:spPr>
      </p:pic>
      <p:pic>
        <p:nvPicPr>
          <p:cNvPr id="4" name="Picture 3" descr="Blue dots on a black background&#10;&#10;Description automatically generated">
            <a:extLst>
              <a:ext uri="{FF2B5EF4-FFF2-40B4-BE49-F238E27FC236}">
                <a16:creationId xmlns:a16="http://schemas.microsoft.com/office/drawing/2014/main" id="{8F6AEAC8-8A7D-A3DB-6C3B-7AF257D242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35639" y="4069080"/>
            <a:ext cx="1188720" cy="1188720"/>
          </a:xfrm>
          <a:prstGeom prst="rect">
            <a:avLst/>
          </a:prstGeom>
        </p:spPr>
      </p:pic>
      <p:pic>
        <p:nvPicPr>
          <p:cNvPr id="5" name="Picture 4" descr="A green glowing cells in a dark background&#10;&#10;Description automatically generated">
            <a:extLst>
              <a:ext uri="{FF2B5EF4-FFF2-40B4-BE49-F238E27FC236}">
                <a16:creationId xmlns:a16="http://schemas.microsoft.com/office/drawing/2014/main" id="{4F3FF210-63C1-9C94-3CD9-25F6AFC51B7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35639" y="1600200"/>
            <a:ext cx="1188720" cy="1188720"/>
          </a:xfrm>
          <a:prstGeom prst="rect">
            <a:avLst/>
          </a:prstGeom>
        </p:spPr>
      </p:pic>
      <p:pic>
        <p:nvPicPr>
          <p:cNvPr id="6" name="Picture 5" descr="A close up of a cell&#10;&#10;Description automatically generated">
            <a:extLst>
              <a:ext uri="{FF2B5EF4-FFF2-40B4-BE49-F238E27FC236}">
                <a16:creationId xmlns:a16="http://schemas.microsoft.com/office/drawing/2014/main" id="{3427A334-8B7B-3D1A-2624-A4C2CD37C48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1775" y="1600200"/>
            <a:ext cx="3657600" cy="3657600"/>
          </a:xfrm>
          <a:prstGeom prst="rect">
            <a:avLst/>
          </a:prstGeom>
        </p:spPr>
      </p:pic>
      <p:sp>
        <p:nvSpPr>
          <p:cNvPr id="7" name="TextBox 6">
            <a:extLst>
              <a:ext uri="{FF2B5EF4-FFF2-40B4-BE49-F238E27FC236}">
                <a16:creationId xmlns:a16="http://schemas.microsoft.com/office/drawing/2014/main" id="{72F0881B-A710-D333-6293-FFE22F24AA00}"/>
              </a:ext>
            </a:extLst>
          </p:cNvPr>
          <p:cNvSpPr txBox="1"/>
          <p:nvPr/>
        </p:nvSpPr>
        <p:spPr>
          <a:xfrm>
            <a:off x="4970013" y="1600201"/>
            <a:ext cx="654346" cy="276999"/>
          </a:xfrm>
          <a:prstGeom prst="rect">
            <a:avLst/>
          </a:prstGeom>
          <a:noFill/>
        </p:spPr>
        <p:txBody>
          <a:bodyPr wrap="none" rtlCol="0">
            <a:spAutoFit/>
          </a:bodyPr>
          <a:lstStyle/>
          <a:p>
            <a:pPr algn="r">
              <a:defRPr/>
            </a:pPr>
            <a:r>
              <a:rPr lang="en-US" sz="1200" b="1" dirty="0">
                <a:solidFill>
                  <a:prstClr val="white"/>
                </a:solidFill>
                <a:latin typeface="Montserrat" pitchFamily="2" charset="0"/>
              </a:rPr>
              <a:t>MAP2</a:t>
            </a:r>
          </a:p>
        </p:txBody>
      </p:sp>
      <p:sp>
        <p:nvSpPr>
          <p:cNvPr id="8" name="TextBox 7">
            <a:extLst>
              <a:ext uri="{FF2B5EF4-FFF2-40B4-BE49-F238E27FC236}">
                <a16:creationId xmlns:a16="http://schemas.microsoft.com/office/drawing/2014/main" id="{728B9479-6C6B-4642-76FD-62DD552DF901}"/>
              </a:ext>
            </a:extLst>
          </p:cNvPr>
          <p:cNvSpPr txBox="1"/>
          <p:nvPr/>
        </p:nvSpPr>
        <p:spPr>
          <a:xfrm>
            <a:off x="4955585" y="2834641"/>
            <a:ext cx="668774" cy="276999"/>
          </a:xfrm>
          <a:prstGeom prst="rect">
            <a:avLst/>
          </a:prstGeom>
          <a:noFill/>
        </p:spPr>
        <p:txBody>
          <a:bodyPr wrap="none" rtlCol="0">
            <a:spAutoFit/>
          </a:bodyPr>
          <a:lstStyle/>
          <a:p>
            <a:pPr algn="r">
              <a:defRPr/>
            </a:pPr>
            <a:r>
              <a:rPr lang="en-US" sz="1200" b="1" dirty="0">
                <a:solidFill>
                  <a:prstClr val="white"/>
                </a:solidFill>
                <a:latin typeface="Montserrat" pitchFamily="2" charset="0"/>
              </a:rPr>
              <a:t>vGAT1</a:t>
            </a:r>
          </a:p>
        </p:txBody>
      </p:sp>
      <p:sp>
        <p:nvSpPr>
          <p:cNvPr id="9" name="TextBox 8">
            <a:extLst>
              <a:ext uri="{FF2B5EF4-FFF2-40B4-BE49-F238E27FC236}">
                <a16:creationId xmlns:a16="http://schemas.microsoft.com/office/drawing/2014/main" id="{A2F4BA92-52E9-3DC2-C020-B7259B629CDE}"/>
              </a:ext>
            </a:extLst>
          </p:cNvPr>
          <p:cNvSpPr txBox="1"/>
          <p:nvPr/>
        </p:nvSpPr>
        <p:spPr>
          <a:xfrm>
            <a:off x="5032531" y="4069081"/>
            <a:ext cx="591829" cy="276999"/>
          </a:xfrm>
          <a:prstGeom prst="rect">
            <a:avLst/>
          </a:prstGeom>
          <a:noFill/>
        </p:spPr>
        <p:txBody>
          <a:bodyPr wrap="none" rtlCol="0">
            <a:spAutoFit/>
          </a:bodyPr>
          <a:lstStyle/>
          <a:p>
            <a:pPr algn="r">
              <a:defRPr/>
            </a:pPr>
            <a:r>
              <a:rPr lang="en-US" sz="1200" b="1" dirty="0">
                <a:solidFill>
                  <a:prstClr val="white"/>
                </a:solidFill>
                <a:latin typeface="Montserrat" pitchFamily="2" charset="0"/>
              </a:rPr>
              <a:t>DAPI</a:t>
            </a:r>
          </a:p>
        </p:txBody>
      </p:sp>
      <p:sp>
        <p:nvSpPr>
          <p:cNvPr id="10" name="TextBox 9">
            <a:extLst>
              <a:ext uri="{FF2B5EF4-FFF2-40B4-BE49-F238E27FC236}">
                <a16:creationId xmlns:a16="http://schemas.microsoft.com/office/drawing/2014/main" id="{CC314AAD-2E41-0EDB-7273-886C44103C76}"/>
              </a:ext>
            </a:extLst>
          </p:cNvPr>
          <p:cNvSpPr txBox="1"/>
          <p:nvPr/>
        </p:nvSpPr>
        <p:spPr>
          <a:xfrm>
            <a:off x="3384047" y="1600200"/>
            <a:ext cx="965329" cy="338554"/>
          </a:xfrm>
          <a:prstGeom prst="rect">
            <a:avLst/>
          </a:prstGeom>
          <a:noFill/>
        </p:spPr>
        <p:txBody>
          <a:bodyPr wrap="none" rtlCol="0">
            <a:spAutoFit/>
          </a:bodyPr>
          <a:lstStyle/>
          <a:p>
            <a:pPr algn="r">
              <a:defRPr/>
            </a:pPr>
            <a:r>
              <a:rPr lang="en-US" sz="1600" b="1" dirty="0">
                <a:solidFill>
                  <a:prstClr val="white"/>
                </a:solidFill>
                <a:latin typeface="Montserrat" pitchFamily="2" charset="0"/>
              </a:rPr>
              <a:t>MERGE</a:t>
            </a:r>
          </a:p>
        </p:txBody>
      </p:sp>
      <p:pic>
        <p:nvPicPr>
          <p:cNvPr id="11" name="Picture 10" descr="A close up of a cell&#10;&#10;Description automatically generated">
            <a:extLst>
              <a:ext uri="{FF2B5EF4-FFF2-40B4-BE49-F238E27FC236}">
                <a16:creationId xmlns:a16="http://schemas.microsoft.com/office/drawing/2014/main" id="{612B454C-9A18-C18B-FB0A-16E16341EE7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491441" y="1566333"/>
            <a:ext cx="3657600" cy="3657600"/>
          </a:xfrm>
          <a:prstGeom prst="rect">
            <a:avLst/>
          </a:prstGeom>
        </p:spPr>
      </p:pic>
      <p:pic>
        <p:nvPicPr>
          <p:cNvPr id="12" name="Picture 11" descr="A green glowing neurons in a dark background&#10;&#10;Description automatically generated">
            <a:extLst>
              <a:ext uri="{FF2B5EF4-FFF2-40B4-BE49-F238E27FC236}">
                <a16:creationId xmlns:a16="http://schemas.microsoft.com/office/drawing/2014/main" id="{DC6EC45E-E47B-330F-81B9-76DB02A2D4F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35305" y="1566333"/>
            <a:ext cx="1188720" cy="1188720"/>
          </a:xfrm>
          <a:prstGeom prst="rect">
            <a:avLst/>
          </a:prstGeom>
        </p:spPr>
      </p:pic>
      <p:pic>
        <p:nvPicPr>
          <p:cNvPr id="13" name="Picture 12" descr="A red glowing network on a black background&#10;&#10;Description automatically generated">
            <a:extLst>
              <a:ext uri="{FF2B5EF4-FFF2-40B4-BE49-F238E27FC236}">
                <a16:creationId xmlns:a16="http://schemas.microsoft.com/office/drawing/2014/main" id="{06748827-08FA-C0F1-2223-5915B4F59C4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235305" y="2800773"/>
            <a:ext cx="1188720" cy="1188720"/>
          </a:xfrm>
          <a:prstGeom prst="rect">
            <a:avLst/>
          </a:prstGeom>
        </p:spPr>
      </p:pic>
      <p:pic>
        <p:nvPicPr>
          <p:cNvPr id="24" name="Picture 23" descr="Blue dots on a black background&#10;&#10;Description automatically generated">
            <a:extLst>
              <a:ext uri="{FF2B5EF4-FFF2-40B4-BE49-F238E27FC236}">
                <a16:creationId xmlns:a16="http://schemas.microsoft.com/office/drawing/2014/main" id="{0F12BF0A-4868-3AE4-235F-4A507FE95CE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235305" y="4035213"/>
            <a:ext cx="1188720" cy="1188720"/>
          </a:xfrm>
          <a:prstGeom prst="rect">
            <a:avLst/>
          </a:prstGeom>
        </p:spPr>
      </p:pic>
      <p:sp>
        <p:nvSpPr>
          <p:cNvPr id="25" name="TextBox 24">
            <a:extLst>
              <a:ext uri="{FF2B5EF4-FFF2-40B4-BE49-F238E27FC236}">
                <a16:creationId xmlns:a16="http://schemas.microsoft.com/office/drawing/2014/main" id="{0A1E8EC9-CD5B-F58E-1C21-9C89F95ED3B9}"/>
              </a:ext>
            </a:extLst>
          </p:cNvPr>
          <p:cNvSpPr txBox="1"/>
          <p:nvPr/>
        </p:nvSpPr>
        <p:spPr>
          <a:xfrm>
            <a:off x="10769679" y="1566334"/>
            <a:ext cx="654346" cy="276999"/>
          </a:xfrm>
          <a:prstGeom prst="rect">
            <a:avLst/>
          </a:prstGeom>
          <a:noFill/>
        </p:spPr>
        <p:txBody>
          <a:bodyPr wrap="none" rtlCol="0">
            <a:spAutoFit/>
          </a:bodyPr>
          <a:lstStyle/>
          <a:p>
            <a:pPr algn="r"/>
            <a:r>
              <a:rPr lang="en-US" sz="1200" b="1" dirty="0">
                <a:latin typeface="Montserrat" pitchFamily="2" charset="0"/>
              </a:rPr>
              <a:t>MAP2</a:t>
            </a:r>
          </a:p>
        </p:txBody>
      </p:sp>
      <p:sp>
        <p:nvSpPr>
          <p:cNvPr id="26" name="TextBox 25">
            <a:extLst>
              <a:ext uri="{FF2B5EF4-FFF2-40B4-BE49-F238E27FC236}">
                <a16:creationId xmlns:a16="http://schemas.microsoft.com/office/drawing/2014/main" id="{A7CBCB9E-F4BD-9B73-2614-B053B873617D}"/>
              </a:ext>
            </a:extLst>
          </p:cNvPr>
          <p:cNvSpPr txBox="1"/>
          <p:nvPr/>
        </p:nvSpPr>
        <p:spPr>
          <a:xfrm>
            <a:off x="10681513" y="2800774"/>
            <a:ext cx="742512" cy="276999"/>
          </a:xfrm>
          <a:prstGeom prst="rect">
            <a:avLst/>
          </a:prstGeom>
          <a:noFill/>
        </p:spPr>
        <p:txBody>
          <a:bodyPr wrap="none" rtlCol="0">
            <a:spAutoFit/>
          </a:bodyPr>
          <a:lstStyle/>
          <a:p>
            <a:pPr algn="r"/>
            <a:r>
              <a:rPr lang="en-US" sz="1200" b="1" dirty="0">
                <a:latin typeface="Montserrat" pitchFamily="2" charset="0"/>
              </a:rPr>
              <a:t>GAD67</a:t>
            </a:r>
          </a:p>
        </p:txBody>
      </p:sp>
      <p:sp>
        <p:nvSpPr>
          <p:cNvPr id="27" name="TextBox 26">
            <a:extLst>
              <a:ext uri="{FF2B5EF4-FFF2-40B4-BE49-F238E27FC236}">
                <a16:creationId xmlns:a16="http://schemas.microsoft.com/office/drawing/2014/main" id="{22E27558-351C-CCFC-3C83-D72D58099A85}"/>
              </a:ext>
            </a:extLst>
          </p:cNvPr>
          <p:cNvSpPr txBox="1"/>
          <p:nvPr/>
        </p:nvSpPr>
        <p:spPr>
          <a:xfrm>
            <a:off x="10832197" y="4035214"/>
            <a:ext cx="591829" cy="276999"/>
          </a:xfrm>
          <a:prstGeom prst="rect">
            <a:avLst/>
          </a:prstGeom>
          <a:noFill/>
        </p:spPr>
        <p:txBody>
          <a:bodyPr wrap="none" rtlCol="0">
            <a:spAutoFit/>
          </a:bodyPr>
          <a:lstStyle/>
          <a:p>
            <a:pPr algn="r"/>
            <a:r>
              <a:rPr lang="en-US" sz="1200" b="1" dirty="0">
                <a:latin typeface="Montserrat" pitchFamily="2" charset="0"/>
              </a:rPr>
              <a:t>DAPI</a:t>
            </a:r>
          </a:p>
        </p:txBody>
      </p:sp>
      <p:sp>
        <p:nvSpPr>
          <p:cNvPr id="28" name="TextBox 27">
            <a:extLst>
              <a:ext uri="{FF2B5EF4-FFF2-40B4-BE49-F238E27FC236}">
                <a16:creationId xmlns:a16="http://schemas.microsoft.com/office/drawing/2014/main" id="{3CF0DD2D-4698-1EE5-D500-09815F907594}"/>
              </a:ext>
            </a:extLst>
          </p:cNvPr>
          <p:cNvSpPr txBox="1"/>
          <p:nvPr/>
        </p:nvSpPr>
        <p:spPr>
          <a:xfrm>
            <a:off x="9183713" y="1566333"/>
            <a:ext cx="965329" cy="338554"/>
          </a:xfrm>
          <a:prstGeom prst="rect">
            <a:avLst/>
          </a:prstGeom>
          <a:noFill/>
        </p:spPr>
        <p:txBody>
          <a:bodyPr wrap="none" rtlCol="0">
            <a:spAutoFit/>
          </a:bodyPr>
          <a:lstStyle/>
          <a:p>
            <a:pPr algn="r"/>
            <a:r>
              <a:rPr lang="en-US" sz="1600" b="1" dirty="0">
                <a:latin typeface="Montserrat" pitchFamily="2" charset="0"/>
              </a:rPr>
              <a:t>MERGE</a:t>
            </a:r>
          </a:p>
        </p:txBody>
      </p:sp>
      <p:sp>
        <p:nvSpPr>
          <p:cNvPr id="29" name="TextBox 28">
            <a:extLst>
              <a:ext uri="{FF2B5EF4-FFF2-40B4-BE49-F238E27FC236}">
                <a16:creationId xmlns:a16="http://schemas.microsoft.com/office/drawing/2014/main" id="{847B6931-5ECA-6A81-E0A8-D7ADEF4D22C3}"/>
              </a:ext>
            </a:extLst>
          </p:cNvPr>
          <p:cNvSpPr txBox="1"/>
          <p:nvPr/>
        </p:nvSpPr>
        <p:spPr>
          <a:xfrm>
            <a:off x="711390" y="1597964"/>
            <a:ext cx="420308" cy="461665"/>
          </a:xfrm>
          <a:prstGeom prst="rect">
            <a:avLst/>
          </a:prstGeom>
          <a:noFill/>
        </p:spPr>
        <p:txBody>
          <a:bodyPr wrap="none" rtlCol="0">
            <a:spAutoFit/>
          </a:bodyPr>
          <a:lstStyle/>
          <a:p>
            <a:pPr algn="r"/>
            <a:r>
              <a:rPr lang="en-US" sz="2400" b="1" dirty="0">
                <a:latin typeface="Montserrat" pitchFamily="2" charset="0"/>
              </a:rPr>
              <a:t>A</a:t>
            </a:r>
          </a:p>
        </p:txBody>
      </p:sp>
      <p:sp>
        <p:nvSpPr>
          <p:cNvPr id="30" name="TextBox 29">
            <a:extLst>
              <a:ext uri="{FF2B5EF4-FFF2-40B4-BE49-F238E27FC236}">
                <a16:creationId xmlns:a16="http://schemas.microsoft.com/office/drawing/2014/main" id="{C9C2E50F-4343-3910-C605-BFC72E81B97B}"/>
              </a:ext>
            </a:extLst>
          </p:cNvPr>
          <p:cNvSpPr txBox="1"/>
          <p:nvPr/>
        </p:nvSpPr>
        <p:spPr>
          <a:xfrm>
            <a:off x="6601724" y="1612500"/>
            <a:ext cx="420308" cy="461665"/>
          </a:xfrm>
          <a:prstGeom prst="rect">
            <a:avLst/>
          </a:prstGeom>
          <a:noFill/>
        </p:spPr>
        <p:txBody>
          <a:bodyPr wrap="none" rtlCol="0">
            <a:spAutoFit/>
          </a:bodyPr>
          <a:lstStyle/>
          <a:p>
            <a:pPr algn="r"/>
            <a:r>
              <a:rPr lang="en-US" sz="2400" b="1" dirty="0">
                <a:latin typeface="Montserrat" pitchFamily="2" charset="0"/>
              </a:rPr>
              <a:t>B</a:t>
            </a:r>
          </a:p>
        </p:txBody>
      </p:sp>
      <p:sp>
        <p:nvSpPr>
          <p:cNvPr id="31" name="TextBox 30">
            <a:extLst>
              <a:ext uri="{FF2B5EF4-FFF2-40B4-BE49-F238E27FC236}">
                <a16:creationId xmlns:a16="http://schemas.microsoft.com/office/drawing/2014/main" id="{6C2AD18E-6571-57D8-D880-4B39E075DEA5}"/>
              </a:ext>
            </a:extLst>
          </p:cNvPr>
          <p:cNvSpPr txBox="1"/>
          <p:nvPr/>
        </p:nvSpPr>
        <p:spPr>
          <a:xfrm>
            <a:off x="1038458" y="5750487"/>
            <a:ext cx="10115083" cy="461665"/>
          </a:xfrm>
          <a:prstGeom prst="rect">
            <a:avLst/>
          </a:prstGeom>
          <a:noFill/>
        </p:spPr>
        <p:txBody>
          <a:bodyPr wrap="square" rtlCol="0">
            <a:spAutoFit/>
          </a:bodyPr>
          <a:lstStyle/>
          <a:p>
            <a:pPr>
              <a:defRPr/>
            </a:pPr>
            <a:r>
              <a:rPr lang="en-US" sz="1200" dirty="0">
                <a:solidFill>
                  <a:prstClr val="white"/>
                </a:solidFill>
                <a:latin typeface="Montserrat" pitchFamily="2" charset="0"/>
              </a:rPr>
              <a:t>Immunostaining of iXCells™ iPSC-GABAergic neurons at day 14 post-thawing. Individual staining are shown on the right, and merged image is shown on the left. Cells were seeded in Poly-D-lysine/Matrigel coated plates at a density of 150,000 neurons/cm</a:t>
            </a:r>
            <a:r>
              <a:rPr lang="en-US" sz="1200" baseline="30000" dirty="0">
                <a:solidFill>
                  <a:prstClr val="white"/>
                </a:solidFill>
                <a:latin typeface="Montserrat" pitchFamily="2" charset="0"/>
              </a:rPr>
              <a:t>2</a:t>
            </a:r>
            <a:r>
              <a:rPr lang="en-US" sz="1200" dirty="0">
                <a:solidFill>
                  <a:prstClr val="white"/>
                </a:solidFill>
                <a:latin typeface="Montserrat" pitchFamily="2" charset="0"/>
              </a:rPr>
              <a:t> </a:t>
            </a:r>
          </a:p>
        </p:txBody>
      </p:sp>
      <p:sp>
        <p:nvSpPr>
          <p:cNvPr id="32" name="Rectangle 31">
            <a:extLst>
              <a:ext uri="{FF2B5EF4-FFF2-40B4-BE49-F238E27FC236}">
                <a16:creationId xmlns:a16="http://schemas.microsoft.com/office/drawing/2014/main" id="{E3EEE40B-A6CF-A27B-6BF4-0B9C257A9801}"/>
              </a:ext>
            </a:extLst>
          </p:cNvPr>
          <p:cNvSpPr/>
          <p:nvPr/>
        </p:nvSpPr>
        <p:spPr>
          <a:xfrm>
            <a:off x="623183" y="1481911"/>
            <a:ext cx="5077378" cy="3885219"/>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F70389E-4115-050E-E502-2529A45A3B3B}"/>
              </a:ext>
            </a:extLst>
          </p:cNvPr>
          <p:cNvSpPr/>
          <p:nvPr/>
        </p:nvSpPr>
        <p:spPr>
          <a:xfrm>
            <a:off x="6411721" y="1476351"/>
            <a:ext cx="5077378" cy="3885219"/>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C3D91A8-C860-3D7A-D97C-6C882471A043}"/>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4"/>
                </a:solidFill>
                <a:effectLst/>
                <a:uLnTx/>
                <a:uFillTx/>
                <a:latin typeface="Montserrat" panose="00000500000000000000" pitchFamily="50" charset="0"/>
                <a:ea typeface="+mn-ea"/>
                <a:cs typeface="+mn-cs"/>
              </a:rPr>
              <a:t>SLC6A1 Cell Models</a:t>
            </a:r>
          </a:p>
        </p:txBody>
      </p:sp>
      <p:sp>
        <p:nvSpPr>
          <p:cNvPr id="14" name="TextBox 13">
            <a:extLst>
              <a:ext uri="{FF2B5EF4-FFF2-40B4-BE49-F238E27FC236}">
                <a16:creationId xmlns:a16="http://schemas.microsoft.com/office/drawing/2014/main" id="{D35CA179-B8ED-8312-3939-F0D322F1A253}"/>
              </a:ext>
            </a:extLst>
          </p:cNvPr>
          <p:cNvSpPr txBox="1"/>
          <p:nvPr/>
        </p:nvSpPr>
        <p:spPr>
          <a:xfrm>
            <a:off x="286724" y="927411"/>
            <a:ext cx="11554026" cy="276999"/>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00"/>
                </a:solidFill>
                <a:effectLst/>
                <a:uLnTx/>
                <a:uFillTx/>
                <a:latin typeface="Montserrat" pitchFamily="2" charset="0"/>
                <a:ea typeface="+mn-ea"/>
                <a:cs typeface="+mn-cs"/>
              </a:rPr>
              <a:t>GABAergic neurons are highly pure as shown by the presence of  neuronal marker </a:t>
            </a:r>
            <a:r>
              <a:rPr kumimoji="0" lang="en-US" sz="1200" b="1" i="0" u="none" strike="noStrike" kern="1200" cap="none" spc="0" normalizeH="0" baseline="0" noProof="0" dirty="0">
                <a:ln>
                  <a:noFill/>
                </a:ln>
                <a:solidFill>
                  <a:srgbClr val="FFFF00"/>
                </a:solidFill>
                <a:effectLst/>
                <a:uLnTx/>
                <a:uFillTx/>
                <a:latin typeface="Montserrat" pitchFamily="2" charset="0"/>
                <a:ea typeface="+mn-ea"/>
                <a:cs typeface="+mn-cs"/>
              </a:rPr>
              <a:t>MAP2</a:t>
            </a:r>
            <a:r>
              <a:rPr kumimoji="0" lang="en-US" sz="1200" b="0" i="0" u="none" strike="noStrike" kern="1200" cap="none" spc="0" normalizeH="0" baseline="0" noProof="0" dirty="0">
                <a:ln>
                  <a:noFill/>
                </a:ln>
                <a:solidFill>
                  <a:srgbClr val="FFFF00"/>
                </a:solidFill>
                <a:effectLst/>
                <a:uLnTx/>
                <a:uFillTx/>
                <a:latin typeface="Montserrat" pitchFamily="2" charset="0"/>
                <a:ea typeface="+mn-ea"/>
                <a:cs typeface="+mn-cs"/>
              </a:rPr>
              <a:t>, synaptic marker </a:t>
            </a:r>
            <a:r>
              <a:rPr kumimoji="0" lang="en-US" sz="1200" b="1" i="0" u="none" strike="noStrike" kern="1200" cap="none" spc="0" normalizeH="0" baseline="0" noProof="0" dirty="0">
                <a:ln>
                  <a:noFill/>
                </a:ln>
                <a:solidFill>
                  <a:srgbClr val="FFFF00"/>
                </a:solidFill>
                <a:effectLst/>
                <a:uLnTx/>
                <a:uFillTx/>
                <a:latin typeface="Montserrat" pitchFamily="2" charset="0"/>
                <a:ea typeface="+mn-ea"/>
                <a:cs typeface="+mn-cs"/>
              </a:rPr>
              <a:t>vGAT1</a:t>
            </a:r>
            <a:r>
              <a:rPr lang="en-US" sz="1200" dirty="0">
                <a:solidFill>
                  <a:srgbClr val="FFFF00"/>
                </a:solidFill>
                <a:latin typeface="Montserrat" pitchFamily="2" charset="0"/>
              </a:rPr>
              <a:t>, and </a:t>
            </a:r>
            <a:r>
              <a:rPr kumimoji="0" lang="en-US" sz="1200" b="0" i="0" u="none" strike="noStrike" kern="1200" cap="none" spc="0" normalizeH="0" baseline="0" noProof="0" dirty="0">
                <a:ln>
                  <a:noFill/>
                </a:ln>
                <a:solidFill>
                  <a:srgbClr val="FFFF00"/>
                </a:solidFill>
                <a:effectLst/>
                <a:uLnTx/>
                <a:uFillTx/>
                <a:latin typeface="Montserrat" pitchFamily="2" charset="0"/>
                <a:ea typeface="+mn-ea"/>
                <a:cs typeface="+mn-cs"/>
              </a:rPr>
              <a:t>GABAergic marker </a:t>
            </a:r>
            <a:r>
              <a:rPr kumimoji="0" lang="en-US" sz="1200" b="1" i="0" u="none" strike="noStrike" kern="1200" cap="none" spc="0" normalizeH="0" baseline="0" noProof="0" dirty="0">
                <a:ln>
                  <a:noFill/>
                </a:ln>
                <a:solidFill>
                  <a:srgbClr val="FFFF00"/>
                </a:solidFill>
                <a:effectLst/>
                <a:uLnTx/>
                <a:uFillTx/>
                <a:latin typeface="Montserrat" pitchFamily="2" charset="0"/>
                <a:ea typeface="+mn-ea"/>
                <a:cs typeface="+mn-cs"/>
              </a:rPr>
              <a:t>GAD67</a:t>
            </a:r>
            <a:r>
              <a:rPr kumimoji="0" lang="en-US" sz="1200" b="0" i="0" u="none" strike="noStrike" kern="1200" cap="none" spc="0" normalizeH="0" baseline="0" noProof="0" dirty="0">
                <a:ln>
                  <a:noFill/>
                </a:ln>
                <a:solidFill>
                  <a:srgbClr val="FFFF00"/>
                </a:solidFill>
                <a:effectLst/>
                <a:uLnTx/>
                <a:uFillTx/>
                <a:latin typeface="Montserrat" pitchFamily="2" charset="0"/>
                <a:ea typeface="+mn-ea"/>
                <a:cs typeface="+mn-cs"/>
              </a:rPr>
              <a:t>. </a:t>
            </a:r>
          </a:p>
        </p:txBody>
      </p:sp>
    </p:spTree>
    <p:extLst>
      <p:ext uri="{BB962C8B-B14F-4D97-AF65-F5344CB8AC3E}">
        <p14:creationId xmlns:p14="http://schemas.microsoft.com/office/powerpoint/2010/main" val="41353761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4C4E-5830-0D9D-C3FD-CE2AA965CA7C}"/>
              </a:ext>
            </a:extLst>
          </p:cNvPr>
          <p:cNvSpPr>
            <a:spLocks noGrp="1"/>
          </p:cNvSpPr>
          <p:nvPr>
            <p:ph type="title"/>
          </p:nvPr>
        </p:nvSpPr>
        <p:spPr/>
        <p:txBody>
          <a:bodyPr/>
          <a:lstStyle/>
          <a:p>
            <a:r>
              <a:rPr lang="en-US" dirty="0">
                <a:solidFill>
                  <a:schemeClr val="accent1"/>
                </a:solidFill>
              </a:rPr>
              <a:t>iXCells</a:t>
            </a:r>
            <a:r>
              <a:rPr lang="en-US" baseline="30000" dirty="0">
                <a:solidFill>
                  <a:schemeClr val="accent1"/>
                </a:solidFill>
              </a:rPr>
              <a:t>™</a:t>
            </a:r>
            <a:r>
              <a:rPr lang="en-US" dirty="0">
                <a:solidFill>
                  <a:schemeClr val="accent1"/>
                </a:solidFill>
              </a:rPr>
              <a:t> iPSC-Derived GABAergic Neurons</a:t>
            </a:r>
          </a:p>
        </p:txBody>
      </p:sp>
      <p:pic>
        <p:nvPicPr>
          <p:cNvPr id="14" name="Picture 13" descr="Blue dots on a black background&#10;&#10;Description automatically generated">
            <a:extLst>
              <a:ext uri="{FF2B5EF4-FFF2-40B4-BE49-F238E27FC236}">
                <a16:creationId xmlns:a16="http://schemas.microsoft.com/office/drawing/2014/main" id="{16721EE8-A48E-6B67-A346-243D6FB909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65443" y="4035213"/>
            <a:ext cx="1188720" cy="1188720"/>
          </a:xfrm>
          <a:prstGeom prst="rect">
            <a:avLst/>
          </a:prstGeom>
        </p:spPr>
      </p:pic>
      <p:pic>
        <p:nvPicPr>
          <p:cNvPr id="15" name="Picture 14" descr="Red glowing spots on a black background&#10;&#10;Description automatically generated">
            <a:extLst>
              <a:ext uri="{FF2B5EF4-FFF2-40B4-BE49-F238E27FC236}">
                <a16:creationId xmlns:a16="http://schemas.microsoft.com/office/drawing/2014/main" id="{F5A17FD0-A4AA-4858-FDD8-37E8243DE15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65443" y="2800773"/>
            <a:ext cx="1188720" cy="1188720"/>
          </a:xfrm>
          <a:prstGeom prst="rect">
            <a:avLst/>
          </a:prstGeom>
        </p:spPr>
      </p:pic>
      <p:pic>
        <p:nvPicPr>
          <p:cNvPr id="16" name="Picture 15" descr="A green glowing neurons&#10;&#10;Description automatically generated">
            <a:extLst>
              <a:ext uri="{FF2B5EF4-FFF2-40B4-BE49-F238E27FC236}">
                <a16:creationId xmlns:a16="http://schemas.microsoft.com/office/drawing/2014/main" id="{3D449659-927F-797E-1C7D-929286AECDC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65443" y="1566333"/>
            <a:ext cx="1188720" cy="1188720"/>
          </a:xfrm>
          <a:prstGeom prst="rect">
            <a:avLst/>
          </a:prstGeom>
        </p:spPr>
      </p:pic>
      <p:pic>
        <p:nvPicPr>
          <p:cNvPr id="17" name="Picture 16" descr="A close up of a cell&#10;&#10;Description automatically generated">
            <a:extLst>
              <a:ext uri="{FF2B5EF4-FFF2-40B4-BE49-F238E27FC236}">
                <a16:creationId xmlns:a16="http://schemas.microsoft.com/office/drawing/2014/main" id="{37C27005-0D64-DD5D-06F9-871362CBEE6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21579" y="1566333"/>
            <a:ext cx="3657600" cy="3657600"/>
          </a:xfrm>
          <a:prstGeom prst="rect">
            <a:avLst/>
          </a:prstGeom>
        </p:spPr>
      </p:pic>
      <p:sp>
        <p:nvSpPr>
          <p:cNvPr id="18" name="TextBox 17">
            <a:extLst>
              <a:ext uri="{FF2B5EF4-FFF2-40B4-BE49-F238E27FC236}">
                <a16:creationId xmlns:a16="http://schemas.microsoft.com/office/drawing/2014/main" id="{15FDB587-76C5-7E6E-2C22-F30ADDBD9F0C}"/>
              </a:ext>
            </a:extLst>
          </p:cNvPr>
          <p:cNvSpPr txBox="1"/>
          <p:nvPr/>
        </p:nvSpPr>
        <p:spPr>
          <a:xfrm>
            <a:off x="4999817" y="1566334"/>
            <a:ext cx="654346" cy="276999"/>
          </a:xfrm>
          <a:prstGeom prst="rect">
            <a:avLst/>
          </a:prstGeom>
          <a:noFill/>
        </p:spPr>
        <p:txBody>
          <a:bodyPr wrap="none" rtlCol="0">
            <a:spAutoFit/>
          </a:bodyPr>
          <a:lstStyle/>
          <a:p>
            <a:pPr algn="r">
              <a:defRPr/>
            </a:pPr>
            <a:r>
              <a:rPr lang="en-US" sz="1200" b="1" dirty="0">
                <a:solidFill>
                  <a:prstClr val="white"/>
                </a:solidFill>
                <a:latin typeface="Montserrat" pitchFamily="2" charset="0"/>
              </a:rPr>
              <a:t>MAP2</a:t>
            </a:r>
          </a:p>
        </p:txBody>
      </p:sp>
      <p:sp>
        <p:nvSpPr>
          <p:cNvPr id="19" name="TextBox 18">
            <a:extLst>
              <a:ext uri="{FF2B5EF4-FFF2-40B4-BE49-F238E27FC236}">
                <a16:creationId xmlns:a16="http://schemas.microsoft.com/office/drawing/2014/main" id="{BC1AE820-2710-016E-0F7B-095F60F2838F}"/>
              </a:ext>
            </a:extLst>
          </p:cNvPr>
          <p:cNvSpPr txBox="1"/>
          <p:nvPr/>
        </p:nvSpPr>
        <p:spPr>
          <a:xfrm>
            <a:off x="5241871" y="2800774"/>
            <a:ext cx="412293" cy="276999"/>
          </a:xfrm>
          <a:prstGeom prst="rect">
            <a:avLst/>
          </a:prstGeom>
          <a:noFill/>
        </p:spPr>
        <p:txBody>
          <a:bodyPr wrap="none" rtlCol="0">
            <a:spAutoFit/>
          </a:bodyPr>
          <a:lstStyle/>
          <a:p>
            <a:pPr algn="r">
              <a:defRPr/>
            </a:pPr>
            <a:r>
              <a:rPr lang="en-US" sz="1200" b="1" dirty="0">
                <a:solidFill>
                  <a:prstClr val="white"/>
                </a:solidFill>
                <a:latin typeface="Montserrat" pitchFamily="2" charset="0"/>
              </a:rPr>
              <a:t>PV</a:t>
            </a:r>
          </a:p>
        </p:txBody>
      </p:sp>
      <p:sp>
        <p:nvSpPr>
          <p:cNvPr id="20" name="TextBox 19">
            <a:extLst>
              <a:ext uri="{FF2B5EF4-FFF2-40B4-BE49-F238E27FC236}">
                <a16:creationId xmlns:a16="http://schemas.microsoft.com/office/drawing/2014/main" id="{6DE63B91-0C75-0F29-3B6F-A790CA27D46E}"/>
              </a:ext>
            </a:extLst>
          </p:cNvPr>
          <p:cNvSpPr txBox="1"/>
          <p:nvPr/>
        </p:nvSpPr>
        <p:spPr>
          <a:xfrm>
            <a:off x="5062335" y="4035214"/>
            <a:ext cx="591829" cy="276999"/>
          </a:xfrm>
          <a:prstGeom prst="rect">
            <a:avLst/>
          </a:prstGeom>
          <a:noFill/>
        </p:spPr>
        <p:txBody>
          <a:bodyPr wrap="none" rtlCol="0">
            <a:spAutoFit/>
          </a:bodyPr>
          <a:lstStyle/>
          <a:p>
            <a:pPr algn="r">
              <a:defRPr/>
            </a:pPr>
            <a:r>
              <a:rPr lang="en-US" sz="1200" b="1" dirty="0">
                <a:solidFill>
                  <a:prstClr val="white"/>
                </a:solidFill>
                <a:latin typeface="Montserrat" pitchFamily="2" charset="0"/>
              </a:rPr>
              <a:t>DAPI</a:t>
            </a:r>
          </a:p>
        </p:txBody>
      </p:sp>
      <p:sp>
        <p:nvSpPr>
          <p:cNvPr id="21" name="TextBox 20">
            <a:extLst>
              <a:ext uri="{FF2B5EF4-FFF2-40B4-BE49-F238E27FC236}">
                <a16:creationId xmlns:a16="http://schemas.microsoft.com/office/drawing/2014/main" id="{E684EEA1-C04D-BC93-A48B-F2E34875CBD8}"/>
              </a:ext>
            </a:extLst>
          </p:cNvPr>
          <p:cNvSpPr txBox="1"/>
          <p:nvPr/>
        </p:nvSpPr>
        <p:spPr>
          <a:xfrm>
            <a:off x="3413851" y="1566333"/>
            <a:ext cx="965329" cy="338554"/>
          </a:xfrm>
          <a:prstGeom prst="rect">
            <a:avLst/>
          </a:prstGeom>
          <a:noFill/>
        </p:spPr>
        <p:txBody>
          <a:bodyPr wrap="none" rtlCol="0">
            <a:spAutoFit/>
          </a:bodyPr>
          <a:lstStyle/>
          <a:p>
            <a:pPr algn="r">
              <a:defRPr/>
            </a:pPr>
            <a:r>
              <a:rPr lang="en-US" sz="1600" b="1" dirty="0">
                <a:solidFill>
                  <a:prstClr val="white"/>
                </a:solidFill>
                <a:latin typeface="Montserrat" pitchFamily="2" charset="0"/>
              </a:rPr>
              <a:t>MERGE</a:t>
            </a:r>
          </a:p>
        </p:txBody>
      </p:sp>
      <p:sp>
        <p:nvSpPr>
          <p:cNvPr id="40" name="TextBox 39">
            <a:extLst>
              <a:ext uri="{FF2B5EF4-FFF2-40B4-BE49-F238E27FC236}">
                <a16:creationId xmlns:a16="http://schemas.microsoft.com/office/drawing/2014/main" id="{506A7325-48F5-150E-1D48-412213DE47B2}"/>
              </a:ext>
            </a:extLst>
          </p:cNvPr>
          <p:cNvSpPr txBox="1"/>
          <p:nvPr/>
        </p:nvSpPr>
        <p:spPr>
          <a:xfrm>
            <a:off x="711390" y="1597964"/>
            <a:ext cx="420308" cy="461665"/>
          </a:xfrm>
          <a:prstGeom prst="rect">
            <a:avLst/>
          </a:prstGeom>
          <a:noFill/>
        </p:spPr>
        <p:txBody>
          <a:bodyPr wrap="none" rtlCol="0">
            <a:spAutoFit/>
          </a:bodyPr>
          <a:lstStyle/>
          <a:p>
            <a:pPr algn="r"/>
            <a:r>
              <a:rPr lang="en-US" sz="2400" b="1" dirty="0">
                <a:latin typeface="Montserrat" pitchFamily="2" charset="0"/>
              </a:rPr>
              <a:t>A</a:t>
            </a:r>
          </a:p>
        </p:txBody>
      </p:sp>
      <p:sp>
        <p:nvSpPr>
          <p:cNvPr id="42" name="Rectangle 41">
            <a:extLst>
              <a:ext uri="{FF2B5EF4-FFF2-40B4-BE49-F238E27FC236}">
                <a16:creationId xmlns:a16="http://schemas.microsoft.com/office/drawing/2014/main" id="{CE0A9573-B1B6-70D2-E737-2FB8F389A8D1}"/>
              </a:ext>
            </a:extLst>
          </p:cNvPr>
          <p:cNvSpPr/>
          <p:nvPr/>
        </p:nvSpPr>
        <p:spPr>
          <a:xfrm>
            <a:off x="623183" y="1481911"/>
            <a:ext cx="5077378" cy="3885219"/>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DB0FFE22-B68D-E90E-D281-49C80CE4618B}"/>
              </a:ext>
            </a:extLst>
          </p:cNvPr>
          <p:cNvSpPr/>
          <p:nvPr/>
        </p:nvSpPr>
        <p:spPr>
          <a:xfrm>
            <a:off x="6411721" y="1476351"/>
            <a:ext cx="5077378" cy="3885219"/>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C1D9224B-B504-1237-2A21-ADC620515B61}"/>
              </a:ext>
            </a:extLst>
          </p:cNvPr>
          <p:cNvSpPr txBox="1"/>
          <p:nvPr/>
        </p:nvSpPr>
        <p:spPr>
          <a:xfrm>
            <a:off x="1038458" y="5750487"/>
            <a:ext cx="10115083" cy="461665"/>
          </a:xfrm>
          <a:prstGeom prst="rect">
            <a:avLst/>
          </a:prstGeom>
          <a:noFill/>
        </p:spPr>
        <p:txBody>
          <a:bodyPr wrap="square" rtlCol="0">
            <a:spAutoFit/>
          </a:bodyPr>
          <a:lstStyle/>
          <a:p>
            <a:pPr>
              <a:defRPr/>
            </a:pPr>
            <a:r>
              <a:rPr lang="en-US" sz="1200" dirty="0">
                <a:solidFill>
                  <a:prstClr val="white"/>
                </a:solidFill>
                <a:latin typeface="Montserrat" pitchFamily="2" charset="0"/>
              </a:rPr>
              <a:t>Immunostaining of iXCells™ iPSC-GABAergic neurons at day 14 post-thawing. Individual staining are shown on the right, and merged image is shown on the left. Cells were seeded in Poly-D-lysine/Matrigel coated plates at a density of 150,000 neurons/cm</a:t>
            </a:r>
            <a:r>
              <a:rPr lang="en-US" sz="1200" baseline="30000" dirty="0">
                <a:solidFill>
                  <a:prstClr val="white"/>
                </a:solidFill>
                <a:latin typeface="Montserrat" pitchFamily="2" charset="0"/>
              </a:rPr>
              <a:t>2</a:t>
            </a:r>
            <a:r>
              <a:rPr lang="en-US" sz="1200" dirty="0">
                <a:solidFill>
                  <a:prstClr val="white"/>
                </a:solidFill>
                <a:latin typeface="Montserrat" pitchFamily="2" charset="0"/>
              </a:rPr>
              <a:t> </a:t>
            </a:r>
          </a:p>
        </p:txBody>
      </p:sp>
      <p:sp>
        <p:nvSpPr>
          <p:cNvPr id="45" name="Rectangle 44">
            <a:extLst>
              <a:ext uri="{FF2B5EF4-FFF2-40B4-BE49-F238E27FC236}">
                <a16:creationId xmlns:a16="http://schemas.microsoft.com/office/drawing/2014/main" id="{0437CEA7-F822-D3C2-BF9E-CE495B369D82}"/>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4"/>
                </a:solidFill>
                <a:effectLst/>
                <a:uLnTx/>
                <a:uFillTx/>
                <a:latin typeface="Montserrat" panose="00000500000000000000" pitchFamily="50" charset="0"/>
                <a:ea typeface="+mn-ea"/>
                <a:cs typeface="+mn-cs"/>
              </a:rPr>
              <a:t>SLC6A1 Cell Models</a:t>
            </a:r>
          </a:p>
        </p:txBody>
      </p:sp>
      <p:sp>
        <p:nvSpPr>
          <p:cNvPr id="3" name="TextBox 2">
            <a:extLst>
              <a:ext uri="{FF2B5EF4-FFF2-40B4-BE49-F238E27FC236}">
                <a16:creationId xmlns:a16="http://schemas.microsoft.com/office/drawing/2014/main" id="{0B754177-AD1B-01BD-66AF-F6631CB99E44}"/>
              </a:ext>
            </a:extLst>
          </p:cNvPr>
          <p:cNvSpPr txBox="1"/>
          <p:nvPr/>
        </p:nvSpPr>
        <p:spPr>
          <a:xfrm>
            <a:off x="287783" y="956376"/>
            <a:ext cx="11787289" cy="276999"/>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00"/>
                </a:solidFill>
                <a:effectLst/>
                <a:uLnTx/>
                <a:uFillTx/>
                <a:latin typeface="Montserrat" pitchFamily="2" charset="0"/>
                <a:ea typeface="+mn-ea"/>
                <a:cs typeface="+mn-cs"/>
              </a:rPr>
              <a:t>GABAergic neurons are highly pure as shown by the presence of  neuronal marker </a:t>
            </a:r>
            <a:r>
              <a:rPr kumimoji="0" lang="en-US" sz="1200" b="1" i="0" u="none" strike="noStrike" kern="1200" cap="none" spc="0" normalizeH="0" baseline="0" noProof="0" dirty="0">
                <a:ln>
                  <a:noFill/>
                </a:ln>
                <a:solidFill>
                  <a:srgbClr val="FFFF00"/>
                </a:solidFill>
                <a:effectLst/>
                <a:uLnTx/>
                <a:uFillTx/>
                <a:latin typeface="Montserrat" pitchFamily="2" charset="0"/>
                <a:ea typeface="+mn-ea"/>
                <a:cs typeface="+mn-cs"/>
              </a:rPr>
              <a:t>MAP2</a:t>
            </a:r>
            <a:r>
              <a:rPr kumimoji="0" lang="en-US" sz="1200" b="0" i="0" u="none" strike="noStrike" kern="1200" cap="none" spc="0" normalizeH="0" baseline="0" noProof="0" dirty="0">
                <a:ln>
                  <a:noFill/>
                </a:ln>
                <a:solidFill>
                  <a:srgbClr val="FFFF00"/>
                </a:solidFill>
                <a:effectLst/>
                <a:uLnTx/>
                <a:uFillTx/>
                <a:latin typeface="Montserrat" pitchFamily="2" charset="0"/>
                <a:ea typeface="+mn-ea"/>
                <a:cs typeface="+mn-cs"/>
              </a:rPr>
              <a:t>, </a:t>
            </a:r>
            <a:r>
              <a:rPr kumimoji="0" lang="en-US" sz="1200" b="1" i="0" u="none" strike="noStrike" kern="1200" cap="none" spc="0" normalizeH="0" baseline="0" noProof="0" dirty="0">
                <a:ln>
                  <a:noFill/>
                </a:ln>
                <a:solidFill>
                  <a:srgbClr val="FFFF00"/>
                </a:solidFill>
                <a:effectLst/>
                <a:uLnTx/>
                <a:uFillTx/>
                <a:latin typeface="Montserrat" pitchFamily="2" charset="0"/>
                <a:ea typeface="+mn-ea"/>
                <a:cs typeface="+mn-cs"/>
              </a:rPr>
              <a:t>Tuj1</a:t>
            </a:r>
            <a:r>
              <a:rPr kumimoji="0" lang="en-US" sz="1200" b="0" i="0" u="none" strike="noStrike" kern="1200" cap="none" spc="0" normalizeH="0" baseline="0" noProof="0" dirty="0">
                <a:ln>
                  <a:noFill/>
                </a:ln>
                <a:solidFill>
                  <a:srgbClr val="FFFF00"/>
                </a:solidFill>
                <a:effectLst/>
                <a:uLnTx/>
                <a:uFillTx/>
                <a:latin typeface="Montserrat" pitchFamily="2" charset="0"/>
                <a:ea typeface="+mn-ea"/>
                <a:cs typeface="+mn-cs"/>
              </a:rPr>
              <a:t>, and</a:t>
            </a:r>
            <a:r>
              <a:rPr lang="en-US" sz="1200" b="1" dirty="0">
                <a:solidFill>
                  <a:srgbClr val="FFFF00"/>
                </a:solidFill>
                <a:latin typeface="Montserrat" pitchFamily="2" charset="0"/>
              </a:rPr>
              <a:t>  Parvalbumin (PV) </a:t>
            </a:r>
            <a:r>
              <a:rPr lang="en-US" sz="1200" dirty="0">
                <a:solidFill>
                  <a:srgbClr val="FFFF00"/>
                </a:solidFill>
                <a:latin typeface="Montserrat" pitchFamily="2" charset="0"/>
              </a:rPr>
              <a:t>showing specific inhibitory fate. </a:t>
            </a:r>
          </a:p>
        </p:txBody>
      </p:sp>
      <p:pic>
        <p:nvPicPr>
          <p:cNvPr id="4" name="Picture 3" descr="Blue dots on a black background&#10;&#10;Description automatically generated">
            <a:extLst>
              <a:ext uri="{FF2B5EF4-FFF2-40B4-BE49-F238E27FC236}">
                <a16:creationId xmlns:a16="http://schemas.microsoft.com/office/drawing/2014/main" id="{1D2D504F-1266-C1B5-CF2B-09BA8F4EA4E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30685" y="4081380"/>
            <a:ext cx="1188720" cy="1188720"/>
          </a:xfrm>
          <a:prstGeom prst="rect">
            <a:avLst/>
          </a:prstGeom>
        </p:spPr>
      </p:pic>
      <p:pic>
        <p:nvPicPr>
          <p:cNvPr id="5" name="Picture 4" descr="Red and black background with many small red spots&#10;&#10;Description automatically generated with medium confidence">
            <a:extLst>
              <a:ext uri="{FF2B5EF4-FFF2-40B4-BE49-F238E27FC236}">
                <a16:creationId xmlns:a16="http://schemas.microsoft.com/office/drawing/2014/main" id="{EC60B260-3080-C15F-4D5A-76C6CD27970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30685" y="2846940"/>
            <a:ext cx="1188720" cy="1188720"/>
          </a:xfrm>
          <a:prstGeom prst="rect">
            <a:avLst/>
          </a:prstGeom>
        </p:spPr>
      </p:pic>
      <p:pic>
        <p:nvPicPr>
          <p:cNvPr id="6" name="Picture 5" descr="A green glowing cells on a black background&#10;&#10;Description automatically generated">
            <a:extLst>
              <a:ext uri="{FF2B5EF4-FFF2-40B4-BE49-F238E27FC236}">
                <a16:creationId xmlns:a16="http://schemas.microsoft.com/office/drawing/2014/main" id="{34AFAD51-6A1B-C8C1-5004-937821D5EAD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230685" y="1612500"/>
            <a:ext cx="1188720" cy="1188720"/>
          </a:xfrm>
          <a:prstGeom prst="rect">
            <a:avLst/>
          </a:prstGeom>
        </p:spPr>
      </p:pic>
      <p:pic>
        <p:nvPicPr>
          <p:cNvPr id="7" name="Picture 6" descr="A close up of a cell&#10;&#10;Description automatically generated">
            <a:extLst>
              <a:ext uri="{FF2B5EF4-FFF2-40B4-BE49-F238E27FC236}">
                <a16:creationId xmlns:a16="http://schemas.microsoft.com/office/drawing/2014/main" id="{2E9DE437-CAC8-3F07-7B9D-B5A5323B9F5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486821" y="1612500"/>
            <a:ext cx="3657600" cy="3657600"/>
          </a:xfrm>
          <a:prstGeom prst="rect">
            <a:avLst/>
          </a:prstGeom>
        </p:spPr>
      </p:pic>
      <p:sp>
        <p:nvSpPr>
          <p:cNvPr id="8" name="TextBox 7">
            <a:extLst>
              <a:ext uri="{FF2B5EF4-FFF2-40B4-BE49-F238E27FC236}">
                <a16:creationId xmlns:a16="http://schemas.microsoft.com/office/drawing/2014/main" id="{2572B50B-06DC-64E9-2FE0-E288854EC1A1}"/>
              </a:ext>
            </a:extLst>
          </p:cNvPr>
          <p:cNvSpPr txBox="1"/>
          <p:nvPr/>
        </p:nvSpPr>
        <p:spPr>
          <a:xfrm>
            <a:off x="10765059" y="1612500"/>
            <a:ext cx="654346"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Montserrat" pitchFamily="2" charset="0"/>
                <a:ea typeface="+mn-ea"/>
                <a:cs typeface="+mn-cs"/>
              </a:rPr>
              <a:t>MAP2</a:t>
            </a:r>
          </a:p>
        </p:txBody>
      </p:sp>
      <p:sp>
        <p:nvSpPr>
          <p:cNvPr id="9" name="TextBox 8">
            <a:extLst>
              <a:ext uri="{FF2B5EF4-FFF2-40B4-BE49-F238E27FC236}">
                <a16:creationId xmlns:a16="http://schemas.microsoft.com/office/drawing/2014/main" id="{338EB2D8-9D0F-A6EA-F710-6D1F9650F675}"/>
              </a:ext>
            </a:extLst>
          </p:cNvPr>
          <p:cNvSpPr txBox="1"/>
          <p:nvPr/>
        </p:nvSpPr>
        <p:spPr>
          <a:xfrm>
            <a:off x="10926962" y="2846940"/>
            <a:ext cx="492443"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Montserrat" pitchFamily="2" charset="0"/>
                <a:ea typeface="+mn-ea"/>
                <a:cs typeface="+mn-cs"/>
              </a:rPr>
              <a:t>Tuj1</a:t>
            </a:r>
          </a:p>
        </p:txBody>
      </p:sp>
      <p:sp>
        <p:nvSpPr>
          <p:cNvPr id="10" name="TextBox 9">
            <a:extLst>
              <a:ext uri="{FF2B5EF4-FFF2-40B4-BE49-F238E27FC236}">
                <a16:creationId xmlns:a16="http://schemas.microsoft.com/office/drawing/2014/main" id="{705E4553-F390-C9CA-2B03-10072035F41A}"/>
              </a:ext>
            </a:extLst>
          </p:cNvPr>
          <p:cNvSpPr txBox="1"/>
          <p:nvPr/>
        </p:nvSpPr>
        <p:spPr>
          <a:xfrm>
            <a:off x="10827576" y="4081380"/>
            <a:ext cx="591829" cy="276999"/>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Montserrat" pitchFamily="2" charset="0"/>
                <a:ea typeface="+mn-ea"/>
                <a:cs typeface="+mn-cs"/>
              </a:rPr>
              <a:t>DAPI</a:t>
            </a:r>
          </a:p>
        </p:txBody>
      </p:sp>
      <p:sp>
        <p:nvSpPr>
          <p:cNvPr id="11" name="TextBox 10">
            <a:extLst>
              <a:ext uri="{FF2B5EF4-FFF2-40B4-BE49-F238E27FC236}">
                <a16:creationId xmlns:a16="http://schemas.microsoft.com/office/drawing/2014/main" id="{4B1A3902-8EAF-E850-A446-D2D5F6797BAB}"/>
              </a:ext>
            </a:extLst>
          </p:cNvPr>
          <p:cNvSpPr txBox="1"/>
          <p:nvPr/>
        </p:nvSpPr>
        <p:spPr>
          <a:xfrm>
            <a:off x="9179092" y="1612500"/>
            <a:ext cx="965329" cy="338554"/>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Montserrat" pitchFamily="2" charset="0"/>
                <a:ea typeface="+mn-ea"/>
                <a:cs typeface="+mn-cs"/>
              </a:rPr>
              <a:t>MERGE</a:t>
            </a:r>
          </a:p>
        </p:txBody>
      </p:sp>
      <p:sp>
        <p:nvSpPr>
          <p:cNvPr id="41" name="TextBox 40">
            <a:extLst>
              <a:ext uri="{FF2B5EF4-FFF2-40B4-BE49-F238E27FC236}">
                <a16:creationId xmlns:a16="http://schemas.microsoft.com/office/drawing/2014/main" id="{80446D1E-2FC8-0756-3BCC-59E220789C62}"/>
              </a:ext>
            </a:extLst>
          </p:cNvPr>
          <p:cNvSpPr txBox="1"/>
          <p:nvPr/>
        </p:nvSpPr>
        <p:spPr>
          <a:xfrm>
            <a:off x="6601724" y="1612500"/>
            <a:ext cx="420308" cy="461665"/>
          </a:xfrm>
          <a:prstGeom prst="rect">
            <a:avLst/>
          </a:prstGeom>
          <a:noFill/>
        </p:spPr>
        <p:txBody>
          <a:bodyPr wrap="none" rtlCol="0">
            <a:spAutoFit/>
          </a:bodyPr>
          <a:lstStyle/>
          <a:p>
            <a:pPr algn="r"/>
            <a:r>
              <a:rPr lang="en-US" sz="2400" b="1" dirty="0">
                <a:latin typeface="Montserrat" pitchFamily="2" charset="0"/>
              </a:rPr>
              <a:t>B</a:t>
            </a:r>
          </a:p>
        </p:txBody>
      </p:sp>
    </p:spTree>
    <p:extLst>
      <p:ext uri="{BB962C8B-B14F-4D97-AF65-F5344CB8AC3E}">
        <p14:creationId xmlns:p14="http://schemas.microsoft.com/office/powerpoint/2010/main" val="3777261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4C4E-5830-0D9D-C3FD-CE2AA965CA7C}"/>
              </a:ext>
            </a:extLst>
          </p:cNvPr>
          <p:cNvSpPr>
            <a:spLocks noGrp="1"/>
          </p:cNvSpPr>
          <p:nvPr>
            <p:ph type="title"/>
          </p:nvPr>
        </p:nvSpPr>
        <p:spPr>
          <a:xfrm>
            <a:off x="355256" y="168419"/>
            <a:ext cx="11417643" cy="779843"/>
          </a:xfrm>
        </p:spPr>
        <p:txBody>
          <a:bodyPr/>
          <a:lstStyle/>
          <a:p>
            <a:r>
              <a:rPr lang="en-US" dirty="0">
                <a:solidFill>
                  <a:srgbClr val="FF5400"/>
                </a:solidFill>
              </a:rPr>
              <a:t>Functional Validation of iPSC-GABAergic Neurons</a:t>
            </a:r>
            <a:br>
              <a:rPr lang="en-US" sz="2000" dirty="0">
                <a:solidFill>
                  <a:srgbClr val="FF5400"/>
                </a:solidFill>
              </a:rPr>
            </a:br>
            <a:r>
              <a:rPr lang="en-US" sz="2000" dirty="0"/>
              <a:t>GABA Release Assay</a:t>
            </a:r>
          </a:p>
        </p:txBody>
      </p:sp>
      <p:sp>
        <p:nvSpPr>
          <p:cNvPr id="39" name="TextBox 38">
            <a:extLst>
              <a:ext uri="{FF2B5EF4-FFF2-40B4-BE49-F238E27FC236}">
                <a16:creationId xmlns:a16="http://schemas.microsoft.com/office/drawing/2014/main" id="{C6DFC224-7CA6-C1D0-0B6E-98799C3F73F7}"/>
              </a:ext>
            </a:extLst>
          </p:cNvPr>
          <p:cNvSpPr txBox="1"/>
          <p:nvPr/>
        </p:nvSpPr>
        <p:spPr>
          <a:xfrm>
            <a:off x="1038458" y="5750487"/>
            <a:ext cx="10115083" cy="461665"/>
          </a:xfrm>
          <a:prstGeom prst="rect">
            <a:avLst/>
          </a:prstGeom>
          <a:noFill/>
        </p:spPr>
        <p:txBody>
          <a:bodyPr wrap="square" rtlCol="0">
            <a:spAutoFit/>
          </a:bodyPr>
          <a:lstStyle/>
          <a:p>
            <a:pPr>
              <a:defRPr/>
            </a:pPr>
            <a:r>
              <a:rPr lang="en-US" sz="1200" dirty="0">
                <a:solidFill>
                  <a:prstClr val="white"/>
                </a:solidFill>
                <a:latin typeface="Montserrat" pitchFamily="2" charset="0"/>
              </a:rPr>
              <a:t>Immunostaining of GABAergic neurons at day 14 post-thawing. Individual staining are shown on the right, and merged image is shown on the left. Cells were seeded in Poly-D-lysine/Matrigel coated plates at a density of 150,000 neurons/cm</a:t>
            </a:r>
            <a:r>
              <a:rPr lang="en-US" sz="1200" baseline="30000" dirty="0">
                <a:solidFill>
                  <a:prstClr val="white"/>
                </a:solidFill>
                <a:latin typeface="Montserrat" pitchFamily="2" charset="0"/>
              </a:rPr>
              <a:t>2</a:t>
            </a:r>
            <a:r>
              <a:rPr lang="en-US" sz="1200" dirty="0">
                <a:solidFill>
                  <a:prstClr val="white"/>
                </a:solidFill>
                <a:latin typeface="Montserrat" pitchFamily="2" charset="0"/>
              </a:rPr>
              <a:t> </a:t>
            </a:r>
          </a:p>
        </p:txBody>
      </p:sp>
      <p:sp>
        <p:nvSpPr>
          <p:cNvPr id="5" name="TextBox 4">
            <a:extLst>
              <a:ext uri="{FF2B5EF4-FFF2-40B4-BE49-F238E27FC236}">
                <a16:creationId xmlns:a16="http://schemas.microsoft.com/office/drawing/2014/main" id="{71AF495D-506A-62CF-777F-83FDC43496F7}"/>
              </a:ext>
            </a:extLst>
          </p:cNvPr>
          <p:cNvSpPr txBox="1"/>
          <p:nvPr/>
        </p:nvSpPr>
        <p:spPr>
          <a:xfrm>
            <a:off x="1038458" y="5534217"/>
            <a:ext cx="10307327" cy="646331"/>
          </a:xfrm>
          <a:prstGeom prst="rect">
            <a:avLst/>
          </a:prstGeom>
          <a:solidFill>
            <a:schemeClr val="bg1"/>
          </a:solidFill>
        </p:spPr>
        <p:txBody>
          <a:bodyPr wrap="square" rtlCol="0">
            <a:spAutoFit/>
          </a:bodyPr>
          <a:lstStyle/>
          <a:p>
            <a:r>
              <a:rPr lang="en-US" sz="1200" dirty="0">
                <a:latin typeface="Montserrat" pitchFamily="2" charset="0"/>
              </a:rPr>
              <a:t>Quantification of GABA in cell culture media by ELISA (</a:t>
            </a:r>
            <a:r>
              <a:rPr lang="en-US" sz="1200" dirty="0" err="1">
                <a:latin typeface="Montserrat" pitchFamily="2" charset="0"/>
              </a:rPr>
              <a:t>Immusmol</a:t>
            </a:r>
            <a:r>
              <a:rPr lang="en-US" sz="1200" dirty="0">
                <a:latin typeface="Montserrat" pitchFamily="2" charset="0"/>
              </a:rPr>
              <a:t>, Cat#BA-E-2500). Cells were seeded at a density of 10.000 cells/cm</a:t>
            </a:r>
            <a:r>
              <a:rPr lang="en-US" sz="1200" baseline="30000" dirty="0">
                <a:latin typeface="Montserrat" pitchFamily="2" charset="0"/>
              </a:rPr>
              <a:t>2</a:t>
            </a:r>
            <a:r>
              <a:rPr lang="en-US" sz="1200" dirty="0">
                <a:latin typeface="Montserrat" pitchFamily="2" charset="0"/>
              </a:rPr>
              <a:t> in PDL/Matrigel coated plates. Media samples were collected after 72h of culture after media change. GABA ELISA was performed using manufacturer’s instructions. One-way ANOVA was used to determine statistical significance (***</a:t>
            </a:r>
            <a:r>
              <a:rPr lang="en-US" sz="1200" i="1" dirty="0">
                <a:latin typeface="Montserrat" pitchFamily="2" charset="0"/>
              </a:rPr>
              <a:t>p</a:t>
            </a:r>
            <a:r>
              <a:rPr lang="en-US" sz="1200" dirty="0">
                <a:latin typeface="Montserrat" pitchFamily="2" charset="0"/>
              </a:rPr>
              <a:t>&gt;0.001)</a:t>
            </a:r>
          </a:p>
        </p:txBody>
      </p:sp>
      <p:cxnSp>
        <p:nvCxnSpPr>
          <p:cNvPr id="6" name="Straight Connector 5">
            <a:extLst>
              <a:ext uri="{FF2B5EF4-FFF2-40B4-BE49-F238E27FC236}">
                <a16:creationId xmlns:a16="http://schemas.microsoft.com/office/drawing/2014/main" id="{C5352A2C-A269-8AF9-54F1-7E4277EC4EA8}"/>
              </a:ext>
            </a:extLst>
          </p:cNvPr>
          <p:cNvCxnSpPr/>
          <p:nvPr/>
        </p:nvCxnSpPr>
        <p:spPr>
          <a:xfrm>
            <a:off x="7174303" y="1504364"/>
            <a:ext cx="76775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91CD030-0D25-3E7E-9FBF-0DCF36F13190}"/>
              </a:ext>
            </a:extLst>
          </p:cNvPr>
          <p:cNvSpPr txBox="1"/>
          <p:nvPr/>
        </p:nvSpPr>
        <p:spPr>
          <a:xfrm>
            <a:off x="7339818" y="1276568"/>
            <a:ext cx="453970" cy="369332"/>
          </a:xfrm>
          <a:prstGeom prst="rect">
            <a:avLst/>
          </a:prstGeom>
          <a:noFill/>
        </p:spPr>
        <p:txBody>
          <a:bodyPr wrap="none" rtlCol="0">
            <a:spAutoFit/>
          </a:bodyPr>
          <a:lstStyle/>
          <a:p>
            <a:pPr algn="ctr"/>
            <a:r>
              <a:rPr lang="en-US" dirty="0">
                <a:latin typeface="Montserrat" pitchFamily="2" charset="0"/>
              </a:rPr>
              <a:t>***</a:t>
            </a:r>
          </a:p>
        </p:txBody>
      </p:sp>
      <p:grpSp>
        <p:nvGrpSpPr>
          <p:cNvPr id="10" name="Group 9">
            <a:extLst>
              <a:ext uri="{FF2B5EF4-FFF2-40B4-BE49-F238E27FC236}">
                <a16:creationId xmlns:a16="http://schemas.microsoft.com/office/drawing/2014/main" id="{2AC05309-FA47-5101-2957-D95407A9EEBF}"/>
              </a:ext>
            </a:extLst>
          </p:cNvPr>
          <p:cNvGrpSpPr/>
          <p:nvPr/>
        </p:nvGrpSpPr>
        <p:grpSpPr>
          <a:xfrm>
            <a:off x="3328988" y="1220788"/>
            <a:ext cx="5100637" cy="4332287"/>
            <a:chOff x="3064810" y="1220677"/>
            <a:chExt cx="5364815" cy="4636110"/>
          </a:xfrm>
        </p:grpSpPr>
        <p:graphicFrame>
          <p:nvGraphicFramePr>
            <p:cNvPr id="3" name="Object 2">
              <a:extLst>
                <a:ext uri="{FF2B5EF4-FFF2-40B4-BE49-F238E27FC236}">
                  <a16:creationId xmlns:a16="http://schemas.microsoft.com/office/drawing/2014/main" id="{BA444E76-C786-4202-6A1E-7C3A29C873DD}"/>
                </a:ext>
              </a:extLst>
            </p:cNvPr>
            <p:cNvGraphicFramePr>
              <a:graphicFrameLocks noChangeAspect="1"/>
            </p:cNvGraphicFramePr>
            <p:nvPr>
              <p:extLst>
                <p:ext uri="{D42A27DB-BD31-4B8C-83A1-F6EECF244321}">
                  <p14:modId xmlns:p14="http://schemas.microsoft.com/office/powerpoint/2010/main" val="1341269044"/>
                </p:ext>
              </p:extLst>
            </p:nvPr>
          </p:nvGraphicFramePr>
          <p:xfrm>
            <a:off x="3064810" y="1220677"/>
            <a:ext cx="5364815" cy="4636110"/>
          </p:xfrm>
          <a:graphic>
            <a:graphicData uri="http://schemas.openxmlformats.org/presentationml/2006/ole">
              <mc:AlternateContent xmlns:mc="http://schemas.openxmlformats.org/markup-compatibility/2006">
                <mc:Choice xmlns:v="urn:schemas-microsoft-com:vml" Requires="v">
                  <p:oleObj name="Prism 6" r:id="rId3" imgW="4491252" imgH="3881740" progId="Prism6.Document">
                    <p:embed/>
                  </p:oleObj>
                </mc:Choice>
                <mc:Fallback>
                  <p:oleObj name="Prism 6" r:id="rId3" imgW="4491252" imgH="3881740" progId="Prism6.Document">
                    <p:embed/>
                    <p:pic>
                      <p:nvPicPr>
                        <p:cNvPr id="3" name="Object 2">
                          <a:extLst>
                            <a:ext uri="{FF2B5EF4-FFF2-40B4-BE49-F238E27FC236}">
                              <a16:creationId xmlns:a16="http://schemas.microsoft.com/office/drawing/2014/main" id="{BA444E76-C786-4202-6A1E-7C3A29C873DD}"/>
                            </a:ext>
                          </a:extLst>
                        </p:cNvPr>
                        <p:cNvPicPr/>
                        <p:nvPr/>
                      </p:nvPicPr>
                      <p:blipFill>
                        <a:blip r:embed="rId4"/>
                        <a:stretch>
                          <a:fillRect/>
                        </a:stretch>
                      </p:blipFill>
                      <p:spPr>
                        <a:xfrm>
                          <a:off x="3064810" y="1220677"/>
                          <a:ext cx="5364815" cy="4636110"/>
                        </a:xfrm>
                        <a:prstGeom prst="rect">
                          <a:avLst/>
                        </a:prstGeom>
                      </p:spPr>
                    </p:pic>
                  </p:oleObj>
                </mc:Fallback>
              </mc:AlternateContent>
            </a:graphicData>
          </a:graphic>
        </p:graphicFrame>
        <p:sp>
          <p:nvSpPr>
            <p:cNvPr id="8" name="Rectangle: Rounded Corners 7">
              <a:extLst>
                <a:ext uri="{FF2B5EF4-FFF2-40B4-BE49-F238E27FC236}">
                  <a16:creationId xmlns:a16="http://schemas.microsoft.com/office/drawing/2014/main" id="{4084DE44-D05C-3320-9CF8-F6548873417E}"/>
                </a:ext>
              </a:extLst>
            </p:cNvPr>
            <p:cNvSpPr/>
            <p:nvPr/>
          </p:nvSpPr>
          <p:spPr>
            <a:xfrm>
              <a:off x="6593596" y="1481666"/>
              <a:ext cx="840135" cy="2607733"/>
            </a:xfrm>
            <a:prstGeom prst="roundRect">
              <a:avLst/>
            </a:prstGeom>
            <a:noFill/>
            <a:ln w="38100">
              <a:solidFill>
                <a:srgbClr val="FF54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 name="Rectangle 8">
            <a:extLst>
              <a:ext uri="{FF2B5EF4-FFF2-40B4-BE49-F238E27FC236}">
                <a16:creationId xmlns:a16="http://schemas.microsoft.com/office/drawing/2014/main" id="{CB6B33CC-AF28-E390-CFE4-E67E00C15D47}"/>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pic>
        <p:nvPicPr>
          <p:cNvPr id="11" name="Picture 6" descr="Rady Children's Institute for Genomic Medicine Launches Phase 2 of BeginNGS  Program for Identifying Treatable Genetic Diseases for Newborns | RCIGM">
            <a:extLst>
              <a:ext uri="{FF2B5EF4-FFF2-40B4-BE49-F238E27FC236}">
                <a16:creationId xmlns:a16="http://schemas.microsoft.com/office/drawing/2014/main" id="{2F7C43B7-7C44-0A21-8C0C-25B2245467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31978" y="1220788"/>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7174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4C4E-5830-0D9D-C3FD-CE2AA965CA7C}"/>
              </a:ext>
            </a:extLst>
          </p:cNvPr>
          <p:cNvSpPr>
            <a:spLocks noGrp="1"/>
          </p:cNvSpPr>
          <p:nvPr>
            <p:ph type="title"/>
          </p:nvPr>
        </p:nvSpPr>
        <p:spPr>
          <a:xfrm>
            <a:off x="355256" y="168419"/>
            <a:ext cx="11417643" cy="779843"/>
          </a:xfrm>
        </p:spPr>
        <p:txBody>
          <a:bodyPr anchor="ctr"/>
          <a:lstStyle/>
          <a:p>
            <a:pPr>
              <a:lnSpc>
                <a:spcPct val="60000"/>
              </a:lnSpc>
              <a:spcAft>
                <a:spcPts val="600"/>
              </a:spcAft>
            </a:pPr>
            <a:r>
              <a:rPr lang="en-US" sz="2200" dirty="0">
                <a:solidFill>
                  <a:srgbClr val="FF5400"/>
                </a:solidFill>
              </a:rPr>
              <a:t>Functional Validation of iXCells</a:t>
            </a:r>
            <a:r>
              <a:rPr lang="en-US" sz="2200" baseline="30000" dirty="0">
                <a:solidFill>
                  <a:srgbClr val="FF5400"/>
                </a:solidFill>
              </a:rPr>
              <a:t>™</a:t>
            </a:r>
            <a:r>
              <a:rPr lang="en-US" sz="2200" dirty="0">
                <a:solidFill>
                  <a:srgbClr val="FF5400"/>
                </a:solidFill>
              </a:rPr>
              <a:t> iPSC-GABAergic Neurons</a:t>
            </a:r>
            <a:br>
              <a:rPr lang="en-US" sz="2000" dirty="0">
                <a:solidFill>
                  <a:srgbClr val="FF5400"/>
                </a:solidFill>
              </a:rPr>
            </a:br>
            <a:br>
              <a:rPr lang="en-US" sz="2000" dirty="0">
                <a:solidFill>
                  <a:srgbClr val="FF5400"/>
                </a:solidFill>
              </a:rPr>
            </a:br>
            <a:r>
              <a:rPr lang="en-US" sz="1800" dirty="0"/>
              <a:t>Electrophysiological Activity Test by MEA</a:t>
            </a:r>
          </a:p>
        </p:txBody>
      </p:sp>
      <p:sp>
        <p:nvSpPr>
          <p:cNvPr id="39" name="TextBox 38">
            <a:extLst>
              <a:ext uri="{FF2B5EF4-FFF2-40B4-BE49-F238E27FC236}">
                <a16:creationId xmlns:a16="http://schemas.microsoft.com/office/drawing/2014/main" id="{C6DFC224-7CA6-C1D0-0B6E-98799C3F73F7}"/>
              </a:ext>
            </a:extLst>
          </p:cNvPr>
          <p:cNvSpPr txBox="1"/>
          <p:nvPr/>
        </p:nvSpPr>
        <p:spPr>
          <a:xfrm>
            <a:off x="1038458" y="5750487"/>
            <a:ext cx="10115083" cy="461665"/>
          </a:xfrm>
          <a:prstGeom prst="rect">
            <a:avLst/>
          </a:prstGeom>
          <a:noFill/>
        </p:spPr>
        <p:txBody>
          <a:bodyPr wrap="square" rtlCol="0">
            <a:spAutoFit/>
          </a:bodyPr>
          <a:lstStyle/>
          <a:p>
            <a:pPr>
              <a:defRPr/>
            </a:pPr>
            <a:r>
              <a:rPr lang="en-US" sz="1200" dirty="0">
                <a:solidFill>
                  <a:prstClr val="white"/>
                </a:solidFill>
                <a:latin typeface="Montserrat" pitchFamily="2" charset="0"/>
              </a:rPr>
              <a:t>Immunostaining of GABAergic neurons at day 14 post-thawing. Individual staining are shown on the right, and merged image is shown on the left. Cells were seeded in Poly-D-lysine/Matrigel coated plates at a density of 150,000 neurons/cm</a:t>
            </a:r>
            <a:r>
              <a:rPr lang="en-US" sz="1200" baseline="30000" dirty="0">
                <a:solidFill>
                  <a:prstClr val="white"/>
                </a:solidFill>
                <a:latin typeface="Montserrat" pitchFamily="2" charset="0"/>
              </a:rPr>
              <a:t>2</a:t>
            </a:r>
            <a:r>
              <a:rPr lang="en-US" sz="1200" dirty="0">
                <a:solidFill>
                  <a:prstClr val="white"/>
                </a:solidFill>
                <a:latin typeface="Montserrat" pitchFamily="2" charset="0"/>
              </a:rPr>
              <a:t> </a:t>
            </a:r>
          </a:p>
        </p:txBody>
      </p:sp>
      <p:pic>
        <p:nvPicPr>
          <p:cNvPr id="4" name="Content Placeholder 4" descr="A graph of a number of blue and black lines&#10;&#10;Description automatically generated">
            <a:extLst>
              <a:ext uri="{FF2B5EF4-FFF2-40B4-BE49-F238E27FC236}">
                <a16:creationId xmlns:a16="http://schemas.microsoft.com/office/drawing/2014/main" id="{3A669434-164D-02E8-A7F1-94186C177019}"/>
              </a:ext>
            </a:extLst>
          </p:cNvPr>
          <p:cNvPicPr>
            <a:picLocks noChangeAspect="1"/>
          </p:cNvPicPr>
          <p:nvPr/>
        </p:nvPicPr>
        <p:blipFill rotWithShape="1">
          <a:blip r:embed="rId5">
            <a:extLst>
              <a:ext uri="{28A0092B-C50C-407E-A947-70E740481C1C}">
                <a14:useLocalDpi xmlns:a14="http://schemas.microsoft.com/office/drawing/2010/main" val="0"/>
              </a:ext>
            </a:extLst>
          </a:blip>
          <a:srcRect l="7424" t="40294" r="4372" b="3115"/>
          <a:stretch/>
        </p:blipFill>
        <p:spPr>
          <a:xfrm>
            <a:off x="1805372" y="4041574"/>
            <a:ext cx="3693110" cy="2021885"/>
          </a:xfrm>
          <a:prstGeom prst="rect">
            <a:avLst/>
          </a:prstGeom>
        </p:spPr>
      </p:pic>
      <p:pic>
        <p:nvPicPr>
          <p:cNvPr id="9" name="Picture 8">
            <a:extLst>
              <a:ext uri="{FF2B5EF4-FFF2-40B4-BE49-F238E27FC236}">
                <a16:creationId xmlns:a16="http://schemas.microsoft.com/office/drawing/2014/main" id="{163B70EF-0A1C-CFF1-C904-20A37478125A}"/>
              </a:ext>
            </a:extLst>
          </p:cNvPr>
          <p:cNvPicPr>
            <a:picLocks noChangeAspect="1"/>
          </p:cNvPicPr>
          <p:nvPr/>
        </p:nvPicPr>
        <p:blipFill>
          <a:blip r:embed="rId6"/>
          <a:stretch>
            <a:fillRect/>
          </a:stretch>
        </p:blipFill>
        <p:spPr>
          <a:xfrm>
            <a:off x="5747058" y="1180835"/>
            <a:ext cx="3063304" cy="2515641"/>
          </a:xfrm>
          <a:prstGeom prst="rect">
            <a:avLst/>
          </a:prstGeom>
        </p:spPr>
      </p:pic>
      <p:pic>
        <p:nvPicPr>
          <p:cNvPr id="10" name="Picture 9">
            <a:extLst>
              <a:ext uri="{FF2B5EF4-FFF2-40B4-BE49-F238E27FC236}">
                <a16:creationId xmlns:a16="http://schemas.microsoft.com/office/drawing/2014/main" id="{31989AFA-AF80-50F4-8927-48635AF2753A}"/>
              </a:ext>
            </a:extLst>
          </p:cNvPr>
          <p:cNvPicPr>
            <a:picLocks noChangeAspect="1"/>
          </p:cNvPicPr>
          <p:nvPr/>
        </p:nvPicPr>
        <p:blipFill>
          <a:blip r:embed="rId7"/>
          <a:stretch>
            <a:fillRect/>
          </a:stretch>
        </p:blipFill>
        <p:spPr>
          <a:xfrm>
            <a:off x="5834655" y="3823974"/>
            <a:ext cx="2866077" cy="2239485"/>
          </a:xfrm>
          <a:prstGeom prst="rect">
            <a:avLst/>
          </a:prstGeom>
        </p:spPr>
      </p:pic>
      <p:pic>
        <p:nvPicPr>
          <p:cNvPr id="11" name="AxIS Navigator 3.7.1 2023-11-28 12-44-29">
            <a:hlinkClick r:id="" action="ppaction://media"/>
            <a:extLst>
              <a:ext uri="{FF2B5EF4-FFF2-40B4-BE49-F238E27FC236}">
                <a16:creationId xmlns:a16="http://schemas.microsoft.com/office/drawing/2014/main" id="{13DCAA66-AF18-A7F2-C6D4-B3EA8B4D95E5}"/>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2426818" y="1369394"/>
            <a:ext cx="2059604" cy="2059606"/>
          </a:xfrm>
          <a:prstGeom prst="rect">
            <a:avLst/>
          </a:prstGeom>
        </p:spPr>
      </p:pic>
      <p:sp>
        <p:nvSpPr>
          <p:cNvPr id="12" name="TextBox 11">
            <a:extLst>
              <a:ext uri="{FF2B5EF4-FFF2-40B4-BE49-F238E27FC236}">
                <a16:creationId xmlns:a16="http://schemas.microsoft.com/office/drawing/2014/main" id="{9D3F06D1-2768-B5DB-7E03-775ACECE4FD2}"/>
              </a:ext>
            </a:extLst>
          </p:cNvPr>
          <p:cNvSpPr txBox="1"/>
          <p:nvPr/>
        </p:nvSpPr>
        <p:spPr>
          <a:xfrm>
            <a:off x="1845258" y="3696476"/>
            <a:ext cx="3733714" cy="307777"/>
          </a:xfrm>
          <a:prstGeom prst="rect">
            <a:avLst/>
          </a:prstGeom>
          <a:noFill/>
        </p:spPr>
        <p:txBody>
          <a:bodyPr wrap="none" rtlCol="0">
            <a:spAutoFit/>
          </a:bodyPr>
          <a:lstStyle/>
          <a:p>
            <a:r>
              <a:rPr lang="en-US" sz="1400" b="1" dirty="0">
                <a:solidFill>
                  <a:srgbClr val="FF5400"/>
                </a:solidFill>
                <a:latin typeface="Montserrat "/>
              </a:rPr>
              <a:t>Representative Raster plot at 30 Days</a:t>
            </a:r>
          </a:p>
        </p:txBody>
      </p:sp>
      <p:sp>
        <p:nvSpPr>
          <p:cNvPr id="13" name="Rectangle 12">
            <a:extLst>
              <a:ext uri="{FF2B5EF4-FFF2-40B4-BE49-F238E27FC236}">
                <a16:creationId xmlns:a16="http://schemas.microsoft.com/office/drawing/2014/main" id="{2FAF40A2-D46F-F884-74A6-2C63D55DCD25}"/>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pic>
        <p:nvPicPr>
          <p:cNvPr id="15" name="Picture 14" descr="Rady Children's Institute for Genomic Medicine Launches Phase 2 of BeginNGS  Program for Identifying Treatable Genetic Diseases for Newborns | RCIGM">
            <a:extLst>
              <a:ext uri="{FF2B5EF4-FFF2-40B4-BE49-F238E27FC236}">
                <a16:creationId xmlns:a16="http://schemas.microsoft.com/office/drawing/2014/main" id="{49BABD3F-E23C-1E8D-9B64-73C8210FD77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92466" y="1083675"/>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9645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6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hold" display="0">
                  <p:stCondLst>
                    <p:cond delay="indefinite"/>
                  </p:stCondLst>
                </p:cTn>
                <p:tgtEl>
                  <p:spTgt spid="11"/>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290137A-ED02-7551-DE65-33AEB9792309}"/>
              </a:ext>
            </a:extLst>
          </p:cNvPr>
          <p:cNvSpPr>
            <a:spLocks noGrp="1"/>
          </p:cNvSpPr>
          <p:nvPr>
            <p:ph type="title"/>
          </p:nvPr>
        </p:nvSpPr>
        <p:spPr>
          <a:xfrm>
            <a:off x="355257" y="168419"/>
            <a:ext cx="6475850" cy="779843"/>
          </a:xfrm>
        </p:spPr>
        <p:txBody>
          <a:bodyPr anchor="ctr"/>
          <a:lstStyle/>
          <a:p>
            <a:r>
              <a:rPr lang="en-US" sz="2000" dirty="0">
                <a:solidFill>
                  <a:srgbClr val="FF5400"/>
                </a:solidFill>
              </a:rPr>
              <a:t>Gene Expression Analysis in GABAergic Neurons</a:t>
            </a:r>
            <a:endParaRPr lang="en-US" sz="1800" dirty="0"/>
          </a:p>
        </p:txBody>
      </p:sp>
      <p:sp>
        <p:nvSpPr>
          <p:cNvPr id="7" name="TextBox 6">
            <a:extLst>
              <a:ext uri="{FF2B5EF4-FFF2-40B4-BE49-F238E27FC236}">
                <a16:creationId xmlns:a16="http://schemas.microsoft.com/office/drawing/2014/main" id="{F68364E0-DB3A-F8F3-281B-0E3636113FE6}"/>
              </a:ext>
            </a:extLst>
          </p:cNvPr>
          <p:cNvSpPr txBox="1"/>
          <p:nvPr/>
        </p:nvSpPr>
        <p:spPr>
          <a:xfrm>
            <a:off x="1180624" y="4619000"/>
            <a:ext cx="10448159" cy="1499385"/>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1600">
                <a:solidFill>
                  <a:schemeClr val="bg2">
                    <a:lumMod val="50000"/>
                  </a:schemeClr>
                </a:solidFill>
                <a:latin typeface="Montserrat"/>
              </a:defRPr>
            </a:lvl1pPr>
          </a:lstStyle>
          <a:p>
            <a:pPr>
              <a:lnSpc>
                <a:spcPct val="110000"/>
              </a:lnSpc>
              <a:buClr>
                <a:schemeClr val="accent1"/>
              </a:buClr>
              <a:buSzPct val="150000"/>
            </a:pPr>
            <a:r>
              <a:rPr lang="en-US" sz="1400" dirty="0">
                <a:solidFill>
                  <a:schemeClr val="bg2">
                    <a:lumMod val="25000"/>
                  </a:schemeClr>
                </a:solidFill>
              </a:rPr>
              <a:t>qPCR for GAD1, MAP2, and SLC6A1 were conducted in technical duplicate.</a:t>
            </a:r>
          </a:p>
          <a:p>
            <a:pPr>
              <a:lnSpc>
                <a:spcPct val="110000"/>
              </a:lnSpc>
              <a:buClr>
                <a:schemeClr val="accent1"/>
              </a:buClr>
              <a:buSzPct val="150000"/>
            </a:pPr>
            <a:r>
              <a:rPr lang="en-US" sz="1400" dirty="0">
                <a:solidFill>
                  <a:schemeClr val="bg2">
                    <a:lumMod val="25000"/>
                  </a:schemeClr>
                </a:solidFill>
              </a:rPr>
              <a:t>All samples were normalized to beta-actin (ACTB).</a:t>
            </a:r>
          </a:p>
          <a:p>
            <a:pPr>
              <a:lnSpc>
                <a:spcPct val="110000"/>
              </a:lnSpc>
              <a:buClr>
                <a:schemeClr val="accent1"/>
              </a:buClr>
              <a:buSzPct val="150000"/>
            </a:pPr>
            <a:r>
              <a:rPr lang="en-US" sz="1400" dirty="0">
                <a:solidFill>
                  <a:schemeClr val="bg2">
                    <a:lumMod val="25000"/>
                  </a:schemeClr>
                </a:solidFill>
              </a:rPr>
              <a:t>Relative expression level of each gene was compared to iXCells GABAergic neurons.</a:t>
            </a:r>
          </a:p>
          <a:p>
            <a:pPr marL="0" indent="0">
              <a:lnSpc>
                <a:spcPct val="110000"/>
              </a:lnSpc>
              <a:buNone/>
            </a:pPr>
            <a:endParaRPr lang="en-US" sz="1400" b="1" dirty="0">
              <a:solidFill>
                <a:schemeClr val="tx1"/>
              </a:solidFill>
            </a:endParaRPr>
          </a:p>
          <a:p>
            <a:pPr>
              <a:lnSpc>
                <a:spcPct val="110000"/>
              </a:lnSpc>
              <a:buFont typeface="Wingdings" panose="05000000000000000000" pitchFamily="2" charset="2"/>
              <a:buChar char="q"/>
            </a:pPr>
            <a:r>
              <a:rPr lang="en-US" sz="1400" b="1" dirty="0">
                <a:solidFill>
                  <a:schemeClr val="accent1"/>
                </a:solidFill>
              </a:rPr>
              <a:t>Both neuronal markers GAD1 and MAP2 are positive in all GABAergic neurons</a:t>
            </a:r>
          </a:p>
          <a:p>
            <a:pPr>
              <a:lnSpc>
                <a:spcPct val="110000"/>
              </a:lnSpc>
              <a:buFont typeface="Wingdings" panose="05000000000000000000" pitchFamily="2" charset="2"/>
              <a:buChar char="q"/>
            </a:pPr>
            <a:r>
              <a:rPr lang="en-US" sz="1400" b="1" dirty="0">
                <a:solidFill>
                  <a:schemeClr val="accent1"/>
                </a:solidFill>
              </a:rPr>
              <a:t>SLC6A1 is detected in all GABAergic neurons at various expression levels</a:t>
            </a:r>
          </a:p>
        </p:txBody>
      </p:sp>
      <p:sp>
        <p:nvSpPr>
          <p:cNvPr id="8" name="Rectangle 7">
            <a:extLst>
              <a:ext uri="{FF2B5EF4-FFF2-40B4-BE49-F238E27FC236}">
                <a16:creationId xmlns:a16="http://schemas.microsoft.com/office/drawing/2014/main" id="{692ECDE3-65C1-71D4-32DF-4A5EDBB46626}"/>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graphicFrame>
        <p:nvGraphicFramePr>
          <p:cNvPr id="2" name="Object 1">
            <a:extLst>
              <a:ext uri="{FF2B5EF4-FFF2-40B4-BE49-F238E27FC236}">
                <a16:creationId xmlns:a16="http://schemas.microsoft.com/office/drawing/2014/main" id="{4564F91D-71D9-511D-567D-76B7351FE38D}"/>
              </a:ext>
            </a:extLst>
          </p:cNvPr>
          <p:cNvGraphicFramePr>
            <a:graphicFrameLocks noChangeAspect="1"/>
          </p:cNvGraphicFramePr>
          <p:nvPr>
            <p:extLst>
              <p:ext uri="{D42A27DB-BD31-4B8C-83A1-F6EECF244321}">
                <p14:modId xmlns:p14="http://schemas.microsoft.com/office/powerpoint/2010/main" val="1262861454"/>
              </p:ext>
            </p:extLst>
          </p:nvPr>
        </p:nvGraphicFramePr>
        <p:xfrm>
          <a:off x="8219907" y="992931"/>
          <a:ext cx="3749675" cy="3581400"/>
        </p:xfrm>
        <a:graphic>
          <a:graphicData uri="http://schemas.openxmlformats.org/presentationml/2006/ole">
            <mc:AlternateContent xmlns:mc="http://schemas.openxmlformats.org/markup-compatibility/2006">
              <mc:Choice xmlns:v="urn:schemas-microsoft-com:vml" Requires="v">
                <p:oleObj name="Prism 6" r:id="rId3" imgW="3750453" imgH="3581372" progId="Prism6.Document">
                  <p:embed/>
                </p:oleObj>
              </mc:Choice>
              <mc:Fallback>
                <p:oleObj name="Prism 6" r:id="rId3" imgW="3750453" imgH="3581372" progId="Prism6.Document">
                  <p:embed/>
                  <p:pic>
                    <p:nvPicPr>
                      <p:cNvPr id="2" name="Object 1">
                        <a:extLst>
                          <a:ext uri="{FF2B5EF4-FFF2-40B4-BE49-F238E27FC236}">
                            <a16:creationId xmlns:a16="http://schemas.microsoft.com/office/drawing/2014/main" id="{4564F91D-71D9-511D-567D-76B7351FE38D}"/>
                          </a:ext>
                        </a:extLst>
                      </p:cNvPr>
                      <p:cNvPicPr/>
                      <p:nvPr/>
                    </p:nvPicPr>
                    <p:blipFill>
                      <a:blip r:embed="rId4"/>
                      <a:stretch>
                        <a:fillRect/>
                      </a:stretch>
                    </p:blipFill>
                    <p:spPr>
                      <a:xfrm>
                        <a:off x="8219907" y="992931"/>
                        <a:ext cx="3749675" cy="3581400"/>
                      </a:xfrm>
                      <a:prstGeom prst="rect">
                        <a:avLst/>
                      </a:prstGeom>
                    </p:spPr>
                  </p:pic>
                </p:oleObj>
              </mc:Fallback>
            </mc:AlternateContent>
          </a:graphicData>
        </a:graphic>
      </p:graphicFrame>
      <p:graphicFrame>
        <p:nvGraphicFramePr>
          <p:cNvPr id="9" name="Object 8">
            <a:extLst>
              <a:ext uri="{FF2B5EF4-FFF2-40B4-BE49-F238E27FC236}">
                <a16:creationId xmlns:a16="http://schemas.microsoft.com/office/drawing/2014/main" id="{8835EE76-9F36-FD2F-B7C3-5B8F6AECB23F}"/>
              </a:ext>
            </a:extLst>
          </p:cNvPr>
          <p:cNvGraphicFramePr>
            <a:graphicFrameLocks noChangeAspect="1"/>
          </p:cNvGraphicFramePr>
          <p:nvPr>
            <p:extLst>
              <p:ext uri="{D42A27DB-BD31-4B8C-83A1-F6EECF244321}">
                <p14:modId xmlns:p14="http://schemas.microsoft.com/office/powerpoint/2010/main" val="1003664243"/>
              </p:ext>
            </p:extLst>
          </p:nvPr>
        </p:nvGraphicFramePr>
        <p:xfrm>
          <a:off x="355256" y="992931"/>
          <a:ext cx="3633787" cy="3581400"/>
        </p:xfrm>
        <a:graphic>
          <a:graphicData uri="http://schemas.openxmlformats.org/presentationml/2006/ole">
            <mc:AlternateContent xmlns:mc="http://schemas.openxmlformats.org/markup-compatibility/2006">
              <mc:Choice xmlns:v="urn:schemas-microsoft-com:vml" Requires="v">
                <p:oleObj name="Prism 6" r:id="rId5" imgW="3633049" imgH="3581372" progId="Prism6.Document">
                  <p:embed/>
                </p:oleObj>
              </mc:Choice>
              <mc:Fallback>
                <p:oleObj name="Prism 6" r:id="rId5" imgW="3633049" imgH="3581372" progId="Prism6.Document">
                  <p:embed/>
                  <p:pic>
                    <p:nvPicPr>
                      <p:cNvPr id="9" name="Object 8">
                        <a:extLst>
                          <a:ext uri="{FF2B5EF4-FFF2-40B4-BE49-F238E27FC236}">
                            <a16:creationId xmlns:a16="http://schemas.microsoft.com/office/drawing/2014/main" id="{8835EE76-9F36-FD2F-B7C3-5B8F6AECB23F}"/>
                          </a:ext>
                        </a:extLst>
                      </p:cNvPr>
                      <p:cNvPicPr/>
                      <p:nvPr/>
                    </p:nvPicPr>
                    <p:blipFill>
                      <a:blip r:embed="rId6"/>
                      <a:stretch>
                        <a:fillRect/>
                      </a:stretch>
                    </p:blipFill>
                    <p:spPr>
                      <a:xfrm>
                        <a:off x="355256" y="992931"/>
                        <a:ext cx="3633787" cy="3581400"/>
                      </a:xfrm>
                      <a:prstGeom prst="rect">
                        <a:avLst/>
                      </a:prstGeom>
                    </p:spPr>
                  </p:pic>
                </p:oleObj>
              </mc:Fallback>
            </mc:AlternateContent>
          </a:graphicData>
        </a:graphic>
      </p:graphicFrame>
      <p:graphicFrame>
        <p:nvGraphicFramePr>
          <p:cNvPr id="10" name="Object 9">
            <a:extLst>
              <a:ext uri="{FF2B5EF4-FFF2-40B4-BE49-F238E27FC236}">
                <a16:creationId xmlns:a16="http://schemas.microsoft.com/office/drawing/2014/main" id="{A150B541-4716-9FF4-A525-A7A864CDEA3A}"/>
              </a:ext>
            </a:extLst>
          </p:cNvPr>
          <p:cNvGraphicFramePr>
            <a:graphicFrameLocks noChangeAspect="1"/>
          </p:cNvGraphicFramePr>
          <p:nvPr>
            <p:extLst>
              <p:ext uri="{D42A27DB-BD31-4B8C-83A1-F6EECF244321}">
                <p14:modId xmlns:p14="http://schemas.microsoft.com/office/powerpoint/2010/main" val="4172852116"/>
              </p:ext>
            </p:extLst>
          </p:nvPr>
        </p:nvGraphicFramePr>
        <p:xfrm>
          <a:off x="4319084" y="992931"/>
          <a:ext cx="3665537" cy="3581400"/>
        </p:xfrm>
        <a:graphic>
          <a:graphicData uri="http://schemas.openxmlformats.org/presentationml/2006/ole">
            <mc:AlternateContent xmlns:mc="http://schemas.openxmlformats.org/markup-compatibility/2006">
              <mc:Choice xmlns:v="urn:schemas-microsoft-com:vml" Requires="v">
                <p:oleObj name="Prism 6" r:id="rId7" imgW="3665101" imgH="3581372" progId="Prism6.Document">
                  <p:embed/>
                </p:oleObj>
              </mc:Choice>
              <mc:Fallback>
                <p:oleObj name="Prism 6" r:id="rId7" imgW="3665101" imgH="3581372" progId="Prism6.Document">
                  <p:embed/>
                  <p:pic>
                    <p:nvPicPr>
                      <p:cNvPr id="10" name="Object 9">
                        <a:extLst>
                          <a:ext uri="{FF2B5EF4-FFF2-40B4-BE49-F238E27FC236}">
                            <a16:creationId xmlns:a16="http://schemas.microsoft.com/office/drawing/2014/main" id="{A150B541-4716-9FF4-A525-A7A864CDEA3A}"/>
                          </a:ext>
                        </a:extLst>
                      </p:cNvPr>
                      <p:cNvPicPr/>
                      <p:nvPr/>
                    </p:nvPicPr>
                    <p:blipFill>
                      <a:blip r:embed="rId8"/>
                      <a:stretch>
                        <a:fillRect/>
                      </a:stretch>
                    </p:blipFill>
                    <p:spPr>
                      <a:xfrm>
                        <a:off x="4319084" y="992931"/>
                        <a:ext cx="3665537" cy="3581400"/>
                      </a:xfrm>
                      <a:prstGeom prst="rect">
                        <a:avLst/>
                      </a:prstGeom>
                    </p:spPr>
                  </p:pic>
                </p:oleObj>
              </mc:Fallback>
            </mc:AlternateContent>
          </a:graphicData>
        </a:graphic>
      </p:graphicFrame>
      <p:pic>
        <p:nvPicPr>
          <p:cNvPr id="12" name="Picture 11" descr="Rady Children's Institute for Genomic Medicine Launches Phase 2 of BeginNGS  Program for Identifying Treatable Genetic Diseases for Newborns | RCIGM">
            <a:extLst>
              <a:ext uri="{FF2B5EF4-FFF2-40B4-BE49-F238E27FC236}">
                <a16:creationId xmlns:a16="http://schemas.microsoft.com/office/drawing/2014/main" id="{CBECDA8F-92E3-9DD1-0811-E42630B620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89116" y="158517"/>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65776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290137A-ED02-7551-DE65-33AEB9792309}"/>
              </a:ext>
            </a:extLst>
          </p:cNvPr>
          <p:cNvSpPr>
            <a:spLocks noGrp="1"/>
          </p:cNvSpPr>
          <p:nvPr>
            <p:ph type="title"/>
          </p:nvPr>
        </p:nvSpPr>
        <p:spPr>
          <a:xfrm>
            <a:off x="355256" y="168419"/>
            <a:ext cx="11417643" cy="779843"/>
          </a:xfrm>
        </p:spPr>
        <p:txBody>
          <a:bodyPr anchor="ctr"/>
          <a:lstStyle/>
          <a:p>
            <a:r>
              <a:rPr lang="en-US" dirty="0">
                <a:solidFill>
                  <a:srgbClr val="FF5400"/>
                </a:solidFill>
              </a:rPr>
              <a:t>Conclusions &amp; Plans</a:t>
            </a:r>
            <a:endParaRPr lang="en-US" sz="2000" dirty="0"/>
          </a:p>
        </p:txBody>
      </p:sp>
      <p:sp>
        <p:nvSpPr>
          <p:cNvPr id="7" name="TextBox 6">
            <a:extLst>
              <a:ext uri="{FF2B5EF4-FFF2-40B4-BE49-F238E27FC236}">
                <a16:creationId xmlns:a16="http://schemas.microsoft.com/office/drawing/2014/main" id="{F68364E0-DB3A-F8F3-281B-0E3636113FE6}"/>
              </a:ext>
            </a:extLst>
          </p:cNvPr>
          <p:cNvSpPr txBox="1"/>
          <p:nvPr/>
        </p:nvSpPr>
        <p:spPr>
          <a:xfrm>
            <a:off x="871920" y="1470281"/>
            <a:ext cx="10448159" cy="2684325"/>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1600">
                <a:solidFill>
                  <a:schemeClr val="bg2">
                    <a:lumMod val="50000"/>
                  </a:schemeClr>
                </a:solidFill>
                <a:latin typeface="Montserrat"/>
              </a:defRPr>
            </a:lvl1pPr>
          </a:lstStyle>
          <a:p>
            <a:pPr>
              <a:lnSpc>
                <a:spcPct val="110000"/>
              </a:lnSpc>
              <a:buClr>
                <a:schemeClr val="accent1"/>
              </a:buClr>
              <a:buSzPct val="150000"/>
            </a:pPr>
            <a:r>
              <a:rPr lang="en-US" sz="1400" dirty="0">
                <a:solidFill>
                  <a:schemeClr val="bg2">
                    <a:lumMod val="25000"/>
                  </a:schemeClr>
                </a:solidFill>
              </a:rPr>
              <a:t>Based on the RT-qPCR data, the </a:t>
            </a:r>
            <a:r>
              <a:rPr lang="en-US" sz="1400" b="1" dirty="0" err="1">
                <a:solidFill>
                  <a:schemeClr val="bg2">
                    <a:lumMod val="25000"/>
                  </a:schemeClr>
                </a:solidFill>
              </a:rPr>
              <a:t>Fijifilm</a:t>
            </a:r>
            <a:r>
              <a:rPr lang="en-US" sz="1400" b="1" dirty="0">
                <a:solidFill>
                  <a:schemeClr val="bg2">
                    <a:lumMod val="25000"/>
                  </a:schemeClr>
                </a:solidFill>
              </a:rPr>
              <a:t> CDI’s GABAergic neurons</a:t>
            </a:r>
            <a:r>
              <a:rPr lang="en-US" sz="1400" dirty="0">
                <a:solidFill>
                  <a:schemeClr val="bg2">
                    <a:lumMod val="25000"/>
                  </a:schemeClr>
                </a:solidFill>
              </a:rPr>
              <a:t> at Day 21 showed the highest SLC6A1 mRNA level.  </a:t>
            </a:r>
          </a:p>
          <a:p>
            <a:pPr>
              <a:lnSpc>
                <a:spcPct val="110000"/>
              </a:lnSpc>
              <a:buClr>
                <a:schemeClr val="accent1"/>
              </a:buClr>
              <a:buSzPct val="150000"/>
            </a:pPr>
            <a:endParaRPr lang="en-US" sz="1400" dirty="0">
              <a:solidFill>
                <a:schemeClr val="bg2">
                  <a:lumMod val="25000"/>
                </a:schemeClr>
              </a:solidFill>
            </a:endParaRPr>
          </a:p>
          <a:p>
            <a:pPr>
              <a:lnSpc>
                <a:spcPct val="110000"/>
              </a:lnSpc>
              <a:buClr>
                <a:schemeClr val="accent1"/>
              </a:buClr>
              <a:buSzPct val="150000"/>
            </a:pPr>
            <a:r>
              <a:rPr lang="en-US" sz="1400" dirty="0">
                <a:solidFill>
                  <a:schemeClr val="bg2">
                    <a:lumMod val="25000"/>
                  </a:schemeClr>
                </a:solidFill>
              </a:rPr>
              <a:t>The </a:t>
            </a:r>
            <a:r>
              <a:rPr lang="en-US" sz="1400" b="1" dirty="0">
                <a:solidFill>
                  <a:schemeClr val="bg2">
                    <a:lumMod val="25000"/>
                  </a:schemeClr>
                </a:solidFill>
              </a:rPr>
              <a:t>maturation process</a:t>
            </a:r>
            <a:r>
              <a:rPr lang="en-US" sz="1400" dirty="0">
                <a:solidFill>
                  <a:schemeClr val="bg2">
                    <a:lumMod val="25000"/>
                  </a:schemeClr>
                </a:solidFill>
              </a:rPr>
              <a:t> resulted in higher SLC6A1 expression in GABAergic neurons. </a:t>
            </a:r>
          </a:p>
          <a:p>
            <a:pPr>
              <a:lnSpc>
                <a:spcPct val="110000"/>
              </a:lnSpc>
              <a:buClr>
                <a:schemeClr val="accent1"/>
              </a:buClr>
              <a:buSzPct val="150000"/>
            </a:pPr>
            <a:endParaRPr lang="en-US" sz="1400" dirty="0">
              <a:solidFill>
                <a:schemeClr val="bg2">
                  <a:lumMod val="25000"/>
                </a:schemeClr>
              </a:solidFill>
            </a:endParaRPr>
          </a:p>
          <a:p>
            <a:pPr>
              <a:lnSpc>
                <a:spcPct val="110000"/>
              </a:lnSpc>
              <a:buClr>
                <a:schemeClr val="accent1"/>
              </a:buClr>
              <a:buSzPct val="150000"/>
            </a:pPr>
            <a:r>
              <a:rPr lang="en-US" sz="1400" b="1" dirty="0">
                <a:solidFill>
                  <a:schemeClr val="bg2">
                    <a:lumMod val="25000"/>
                  </a:schemeClr>
                </a:solidFill>
              </a:rPr>
              <a:t>iXCells GABAergic neurons </a:t>
            </a:r>
            <a:r>
              <a:rPr lang="en-US" sz="1400" dirty="0">
                <a:solidFill>
                  <a:schemeClr val="bg2">
                    <a:lumMod val="25000"/>
                  </a:schemeClr>
                </a:solidFill>
              </a:rPr>
              <a:t>showed ideal functionality (GABA release, electrophysiological activity), but might need to check the gene expression in different time points with more maturation (</a:t>
            </a:r>
            <a:r>
              <a:rPr lang="en-US" sz="1400" b="1" dirty="0">
                <a:solidFill>
                  <a:schemeClr val="bg2">
                    <a:lumMod val="25000"/>
                  </a:schemeClr>
                </a:solidFill>
              </a:rPr>
              <a:t>Day 21 or Day 30</a:t>
            </a:r>
            <a:r>
              <a:rPr lang="en-US" sz="1400" dirty="0">
                <a:solidFill>
                  <a:schemeClr val="bg2">
                    <a:lumMod val="25000"/>
                  </a:schemeClr>
                </a:solidFill>
              </a:rPr>
              <a:t>).</a:t>
            </a:r>
          </a:p>
          <a:p>
            <a:pPr marL="0" indent="0">
              <a:lnSpc>
                <a:spcPct val="110000"/>
              </a:lnSpc>
              <a:buClr>
                <a:schemeClr val="accent1"/>
              </a:buClr>
              <a:buSzPct val="150000"/>
              <a:buNone/>
            </a:pPr>
            <a:endParaRPr lang="en-US" sz="1400" dirty="0">
              <a:solidFill>
                <a:schemeClr val="bg2">
                  <a:lumMod val="25000"/>
                </a:schemeClr>
              </a:solidFill>
            </a:endParaRPr>
          </a:p>
          <a:p>
            <a:pPr marL="0" indent="0">
              <a:lnSpc>
                <a:spcPct val="110000"/>
              </a:lnSpc>
              <a:buClr>
                <a:schemeClr val="accent1"/>
              </a:buClr>
              <a:buSzPct val="150000"/>
              <a:buNone/>
            </a:pPr>
            <a:endParaRPr lang="en-US" sz="1400" dirty="0">
              <a:solidFill>
                <a:schemeClr val="bg2">
                  <a:lumMod val="25000"/>
                </a:schemeClr>
              </a:solidFill>
            </a:endParaRPr>
          </a:p>
          <a:p>
            <a:pPr>
              <a:lnSpc>
                <a:spcPct val="110000"/>
              </a:lnSpc>
              <a:buClr>
                <a:schemeClr val="accent1"/>
              </a:buClr>
              <a:buSzPct val="150000"/>
            </a:pPr>
            <a:r>
              <a:rPr lang="en-US" sz="1400" dirty="0">
                <a:solidFill>
                  <a:schemeClr val="bg2">
                    <a:lumMod val="25000"/>
                  </a:schemeClr>
                </a:solidFill>
              </a:rPr>
              <a:t>Another cell line model is </a:t>
            </a:r>
            <a:r>
              <a:rPr lang="en-US" sz="1400" b="1" dirty="0">
                <a:solidFill>
                  <a:schemeClr val="bg2">
                    <a:lumMod val="25000"/>
                  </a:schemeClr>
                </a:solidFill>
              </a:rPr>
              <a:t>SK-OV3</a:t>
            </a:r>
            <a:r>
              <a:rPr lang="en-US" sz="1400" dirty="0">
                <a:solidFill>
                  <a:schemeClr val="bg2">
                    <a:lumMod val="25000"/>
                  </a:schemeClr>
                </a:solidFill>
              </a:rPr>
              <a:t> (ovarian adenocarcinoma cell line). This cell line was used in the miR-133a-3p study for SLC6A1 mRNA modulation (Zhao et al., 2018). </a:t>
            </a:r>
          </a:p>
        </p:txBody>
      </p:sp>
      <p:sp>
        <p:nvSpPr>
          <p:cNvPr id="8" name="Rectangle 7">
            <a:extLst>
              <a:ext uri="{FF2B5EF4-FFF2-40B4-BE49-F238E27FC236}">
                <a16:creationId xmlns:a16="http://schemas.microsoft.com/office/drawing/2014/main" id="{692ECDE3-65C1-71D4-32DF-4A5EDBB46626}"/>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pic>
        <p:nvPicPr>
          <p:cNvPr id="9" name="Picture 8" descr="Rady Children's Institute for Genomic Medicine Launches Phase 2 of BeginNGS  Program for Identifying Treatable Genetic Diseases for Newborns | RCIGM">
            <a:extLst>
              <a:ext uri="{FF2B5EF4-FFF2-40B4-BE49-F238E27FC236}">
                <a16:creationId xmlns:a16="http://schemas.microsoft.com/office/drawing/2014/main" id="{29341C92-C882-DD07-F80A-6C31B67DED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9116" y="158517"/>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5477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290137A-ED02-7551-DE65-33AEB9792309}"/>
              </a:ext>
            </a:extLst>
          </p:cNvPr>
          <p:cNvSpPr>
            <a:spLocks noGrp="1"/>
          </p:cNvSpPr>
          <p:nvPr>
            <p:ph type="title"/>
          </p:nvPr>
        </p:nvSpPr>
        <p:spPr>
          <a:xfrm>
            <a:off x="355256" y="168419"/>
            <a:ext cx="11417643" cy="779843"/>
          </a:xfrm>
        </p:spPr>
        <p:txBody>
          <a:bodyPr anchor="ctr"/>
          <a:lstStyle/>
          <a:p>
            <a:r>
              <a:rPr lang="en-US" dirty="0">
                <a:solidFill>
                  <a:srgbClr val="FF5400"/>
                </a:solidFill>
              </a:rPr>
              <a:t>Future Plans</a:t>
            </a:r>
            <a:endParaRPr lang="en-US" sz="2000" dirty="0"/>
          </a:p>
        </p:txBody>
      </p:sp>
      <p:sp>
        <p:nvSpPr>
          <p:cNvPr id="7" name="TextBox 6">
            <a:extLst>
              <a:ext uri="{FF2B5EF4-FFF2-40B4-BE49-F238E27FC236}">
                <a16:creationId xmlns:a16="http://schemas.microsoft.com/office/drawing/2014/main" id="{F68364E0-DB3A-F8F3-281B-0E3636113FE6}"/>
              </a:ext>
            </a:extLst>
          </p:cNvPr>
          <p:cNvSpPr txBox="1"/>
          <p:nvPr/>
        </p:nvSpPr>
        <p:spPr>
          <a:xfrm>
            <a:off x="355256" y="1411143"/>
            <a:ext cx="11417643" cy="3749231"/>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1600">
                <a:solidFill>
                  <a:schemeClr val="bg2">
                    <a:lumMod val="50000"/>
                  </a:schemeClr>
                </a:solidFill>
                <a:latin typeface="Montserrat"/>
              </a:defRPr>
            </a:lvl1pPr>
          </a:lstStyle>
          <a:p>
            <a:pPr marL="0" indent="0">
              <a:lnSpc>
                <a:spcPct val="150000"/>
              </a:lnSpc>
              <a:buClr>
                <a:schemeClr val="accent1"/>
              </a:buClr>
              <a:buSzPct val="150000"/>
              <a:buNone/>
            </a:pPr>
            <a:r>
              <a:rPr lang="en-US" b="1" dirty="0">
                <a:solidFill>
                  <a:schemeClr val="bg2">
                    <a:lumMod val="25000"/>
                  </a:schemeClr>
                </a:solidFill>
              </a:rPr>
              <a:t> </a:t>
            </a:r>
            <a:r>
              <a:rPr lang="en-US" b="1" dirty="0">
                <a:solidFill>
                  <a:schemeClr val="accent1"/>
                </a:solidFill>
              </a:rPr>
              <a:t>SLC6A1-AS1</a:t>
            </a:r>
            <a:r>
              <a:rPr lang="en-US" dirty="0">
                <a:solidFill>
                  <a:schemeClr val="bg2">
                    <a:lumMod val="25000"/>
                  </a:schemeClr>
                </a:solidFill>
              </a:rPr>
              <a:t>: testing the expression of long non-coding RNA </a:t>
            </a:r>
            <a:r>
              <a:rPr lang="en-US" b="1" dirty="0">
                <a:solidFill>
                  <a:schemeClr val="bg2">
                    <a:lumMod val="25000"/>
                  </a:schemeClr>
                </a:solidFill>
              </a:rPr>
              <a:t>SLC6A1-AS1 </a:t>
            </a:r>
            <a:r>
              <a:rPr lang="en-US" dirty="0">
                <a:solidFill>
                  <a:schemeClr val="bg2">
                    <a:lumMod val="25000"/>
                  </a:schemeClr>
                </a:solidFill>
              </a:rPr>
              <a:t>expression in </a:t>
            </a:r>
            <a:r>
              <a:rPr lang="en-US" b="1" dirty="0">
                <a:solidFill>
                  <a:schemeClr val="bg2">
                    <a:lumMod val="25000"/>
                  </a:schemeClr>
                </a:solidFill>
              </a:rPr>
              <a:t>FCDI or iXCells </a:t>
            </a:r>
            <a:r>
              <a:rPr lang="en-US" dirty="0">
                <a:solidFill>
                  <a:schemeClr val="bg2">
                    <a:lumMod val="25000"/>
                  </a:schemeClr>
                </a:solidFill>
              </a:rPr>
              <a:t>matured </a:t>
            </a:r>
            <a:r>
              <a:rPr lang="en-US" b="1" dirty="0">
                <a:solidFill>
                  <a:schemeClr val="bg2">
                    <a:lumMod val="25000"/>
                  </a:schemeClr>
                </a:solidFill>
              </a:rPr>
              <a:t>GABAergic neurons</a:t>
            </a:r>
            <a:r>
              <a:rPr lang="en-US" dirty="0">
                <a:solidFill>
                  <a:schemeClr val="bg2">
                    <a:lumMod val="25000"/>
                  </a:schemeClr>
                </a:solidFill>
              </a:rPr>
              <a:t>.</a:t>
            </a:r>
          </a:p>
          <a:p>
            <a:pPr>
              <a:lnSpc>
                <a:spcPct val="150000"/>
              </a:lnSpc>
              <a:buClr>
                <a:schemeClr val="accent1"/>
              </a:buClr>
              <a:buSzPct val="150000"/>
            </a:pPr>
            <a:endParaRPr lang="en-US" sz="1400" dirty="0">
              <a:solidFill>
                <a:schemeClr val="bg2">
                  <a:lumMod val="25000"/>
                </a:schemeClr>
              </a:solidFill>
            </a:endParaRPr>
          </a:p>
          <a:p>
            <a:pPr marL="742950" lvl="1" indent="-285750">
              <a:lnSpc>
                <a:spcPct val="150000"/>
              </a:lnSpc>
              <a:buClr>
                <a:schemeClr val="accent1"/>
              </a:buClr>
              <a:buSzPct val="150000"/>
              <a:buFont typeface="Arial" panose="020B0604020202020204" pitchFamily="34" charset="0"/>
              <a:buChar char="•"/>
            </a:pPr>
            <a:r>
              <a:rPr lang="en-US" sz="1400" dirty="0">
                <a:solidFill>
                  <a:schemeClr val="bg2">
                    <a:lumMod val="25000"/>
                  </a:schemeClr>
                </a:solidFill>
                <a:latin typeface="Montserrat"/>
              </a:rPr>
              <a:t>Test whether </a:t>
            </a:r>
            <a:r>
              <a:rPr lang="en-US" sz="1400" b="1" dirty="0">
                <a:solidFill>
                  <a:schemeClr val="bg2">
                    <a:lumMod val="25000"/>
                  </a:schemeClr>
                </a:solidFill>
                <a:latin typeface="Montserrat"/>
              </a:rPr>
              <a:t>SLC6A1-AS1</a:t>
            </a:r>
            <a:r>
              <a:rPr lang="en-US" sz="1400" dirty="0">
                <a:solidFill>
                  <a:schemeClr val="bg2">
                    <a:lumMod val="25000"/>
                  </a:schemeClr>
                </a:solidFill>
                <a:latin typeface="Montserrat"/>
              </a:rPr>
              <a:t> is expressed in GABAergic neurons.</a:t>
            </a:r>
          </a:p>
          <a:p>
            <a:pPr marL="742950" lvl="1" indent="-285750">
              <a:lnSpc>
                <a:spcPct val="150000"/>
              </a:lnSpc>
              <a:buClr>
                <a:schemeClr val="accent1"/>
              </a:buClr>
              <a:buSzPct val="150000"/>
              <a:buFont typeface="Arial" panose="020B0604020202020204" pitchFamily="34" charset="0"/>
              <a:buChar char="•"/>
            </a:pPr>
            <a:r>
              <a:rPr lang="en-US" sz="1400" dirty="0">
                <a:solidFill>
                  <a:schemeClr val="bg2">
                    <a:lumMod val="25000"/>
                  </a:schemeClr>
                </a:solidFill>
                <a:latin typeface="Montserrat"/>
              </a:rPr>
              <a:t>If positive, design </a:t>
            </a:r>
            <a:r>
              <a:rPr lang="en-US" sz="1400" b="1" dirty="0">
                <a:solidFill>
                  <a:schemeClr val="bg2">
                    <a:lumMod val="25000"/>
                  </a:schemeClr>
                </a:solidFill>
                <a:latin typeface="Montserrat"/>
              </a:rPr>
              <a:t>ASOs</a:t>
            </a:r>
            <a:r>
              <a:rPr lang="en-US" sz="1400" dirty="0">
                <a:solidFill>
                  <a:schemeClr val="bg2">
                    <a:lumMod val="25000"/>
                  </a:schemeClr>
                </a:solidFill>
                <a:latin typeface="Montserrat"/>
              </a:rPr>
              <a:t> to reduce the </a:t>
            </a:r>
            <a:r>
              <a:rPr lang="en-US" sz="1400" b="1" dirty="0">
                <a:solidFill>
                  <a:schemeClr val="bg2">
                    <a:lumMod val="25000"/>
                  </a:schemeClr>
                </a:solidFill>
                <a:latin typeface="Montserrat"/>
              </a:rPr>
              <a:t>SLC6A1-AS1 </a:t>
            </a:r>
            <a:r>
              <a:rPr lang="en-US" sz="1400" dirty="0">
                <a:solidFill>
                  <a:schemeClr val="bg2">
                    <a:lumMod val="25000"/>
                  </a:schemeClr>
                </a:solidFill>
                <a:latin typeface="Montserrat"/>
              </a:rPr>
              <a:t>and monitor the mRNA level of </a:t>
            </a:r>
            <a:r>
              <a:rPr lang="en-US" sz="1400" b="1" dirty="0">
                <a:solidFill>
                  <a:schemeClr val="bg2">
                    <a:lumMod val="25000"/>
                  </a:schemeClr>
                </a:solidFill>
                <a:latin typeface="Montserrat"/>
              </a:rPr>
              <a:t>SLC6A1.</a:t>
            </a:r>
          </a:p>
          <a:p>
            <a:pPr marL="742950" lvl="1" indent="-285750">
              <a:lnSpc>
                <a:spcPct val="150000"/>
              </a:lnSpc>
              <a:buClr>
                <a:schemeClr val="accent1"/>
              </a:buClr>
              <a:buSzPct val="150000"/>
              <a:buFont typeface="Arial" panose="020B0604020202020204" pitchFamily="34" charset="0"/>
              <a:buChar char="•"/>
            </a:pPr>
            <a:endParaRPr lang="en-US" sz="1400" b="1" dirty="0">
              <a:solidFill>
                <a:schemeClr val="accent1"/>
              </a:solidFill>
              <a:latin typeface="Montserrat"/>
            </a:endParaRPr>
          </a:p>
          <a:p>
            <a:pPr>
              <a:lnSpc>
                <a:spcPct val="150000"/>
              </a:lnSpc>
              <a:buClr>
                <a:schemeClr val="accent1"/>
              </a:buClr>
              <a:buSzPct val="150000"/>
              <a:buFont typeface="Courier New" panose="02070309020205020404" pitchFamily="49" charset="0"/>
              <a:buChar char="o"/>
            </a:pPr>
            <a:r>
              <a:rPr lang="en-US" b="1" dirty="0">
                <a:solidFill>
                  <a:schemeClr val="accent1"/>
                </a:solidFill>
              </a:rPr>
              <a:t>miRNA screen:</a:t>
            </a:r>
          </a:p>
          <a:p>
            <a:pPr marL="742950" lvl="1" indent="-285750">
              <a:lnSpc>
                <a:spcPct val="150000"/>
              </a:lnSpc>
              <a:buClr>
                <a:schemeClr val="accent1"/>
              </a:buClr>
              <a:buSzPct val="150000"/>
              <a:buFont typeface="Arial" panose="020B0604020202020204" pitchFamily="34" charset="0"/>
              <a:buChar char="•"/>
            </a:pPr>
            <a:r>
              <a:rPr lang="en-US" sz="1400" dirty="0">
                <a:solidFill>
                  <a:schemeClr val="bg2">
                    <a:lumMod val="25000"/>
                  </a:schemeClr>
                </a:solidFill>
                <a:latin typeface="Montserrat"/>
              </a:rPr>
              <a:t>Purchase 13 </a:t>
            </a:r>
            <a:r>
              <a:rPr lang="en-US" sz="1400" b="1" dirty="0">
                <a:solidFill>
                  <a:schemeClr val="bg2">
                    <a:lumMod val="25000"/>
                  </a:schemeClr>
                </a:solidFill>
                <a:latin typeface="Montserrat"/>
              </a:rPr>
              <a:t>miRNA mimics </a:t>
            </a:r>
            <a:r>
              <a:rPr lang="en-US" sz="1400" dirty="0">
                <a:solidFill>
                  <a:schemeClr val="bg2">
                    <a:lumMod val="25000"/>
                  </a:schemeClr>
                </a:solidFill>
                <a:latin typeface="Montserrat"/>
              </a:rPr>
              <a:t>that potentially binds to the 3’UTR of SLC6A1 mRNA.</a:t>
            </a:r>
          </a:p>
          <a:p>
            <a:pPr marL="742950" lvl="1" indent="-285750">
              <a:lnSpc>
                <a:spcPct val="150000"/>
              </a:lnSpc>
              <a:buClr>
                <a:schemeClr val="accent1"/>
              </a:buClr>
              <a:buSzPct val="150000"/>
              <a:buFont typeface="Arial" panose="020B0604020202020204" pitchFamily="34" charset="0"/>
              <a:buChar char="•"/>
            </a:pPr>
            <a:r>
              <a:rPr lang="en-US" sz="1400" dirty="0">
                <a:solidFill>
                  <a:schemeClr val="bg2">
                    <a:lumMod val="25000"/>
                  </a:schemeClr>
                </a:solidFill>
                <a:latin typeface="Montserrat"/>
              </a:rPr>
              <a:t>Perform transfection study in </a:t>
            </a:r>
            <a:r>
              <a:rPr lang="en-US" sz="1400" b="1" dirty="0">
                <a:solidFill>
                  <a:schemeClr val="bg2">
                    <a:lumMod val="25000"/>
                  </a:schemeClr>
                </a:solidFill>
                <a:latin typeface="Montserrat"/>
              </a:rPr>
              <a:t>GABAergic neurons </a:t>
            </a:r>
            <a:r>
              <a:rPr lang="en-US" sz="1400" dirty="0">
                <a:solidFill>
                  <a:schemeClr val="bg2">
                    <a:lumMod val="25000"/>
                  </a:schemeClr>
                </a:solidFill>
                <a:latin typeface="Montserrat"/>
              </a:rPr>
              <a:t>or </a:t>
            </a:r>
            <a:r>
              <a:rPr lang="en-US" sz="1400" b="1" dirty="0">
                <a:solidFill>
                  <a:schemeClr val="bg2">
                    <a:lumMod val="25000"/>
                  </a:schemeClr>
                </a:solidFill>
                <a:latin typeface="Montserrat"/>
              </a:rPr>
              <a:t>SK-OV3 </a:t>
            </a:r>
            <a:r>
              <a:rPr lang="en-US" sz="1400" dirty="0">
                <a:solidFill>
                  <a:schemeClr val="bg2">
                    <a:lumMod val="25000"/>
                  </a:schemeClr>
                </a:solidFill>
                <a:latin typeface="Montserrat"/>
              </a:rPr>
              <a:t>with miRNA mimics and monitor </a:t>
            </a:r>
            <a:r>
              <a:rPr lang="en-US" sz="1400" b="1" dirty="0">
                <a:solidFill>
                  <a:schemeClr val="bg2">
                    <a:lumMod val="25000"/>
                  </a:schemeClr>
                </a:solidFill>
                <a:latin typeface="Montserrat"/>
              </a:rPr>
              <a:t>SLC6A1</a:t>
            </a:r>
            <a:r>
              <a:rPr lang="en-US" sz="1400" dirty="0">
                <a:solidFill>
                  <a:schemeClr val="bg2">
                    <a:lumMod val="25000"/>
                  </a:schemeClr>
                </a:solidFill>
                <a:latin typeface="Montserrat"/>
              </a:rPr>
              <a:t> mRNA level.</a:t>
            </a:r>
          </a:p>
          <a:p>
            <a:pPr marL="742950" lvl="1" indent="-285750">
              <a:lnSpc>
                <a:spcPct val="150000"/>
              </a:lnSpc>
              <a:buClr>
                <a:schemeClr val="accent1"/>
              </a:buClr>
              <a:buSzPct val="150000"/>
              <a:buFont typeface="Arial" panose="020B0604020202020204" pitchFamily="34" charset="0"/>
              <a:buChar char="•"/>
            </a:pPr>
            <a:r>
              <a:rPr lang="en-US" sz="1400" dirty="0">
                <a:solidFill>
                  <a:schemeClr val="bg2">
                    <a:lumMod val="25000"/>
                  </a:schemeClr>
                </a:solidFill>
                <a:latin typeface="Montserrat"/>
              </a:rPr>
              <a:t>For positive miRNAs, quantitate the </a:t>
            </a:r>
            <a:r>
              <a:rPr lang="en-US" sz="1400" b="1" dirty="0">
                <a:solidFill>
                  <a:schemeClr val="bg2">
                    <a:lumMod val="25000"/>
                  </a:schemeClr>
                </a:solidFill>
                <a:latin typeface="Montserrat"/>
              </a:rPr>
              <a:t>endogenous miRNA </a:t>
            </a:r>
            <a:r>
              <a:rPr lang="en-US" sz="1400" dirty="0">
                <a:solidFill>
                  <a:schemeClr val="bg2">
                    <a:lumMod val="25000"/>
                  </a:schemeClr>
                </a:solidFill>
                <a:latin typeface="Montserrat"/>
              </a:rPr>
              <a:t>expression in </a:t>
            </a:r>
            <a:r>
              <a:rPr lang="en-US" sz="1400" b="1" dirty="0">
                <a:solidFill>
                  <a:schemeClr val="bg2">
                    <a:lumMod val="25000"/>
                  </a:schemeClr>
                </a:solidFill>
                <a:latin typeface="Montserrat"/>
              </a:rPr>
              <a:t>GABAergic neurons</a:t>
            </a:r>
            <a:r>
              <a:rPr lang="en-US" sz="1400" dirty="0">
                <a:solidFill>
                  <a:schemeClr val="bg2">
                    <a:lumMod val="25000"/>
                  </a:schemeClr>
                </a:solidFill>
                <a:latin typeface="Montserrat"/>
              </a:rPr>
              <a:t>.</a:t>
            </a:r>
          </a:p>
          <a:p>
            <a:pPr marL="742950" lvl="1" indent="-285750">
              <a:lnSpc>
                <a:spcPct val="150000"/>
              </a:lnSpc>
              <a:buClr>
                <a:schemeClr val="accent1"/>
              </a:buClr>
              <a:buSzPct val="150000"/>
              <a:buFont typeface="Arial" panose="020B0604020202020204" pitchFamily="34" charset="0"/>
              <a:buChar char="•"/>
            </a:pPr>
            <a:r>
              <a:rPr lang="en-US" sz="1400" dirty="0">
                <a:solidFill>
                  <a:schemeClr val="bg2">
                    <a:lumMod val="25000"/>
                  </a:schemeClr>
                </a:solidFill>
                <a:latin typeface="Montserrat"/>
              </a:rPr>
              <a:t>Design </a:t>
            </a:r>
            <a:r>
              <a:rPr lang="en-US" sz="1400" b="1" dirty="0">
                <a:solidFill>
                  <a:schemeClr val="bg2">
                    <a:lumMod val="25000"/>
                  </a:schemeClr>
                </a:solidFill>
                <a:latin typeface="Montserrat"/>
              </a:rPr>
              <a:t>ASOs</a:t>
            </a:r>
            <a:r>
              <a:rPr lang="en-US" sz="1400" dirty="0">
                <a:solidFill>
                  <a:schemeClr val="bg2">
                    <a:lumMod val="25000"/>
                  </a:schemeClr>
                </a:solidFill>
                <a:latin typeface="Montserrat"/>
              </a:rPr>
              <a:t> to compete the binding of miRNAs to SLC6A1 mRNA.</a:t>
            </a:r>
          </a:p>
        </p:txBody>
      </p:sp>
      <p:sp>
        <p:nvSpPr>
          <p:cNvPr id="8" name="Rectangle 7">
            <a:extLst>
              <a:ext uri="{FF2B5EF4-FFF2-40B4-BE49-F238E27FC236}">
                <a16:creationId xmlns:a16="http://schemas.microsoft.com/office/drawing/2014/main" id="{692ECDE3-65C1-71D4-32DF-4A5EDBB46626}"/>
              </a:ext>
            </a:extLst>
          </p:cNvPr>
          <p:cNvSpPr/>
          <p:nvPr/>
        </p:nvSpPr>
        <p:spPr>
          <a:xfrm>
            <a:off x="287783" y="6413000"/>
            <a:ext cx="7707596"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i="0" u="none" strike="noStrike" kern="1200" cap="none" spc="0" normalizeH="0" baseline="0" noProof="0" dirty="0">
                <a:ln>
                  <a:noFill/>
                </a:ln>
                <a:solidFill>
                  <a:schemeClr val="accent3"/>
                </a:solidFill>
                <a:effectLst/>
                <a:uLnTx/>
                <a:uFillTx/>
                <a:latin typeface="Montserrat" panose="00000500000000000000" pitchFamily="50" charset="0"/>
                <a:ea typeface="+mn-ea"/>
                <a:cs typeface="+mn-cs"/>
              </a:rPr>
              <a:t>SLC6A1 Cell Models</a:t>
            </a:r>
          </a:p>
        </p:txBody>
      </p:sp>
      <p:pic>
        <p:nvPicPr>
          <p:cNvPr id="2" name="Picture 1" descr="Rady Children's Institute for Genomic Medicine Launches Phase 2 of BeginNGS  Program for Identifying Treatable Genetic Diseases for Newborns | RCIGM">
            <a:extLst>
              <a:ext uri="{FF2B5EF4-FFF2-40B4-BE49-F238E27FC236}">
                <a16:creationId xmlns:a16="http://schemas.microsoft.com/office/drawing/2014/main" id="{933D666D-B3C1-0750-92FE-BDF566E3C4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9116" y="158517"/>
            <a:ext cx="2072640" cy="74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2810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290137A-ED02-7551-DE65-33AEB9792309}"/>
              </a:ext>
            </a:extLst>
          </p:cNvPr>
          <p:cNvSpPr>
            <a:spLocks noGrp="1"/>
          </p:cNvSpPr>
          <p:nvPr>
            <p:ph type="title"/>
          </p:nvPr>
        </p:nvSpPr>
        <p:spPr>
          <a:xfrm>
            <a:off x="355256" y="168419"/>
            <a:ext cx="11417643" cy="779843"/>
          </a:xfrm>
        </p:spPr>
        <p:txBody>
          <a:bodyPr anchor="ctr"/>
          <a:lstStyle/>
          <a:p>
            <a:r>
              <a:rPr lang="en-US" dirty="0">
                <a:solidFill>
                  <a:srgbClr val="FF5400"/>
                </a:solidFill>
              </a:rPr>
              <a:t>Acknowledgements</a:t>
            </a:r>
            <a:endParaRPr lang="en-US" sz="2000" dirty="0"/>
          </a:p>
        </p:txBody>
      </p:sp>
      <p:sp>
        <p:nvSpPr>
          <p:cNvPr id="7" name="TextBox 6">
            <a:extLst>
              <a:ext uri="{FF2B5EF4-FFF2-40B4-BE49-F238E27FC236}">
                <a16:creationId xmlns:a16="http://schemas.microsoft.com/office/drawing/2014/main" id="{F68364E0-DB3A-F8F3-281B-0E3636113FE6}"/>
              </a:ext>
            </a:extLst>
          </p:cNvPr>
          <p:cNvSpPr txBox="1"/>
          <p:nvPr/>
        </p:nvSpPr>
        <p:spPr>
          <a:xfrm>
            <a:off x="672352" y="1147266"/>
            <a:ext cx="4250202" cy="5128968"/>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1600">
                <a:solidFill>
                  <a:schemeClr val="bg2">
                    <a:lumMod val="50000"/>
                  </a:schemeClr>
                </a:solidFill>
                <a:latin typeface="Montserrat"/>
              </a:defRPr>
            </a:lvl1pPr>
          </a:lstStyle>
          <a:p>
            <a:pPr marL="0" indent="0">
              <a:lnSpc>
                <a:spcPct val="150000"/>
              </a:lnSpc>
              <a:buClr>
                <a:schemeClr val="accent1"/>
              </a:buClr>
              <a:buSzPct val="150000"/>
              <a:buNone/>
            </a:pPr>
            <a:r>
              <a:rPr lang="en-US" b="1" dirty="0">
                <a:solidFill>
                  <a:schemeClr val="accent3"/>
                </a:solidFill>
              </a:rPr>
              <a:t>SLC6A1 Connect</a:t>
            </a:r>
          </a:p>
          <a:p>
            <a:pPr marL="0" indent="0">
              <a:lnSpc>
                <a:spcPct val="150000"/>
              </a:lnSpc>
              <a:buClr>
                <a:schemeClr val="accent1"/>
              </a:buClr>
              <a:buSzPct val="150000"/>
              <a:buNone/>
            </a:pPr>
            <a:r>
              <a:rPr lang="en-US" dirty="0">
                <a:solidFill>
                  <a:schemeClr val="tx1"/>
                </a:solidFill>
              </a:rPr>
              <a:t>Amber Freed</a:t>
            </a:r>
          </a:p>
          <a:p>
            <a:pPr marL="0" indent="0">
              <a:lnSpc>
                <a:spcPct val="150000"/>
              </a:lnSpc>
              <a:buClr>
                <a:schemeClr val="accent1"/>
              </a:buClr>
              <a:buSzPct val="150000"/>
              <a:buNone/>
            </a:pPr>
            <a:endParaRPr lang="en-US" b="1" dirty="0">
              <a:solidFill>
                <a:schemeClr val="accent3"/>
              </a:solidFill>
            </a:endParaRPr>
          </a:p>
          <a:p>
            <a:pPr marL="0" indent="0">
              <a:lnSpc>
                <a:spcPct val="150000"/>
              </a:lnSpc>
              <a:buClr>
                <a:schemeClr val="accent1"/>
              </a:buClr>
              <a:buSzPct val="150000"/>
              <a:buNone/>
            </a:pPr>
            <a:r>
              <a:rPr lang="en-US" b="1" dirty="0" err="1">
                <a:solidFill>
                  <a:schemeClr val="accent3"/>
                </a:solidFill>
              </a:rPr>
              <a:t>Mahzi</a:t>
            </a:r>
            <a:r>
              <a:rPr lang="en-US" b="1" dirty="0">
                <a:solidFill>
                  <a:schemeClr val="accent3"/>
                </a:solidFill>
              </a:rPr>
              <a:t> Therapeutics</a:t>
            </a:r>
          </a:p>
          <a:p>
            <a:pPr marL="0" indent="0">
              <a:lnSpc>
                <a:spcPct val="150000"/>
              </a:lnSpc>
              <a:buClr>
                <a:schemeClr val="accent1"/>
              </a:buClr>
              <a:buSzPct val="150000"/>
              <a:buNone/>
            </a:pPr>
            <a:r>
              <a:rPr lang="en-US" dirty="0">
                <a:solidFill>
                  <a:schemeClr val="bg2">
                    <a:lumMod val="25000"/>
                  </a:schemeClr>
                </a:solidFill>
              </a:rPr>
              <a:t>Yael Weiss</a:t>
            </a:r>
          </a:p>
          <a:p>
            <a:pPr marL="0" indent="0">
              <a:lnSpc>
                <a:spcPct val="150000"/>
              </a:lnSpc>
              <a:buClr>
                <a:schemeClr val="accent1"/>
              </a:buClr>
              <a:buSzPct val="150000"/>
              <a:buNone/>
            </a:pPr>
            <a:r>
              <a:rPr lang="en-US" dirty="0" err="1">
                <a:solidFill>
                  <a:schemeClr val="bg2">
                    <a:lumMod val="25000"/>
                  </a:schemeClr>
                </a:solidFill>
              </a:rPr>
              <a:t>Lishan</a:t>
            </a:r>
            <a:r>
              <a:rPr lang="en-US" dirty="0">
                <a:solidFill>
                  <a:schemeClr val="bg2">
                    <a:lumMod val="25000"/>
                  </a:schemeClr>
                </a:solidFill>
              </a:rPr>
              <a:t> Chen</a:t>
            </a:r>
          </a:p>
          <a:p>
            <a:pPr marL="0" indent="0">
              <a:lnSpc>
                <a:spcPct val="150000"/>
              </a:lnSpc>
              <a:buClr>
                <a:schemeClr val="accent1"/>
              </a:buClr>
              <a:buSzPct val="150000"/>
              <a:buNone/>
            </a:pPr>
            <a:endParaRPr lang="en-US" sz="1400" b="1" dirty="0">
              <a:solidFill>
                <a:schemeClr val="bg2">
                  <a:lumMod val="25000"/>
                </a:schemeClr>
              </a:solidFill>
            </a:endParaRPr>
          </a:p>
          <a:p>
            <a:pPr marL="0" indent="0">
              <a:lnSpc>
                <a:spcPct val="150000"/>
              </a:lnSpc>
              <a:buClr>
                <a:schemeClr val="accent1"/>
              </a:buClr>
              <a:buSzPct val="150000"/>
              <a:buNone/>
            </a:pPr>
            <a:r>
              <a:rPr lang="en-US" b="1" dirty="0">
                <a:solidFill>
                  <a:schemeClr val="accent3"/>
                </a:solidFill>
                <a:latin typeface="Montserrat"/>
              </a:rPr>
              <a:t>La</a:t>
            </a:r>
            <a:r>
              <a:rPr lang="en-US" b="1" dirty="0">
                <a:solidFill>
                  <a:schemeClr val="accent3"/>
                </a:solidFill>
              </a:rPr>
              <a:t> Jolla Lab</a:t>
            </a:r>
          </a:p>
          <a:p>
            <a:pPr marL="0" indent="0">
              <a:lnSpc>
                <a:spcPct val="150000"/>
              </a:lnSpc>
              <a:buClr>
                <a:schemeClr val="accent1"/>
              </a:buClr>
              <a:buSzPct val="150000"/>
              <a:buNone/>
            </a:pPr>
            <a:r>
              <a:rPr lang="en-US" dirty="0">
                <a:solidFill>
                  <a:schemeClr val="bg2">
                    <a:lumMod val="25000"/>
                  </a:schemeClr>
                </a:solidFill>
              </a:rPr>
              <a:t>Jeff Milton</a:t>
            </a:r>
          </a:p>
          <a:p>
            <a:pPr marL="0" indent="0">
              <a:lnSpc>
                <a:spcPct val="150000"/>
              </a:lnSpc>
              <a:buClr>
                <a:schemeClr val="accent1"/>
              </a:buClr>
              <a:buSzPct val="150000"/>
              <a:buNone/>
            </a:pPr>
            <a:endParaRPr lang="en-US" sz="1400" b="1" dirty="0">
              <a:solidFill>
                <a:schemeClr val="bg2">
                  <a:lumMod val="25000"/>
                </a:schemeClr>
              </a:solidFill>
              <a:latin typeface="Montserrat"/>
            </a:endParaRPr>
          </a:p>
          <a:p>
            <a:pPr marL="0" indent="0">
              <a:lnSpc>
                <a:spcPct val="150000"/>
              </a:lnSpc>
              <a:buClr>
                <a:schemeClr val="accent1"/>
              </a:buClr>
              <a:buSzPct val="150000"/>
              <a:buNone/>
            </a:pPr>
            <a:r>
              <a:rPr lang="en-US" b="1" dirty="0">
                <a:solidFill>
                  <a:schemeClr val="accent3"/>
                </a:solidFill>
              </a:rPr>
              <a:t>Rarebase</a:t>
            </a:r>
            <a:endParaRPr lang="en-US" sz="1400" b="1" dirty="0">
              <a:solidFill>
                <a:schemeClr val="accent3"/>
              </a:solidFill>
            </a:endParaRPr>
          </a:p>
          <a:p>
            <a:pPr marL="0" indent="0">
              <a:lnSpc>
                <a:spcPct val="150000"/>
              </a:lnSpc>
              <a:buClr>
                <a:schemeClr val="accent1"/>
              </a:buClr>
              <a:buSzPct val="150000"/>
              <a:buNone/>
            </a:pPr>
            <a:r>
              <a:rPr lang="en-US" dirty="0">
                <a:solidFill>
                  <a:schemeClr val="bg2">
                    <a:lumMod val="25000"/>
                  </a:schemeClr>
                </a:solidFill>
              </a:rPr>
              <a:t>Omid Karkouti</a:t>
            </a:r>
          </a:p>
          <a:p>
            <a:pPr marL="0" indent="0">
              <a:lnSpc>
                <a:spcPct val="150000"/>
              </a:lnSpc>
              <a:buClr>
                <a:schemeClr val="accent1"/>
              </a:buClr>
              <a:buSzPct val="150000"/>
              <a:buNone/>
            </a:pPr>
            <a:r>
              <a:rPr lang="en-US" dirty="0">
                <a:solidFill>
                  <a:schemeClr val="bg2">
                    <a:lumMod val="25000"/>
                  </a:schemeClr>
                </a:solidFill>
              </a:rPr>
              <a:t>Nicole Perfito</a:t>
            </a:r>
          </a:p>
          <a:p>
            <a:pPr marL="0" indent="0">
              <a:lnSpc>
                <a:spcPct val="150000"/>
              </a:lnSpc>
              <a:buClr>
                <a:schemeClr val="accent1"/>
              </a:buClr>
              <a:buSzPct val="150000"/>
              <a:buNone/>
            </a:pPr>
            <a:r>
              <a:rPr lang="en-US" dirty="0">
                <a:solidFill>
                  <a:schemeClr val="bg2">
                    <a:lumMod val="25000"/>
                  </a:schemeClr>
                </a:solidFill>
              </a:rPr>
              <a:t>Amanda Faubel</a:t>
            </a:r>
          </a:p>
        </p:txBody>
      </p:sp>
      <p:sp>
        <p:nvSpPr>
          <p:cNvPr id="2" name="TextBox 1">
            <a:extLst>
              <a:ext uri="{FF2B5EF4-FFF2-40B4-BE49-F238E27FC236}">
                <a16:creationId xmlns:a16="http://schemas.microsoft.com/office/drawing/2014/main" id="{064799EC-7C15-DF70-E3AB-B677C07AA545}"/>
              </a:ext>
            </a:extLst>
          </p:cNvPr>
          <p:cNvSpPr txBox="1"/>
          <p:nvPr/>
        </p:nvSpPr>
        <p:spPr>
          <a:xfrm>
            <a:off x="6096000" y="912187"/>
            <a:ext cx="3413760" cy="3610732"/>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1600">
                <a:solidFill>
                  <a:schemeClr val="bg2">
                    <a:lumMod val="50000"/>
                  </a:schemeClr>
                </a:solidFill>
                <a:latin typeface="Montserrat"/>
              </a:defRPr>
            </a:lvl1pPr>
          </a:lstStyle>
          <a:p>
            <a:pPr marL="0" indent="0">
              <a:lnSpc>
                <a:spcPct val="150000"/>
              </a:lnSpc>
              <a:buClr>
                <a:schemeClr val="accent1"/>
              </a:buClr>
              <a:buSzPct val="150000"/>
              <a:buNone/>
            </a:pPr>
            <a:endParaRPr lang="en-US" sz="1400" b="1" dirty="0">
              <a:solidFill>
                <a:schemeClr val="bg2">
                  <a:lumMod val="25000"/>
                </a:schemeClr>
              </a:solidFill>
            </a:endParaRPr>
          </a:p>
          <a:p>
            <a:pPr marL="0" indent="0">
              <a:lnSpc>
                <a:spcPct val="150000"/>
              </a:lnSpc>
              <a:buClr>
                <a:schemeClr val="accent1"/>
              </a:buClr>
              <a:buSzPct val="150000"/>
              <a:buNone/>
            </a:pPr>
            <a:r>
              <a:rPr lang="en-US" sz="1600" b="1" dirty="0">
                <a:solidFill>
                  <a:schemeClr val="accent3"/>
                </a:solidFill>
              </a:rPr>
              <a:t>iXCells Biotechnologies</a:t>
            </a:r>
          </a:p>
          <a:p>
            <a:pPr marL="0" indent="0">
              <a:lnSpc>
                <a:spcPct val="150000"/>
              </a:lnSpc>
              <a:buClr>
                <a:schemeClr val="accent1"/>
              </a:buClr>
              <a:buSzPct val="150000"/>
              <a:buNone/>
            </a:pPr>
            <a:r>
              <a:rPr lang="en-US" dirty="0">
                <a:solidFill>
                  <a:schemeClr val="tx1"/>
                </a:solidFill>
                <a:latin typeface="Montserrat"/>
              </a:rPr>
              <a:t>Qiong (June) Cao</a:t>
            </a:r>
          </a:p>
          <a:p>
            <a:pPr marL="0" indent="0">
              <a:lnSpc>
                <a:spcPct val="150000"/>
              </a:lnSpc>
              <a:buClr>
                <a:schemeClr val="accent1"/>
              </a:buClr>
              <a:buSzPct val="150000"/>
              <a:buNone/>
            </a:pPr>
            <a:r>
              <a:rPr lang="en-US" dirty="0">
                <a:solidFill>
                  <a:schemeClr val="tx1"/>
                </a:solidFill>
                <a:latin typeface="Montserrat"/>
              </a:rPr>
              <a:t>Yuchen Zhou</a:t>
            </a:r>
          </a:p>
          <a:p>
            <a:pPr marL="0" indent="0">
              <a:lnSpc>
                <a:spcPct val="150000"/>
              </a:lnSpc>
              <a:buClr>
                <a:schemeClr val="accent1"/>
              </a:buClr>
              <a:buSzPct val="150000"/>
              <a:buNone/>
            </a:pPr>
            <a:r>
              <a:rPr lang="en-US" dirty="0">
                <a:solidFill>
                  <a:schemeClr val="tx1"/>
                </a:solidFill>
              </a:rPr>
              <a:t>Andreea Manole</a:t>
            </a:r>
          </a:p>
          <a:p>
            <a:pPr marL="0" indent="0">
              <a:lnSpc>
                <a:spcPct val="150000"/>
              </a:lnSpc>
              <a:buClr>
                <a:schemeClr val="accent1"/>
              </a:buClr>
              <a:buSzPct val="150000"/>
              <a:buNone/>
            </a:pPr>
            <a:r>
              <a:rPr lang="en-US" dirty="0">
                <a:solidFill>
                  <a:schemeClr val="tx1"/>
                </a:solidFill>
                <a:latin typeface="Montserrat"/>
              </a:rPr>
              <a:t>Jorge </a:t>
            </a:r>
            <a:r>
              <a:rPr lang="pt-BR" dirty="0">
                <a:solidFill>
                  <a:schemeClr val="tx1"/>
                </a:solidFill>
                <a:latin typeface="Montserrat"/>
              </a:rPr>
              <a:t>Urresti</a:t>
            </a:r>
            <a:endParaRPr lang="en-US" dirty="0">
              <a:solidFill>
                <a:schemeClr val="tx1"/>
              </a:solidFill>
              <a:latin typeface="Montserrat"/>
            </a:endParaRPr>
          </a:p>
          <a:p>
            <a:pPr marL="0" indent="0">
              <a:lnSpc>
                <a:spcPct val="150000"/>
              </a:lnSpc>
              <a:buClr>
                <a:schemeClr val="accent1"/>
              </a:buClr>
              <a:buSzPct val="150000"/>
              <a:buNone/>
            </a:pPr>
            <a:r>
              <a:rPr lang="en-US" dirty="0">
                <a:solidFill>
                  <a:schemeClr val="tx1"/>
                </a:solidFill>
                <a:latin typeface="Montserrat"/>
              </a:rPr>
              <a:t>Chenyuan Gao</a:t>
            </a:r>
          </a:p>
          <a:p>
            <a:pPr marL="0" indent="0">
              <a:lnSpc>
                <a:spcPct val="150000"/>
              </a:lnSpc>
              <a:buClr>
                <a:schemeClr val="accent1"/>
              </a:buClr>
              <a:buSzPct val="150000"/>
              <a:buNone/>
            </a:pPr>
            <a:r>
              <a:rPr lang="en-US" dirty="0">
                <a:solidFill>
                  <a:schemeClr val="tx1"/>
                </a:solidFill>
              </a:rPr>
              <a:t>Alex Ward</a:t>
            </a:r>
          </a:p>
          <a:p>
            <a:pPr marL="0" indent="0">
              <a:lnSpc>
                <a:spcPct val="150000"/>
              </a:lnSpc>
              <a:buClr>
                <a:schemeClr val="accent1"/>
              </a:buClr>
              <a:buSzPct val="150000"/>
              <a:buNone/>
            </a:pPr>
            <a:endParaRPr lang="en-US" sz="1400" b="1" dirty="0">
              <a:solidFill>
                <a:schemeClr val="tx1"/>
              </a:solidFill>
              <a:latin typeface="Montserrat"/>
            </a:endParaRPr>
          </a:p>
          <a:p>
            <a:pPr marL="0" indent="0">
              <a:lnSpc>
                <a:spcPct val="150000"/>
              </a:lnSpc>
              <a:buClr>
                <a:schemeClr val="accent1"/>
              </a:buClr>
              <a:buSzPct val="150000"/>
              <a:buNone/>
            </a:pPr>
            <a:endParaRPr lang="en-US" sz="1400" dirty="0">
              <a:solidFill>
                <a:schemeClr val="bg2">
                  <a:lumMod val="25000"/>
                </a:schemeClr>
              </a:solidFill>
              <a:latin typeface="Montserrat"/>
            </a:endParaRPr>
          </a:p>
        </p:txBody>
      </p:sp>
      <p:pic>
        <p:nvPicPr>
          <p:cNvPr id="4" name="Picture 6" descr="Rady Children's Institute for Genomic Medicine Launches Phase 2 of BeginNGS  Program for Identifying Treatable Genetic Diseases for Newborns | RCIGM">
            <a:extLst>
              <a:ext uri="{FF2B5EF4-FFF2-40B4-BE49-F238E27FC236}">
                <a16:creationId xmlns:a16="http://schemas.microsoft.com/office/drawing/2014/main" id="{6DEE1733-6102-2BF7-9233-C7C758FDC5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9517" y="2568310"/>
            <a:ext cx="2072640" cy="7426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Rarebase launches a neuroscience drug discovery platform collaborating with  15 rare disease patient organizations">
            <a:extLst>
              <a:ext uri="{FF2B5EF4-FFF2-40B4-BE49-F238E27FC236}">
                <a16:creationId xmlns:a16="http://schemas.microsoft.com/office/drawing/2014/main" id="{605AECE8-9218-24C0-B13D-9468900276B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547712" y="5085198"/>
            <a:ext cx="1576251" cy="82527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SLC6A1 Connect | LinkedIn">
            <a:extLst>
              <a:ext uri="{FF2B5EF4-FFF2-40B4-BE49-F238E27FC236}">
                <a16:creationId xmlns:a16="http://schemas.microsoft.com/office/drawing/2014/main" id="{F01A3BF7-B375-FBA6-69AD-109CB2F37264}"/>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706343" y="897570"/>
            <a:ext cx="1258988" cy="125898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La Jolla Labs Inc. | LinkedIn">
            <a:extLst>
              <a:ext uri="{FF2B5EF4-FFF2-40B4-BE49-F238E27FC236}">
                <a16:creationId xmlns:a16="http://schemas.microsoft.com/office/drawing/2014/main" id="{9FA6D97A-B94E-BB40-4307-1579003E5B3F}"/>
              </a:ext>
            </a:extLst>
          </p:cNvPr>
          <p:cNvPicPr>
            <a:picLocks noChangeAspect="1" noChangeArrowheads="1"/>
          </p:cNvPicPr>
          <p:nvPr/>
        </p:nvPicPr>
        <p:blipFill>
          <a:blip r:embed="rId5">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795641" y="3608525"/>
            <a:ext cx="1080392" cy="108039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group of people posing for a photo&#10;&#10;Description automatically generated">
            <a:extLst>
              <a:ext uri="{FF2B5EF4-FFF2-40B4-BE49-F238E27FC236}">
                <a16:creationId xmlns:a16="http://schemas.microsoft.com/office/drawing/2014/main" id="{F05B04A1-3308-BB49-94F1-E8B7466D5055}"/>
              </a:ext>
            </a:extLst>
          </p:cNvPr>
          <p:cNvPicPr>
            <a:picLocks noChangeAspect="1"/>
          </p:cNvPicPr>
          <p:nvPr/>
        </p:nvPicPr>
        <p:blipFill rotWithShape="1">
          <a:blip r:embed="rId6"/>
          <a:srcRect t="35205"/>
          <a:stretch/>
        </p:blipFill>
        <p:spPr>
          <a:xfrm>
            <a:off x="5842432" y="3921031"/>
            <a:ext cx="5698731" cy="2691312"/>
          </a:xfrm>
          <a:prstGeom prst="rect">
            <a:avLst/>
          </a:prstGeom>
          <a:ln>
            <a:noFill/>
          </a:ln>
          <a:effectLst>
            <a:outerShdw blurRad="292100" dist="139700" dir="2700000" algn="tl" rotWithShape="0">
              <a:srgbClr val="333333">
                <a:alpha val="65000"/>
              </a:srgbClr>
            </a:outerShdw>
          </a:effectLst>
        </p:spPr>
      </p:pic>
      <p:sp>
        <p:nvSpPr>
          <p:cNvPr id="15" name="TextBox 14">
            <a:extLst>
              <a:ext uri="{FF2B5EF4-FFF2-40B4-BE49-F238E27FC236}">
                <a16:creationId xmlns:a16="http://schemas.microsoft.com/office/drawing/2014/main" id="{2E98892C-C58E-BCB3-C2C6-37DEE5AF45AF}"/>
              </a:ext>
            </a:extLst>
          </p:cNvPr>
          <p:cNvSpPr txBox="1"/>
          <p:nvPr/>
        </p:nvSpPr>
        <p:spPr>
          <a:xfrm>
            <a:off x="8526723" y="1276653"/>
            <a:ext cx="3413760" cy="2872068"/>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1600">
                <a:solidFill>
                  <a:schemeClr val="bg2">
                    <a:lumMod val="50000"/>
                  </a:schemeClr>
                </a:solidFill>
                <a:latin typeface="Montserrat"/>
              </a:defRPr>
            </a:lvl1pPr>
          </a:lstStyle>
          <a:p>
            <a:pPr marL="0" indent="0">
              <a:lnSpc>
                <a:spcPct val="150000"/>
              </a:lnSpc>
              <a:buClr>
                <a:schemeClr val="accent1"/>
              </a:buClr>
              <a:buSzPct val="150000"/>
              <a:buNone/>
            </a:pPr>
            <a:endParaRPr lang="en-US" sz="1400" b="1" dirty="0">
              <a:solidFill>
                <a:schemeClr val="bg2">
                  <a:lumMod val="25000"/>
                </a:schemeClr>
              </a:solidFill>
            </a:endParaRPr>
          </a:p>
          <a:p>
            <a:pPr marL="0" indent="0">
              <a:lnSpc>
                <a:spcPct val="150000"/>
              </a:lnSpc>
              <a:buClr>
                <a:schemeClr val="accent1"/>
              </a:buClr>
              <a:buSzPct val="150000"/>
              <a:buNone/>
            </a:pPr>
            <a:r>
              <a:rPr lang="en-US" dirty="0">
                <a:solidFill>
                  <a:schemeClr val="tx1"/>
                </a:solidFill>
                <a:latin typeface="Montserrat"/>
              </a:rPr>
              <a:t>Siwen (Ellen) Wang </a:t>
            </a:r>
          </a:p>
          <a:p>
            <a:pPr marL="0" indent="0">
              <a:lnSpc>
                <a:spcPct val="150000"/>
              </a:lnSpc>
              <a:buClr>
                <a:schemeClr val="accent1"/>
              </a:buClr>
              <a:buSzPct val="150000"/>
              <a:buNone/>
            </a:pPr>
            <a:r>
              <a:rPr lang="en-US" dirty="0">
                <a:solidFill>
                  <a:schemeClr val="tx1"/>
                </a:solidFill>
              </a:rPr>
              <a:t>Yunbo Li</a:t>
            </a:r>
          </a:p>
          <a:p>
            <a:pPr marL="0" indent="0">
              <a:lnSpc>
                <a:spcPct val="150000"/>
              </a:lnSpc>
              <a:buClr>
                <a:schemeClr val="accent1"/>
              </a:buClr>
              <a:buSzPct val="150000"/>
              <a:buNone/>
            </a:pPr>
            <a:r>
              <a:rPr lang="en-US" dirty="0">
                <a:solidFill>
                  <a:schemeClr val="tx1"/>
                </a:solidFill>
                <a:latin typeface="Montserrat"/>
              </a:rPr>
              <a:t>Minqing Rong</a:t>
            </a:r>
          </a:p>
          <a:p>
            <a:pPr marL="0" indent="0">
              <a:lnSpc>
                <a:spcPct val="150000"/>
              </a:lnSpc>
              <a:buClr>
                <a:schemeClr val="accent1"/>
              </a:buClr>
              <a:buSzPct val="150000"/>
              <a:buNone/>
            </a:pPr>
            <a:r>
              <a:rPr lang="en-US" dirty="0">
                <a:solidFill>
                  <a:schemeClr val="tx1"/>
                </a:solidFill>
              </a:rPr>
              <a:t>Ella Zhang</a:t>
            </a:r>
          </a:p>
          <a:p>
            <a:pPr marL="0" indent="0">
              <a:lnSpc>
                <a:spcPct val="150000"/>
              </a:lnSpc>
              <a:buClr>
                <a:schemeClr val="accent1"/>
              </a:buClr>
              <a:buSzPct val="150000"/>
              <a:buNone/>
            </a:pPr>
            <a:r>
              <a:rPr lang="en-US" dirty="0">
                <a:solidFill>
                  <a:schemeClr val="tx1"/>
                </a:solidFill>
                <a:latin typeface="Montserrat"/>
              </a:rPr>
              <a:t>Eileen Stone</a:t>
            </a:r>
          </a:p>
          <a:p>
            <a:pPr marL="0" indent="0">
              <a:lnSpc>
                <a:spcPct val="150000"/>
              </a:lnSpc>
              <a:buClr>
                <a:schemeClr val="accent1"/>
              </a:buClr>
              <a:buSzPct val="150000"/>
              <a:buNone/>
            </a:pPr>
            <a:endParaRPr lang="en-US" sz="1400" b="1" dirty="0">
              <a:solidFill>
                <a:schemeClr val="tx1"/>
              </a:solidFill>
              <a:latin typeface="Montserrat"/>
            </a:endParaRPr>
          </a:p>
          <a:p>
            <a:pPr marL="0" indent="0">
              <a:lnSpc>
                <a:spcPct val="150000"/>
              </a:lnSpc>
              <a:buClr>
                <a:schemeClr val="accent1"/>
              </a:buClr>
              <a:buSzPct val="150000"/>
              <a:buNone/>
            </a:pPr>
            <a:endParaRPr lang="en-US" sz="1400" dirty="0">
              <a:solidFill>
                <a:schemeClr val="bg2">
                  <a:lumMod val="25000"/>
                </a:schemeClr>
              </a:solidFill>
              <a:latin typeface="Montserrat"/>
            </a:endParaRPr>
          </a:p>
        </p:txBody>
      </p:sp>
    </p:spTree>
    <p:extLst>
      <p:ext uri="{BB962C8B-B14F-4D97-AF65-F5344CB8AC3E}">
        <p14:creationId xmlns:p14="http://schemas.microsoft.com/office/powerpoint/2010/main" val="2844774435"/>
      </p:ext>
    </p:extLst>
  </p:cSld>
  <p:clrMapOvr>
    <a:masterClrMapping/>
  </p:clrMapOvr>
</p:sld>
</file>

<file path=ppt/theme/theme1.xml><?xml version="1.0" encoding="utf-8"?>
<a:theme xmlns:a="http://schemas.openxmlformats.org/drawingml/2006/main" name="iXCells Presentation Template - Generic">
  <a:themeElements>
    <a:clrScheme name="iXCells">
      <a:dk1>
        <a:sysClr val="windowText" lastClr="000000"/>
      </a:dk1>
      <a:lt1>
        <a:sysClr val="window" lastClr="FFFFFF"/>
      </a:lt1>
      <a:dk2>
        <a:srgbClr val="676767"/>
      </a:dk2>
      <a:lt2>
        <a:srgbClr val="E7E6E6"/>
      </a:lt2>
      <a:accent1>
        <a:srgbClr val="F47122"/>
      </a:accent1>
      <a:accent2>
        <a:srgbClr val="F7901D"/>
      </a:accent2>
      <a:accent3>
        <a:srgbClr val="085FC2"/>
      </a:accent3>
      <a:accent4>
        <a:srgbClr val="6AACF8"/>
      </a:accent4>
      <a:accent5>
        <a:srgbClr val="DE1B76"/>
      </a:accent5>
      <a:accent6>
        <a:srgbClr val="0077C8"/>
      </a:accent6>
      <a:hlink>
        <a:srgbClr val="0563C1"/>
      </a:hlink>
      <a:folHlink>
        <a:srgbClr val="00B0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noAutofit/>
      </a:bodyPr>
      <a:lstStyle>
        <a:defPPr algn="l">
          <a:defRPr dirty="0" err="1" smtClean="0"/>
        </a:defPPr>
      </a:lstStyle>
    </a:txDef>
  </a:objectDefaults>
  <a:extraClrSchemeLst/>
  <a:extLst>
    <a:ext uri="{05A4C25C-085E-4340-85A3-A5531E510DB2}">
      <thm15:themeFamily xmlns:thm15="http://schemas.microsoft.com/office/thememl/2012/main" name="iXCells PPT Template - Generic" id="{E3BF05C4-24AE-4A73-97D6-0CADB22ECDB8}" vid="{1D022CE9-26B4-466A-A817-328DD98D93FD}"/>
    </a:ext>
  </a:extLst>
</a:theme>
</file>

<file path=ppt/theme/theme2.xml><?xml version="1.0" encoding="utf-8"?>
<a:theme xmlns:a="http://schemas.openxmlformats.org/drawingml/2006/main" name="1_iXCells Presentation Template - Generic">
  <a:themeElements>
    <a:clrScheme name="iXCells">
      <a:dk1>
        <a:sysClr val="windowText" lastClr="000000"/>
      </a:dk1>
      <a:lt1>
        <a:sysClr val="window" lastClr="FFFFFF"/>
      </a:lt1>
      <a:dk2>
        <a:srgbClr val="676767"/>
      </a:dk2>
      <a:lt2>
        <a:srgbClr val="E7E6E6"/>
      </a:lt2>
      <a:accent1>
        <a:srgbClr val="F47122"/>
      </a:accent1>
      <a:accent2>
        <a:srgbClr val="F7901D"/>
      </a:accent2>
      <a:accent3>
        <a:srgbClr val="085FC2"/>
      </a:accent3>
      <a:accent4>
        <a:srgbClr val="6AACF8"/>
      </a:accent4>
      <a:accent5>
        <a:srgbClr val="DE1B76"/>
      </a:accent5>
      <a:accent6>
        <a:srgbClr val="0077C8"/>
      </a:accent6>
      <a:hlink>
        <a:srgbClr val="0563C1"/>
      </a:hlink>
      <a:folHlink>
        <a:srgbClr val="00B0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noAutofit/>
      </a:bodyPr>
      <a:lstStyle>
        <a:defPPr algn="l">
          <a:defRPr dirty="0" err="1" smtClean="0"/>
        </a:defPPr>
      </a:lstStyle>
    </a:txDef>
  </a:objectDefaults>
  <a:extraClrSchemeLst/>
  <a:extLst>
    <a:ext uri="{05A4C25C-085E-4340-85A3-A5531E510DB2}">
      <thm15:themeFamily xmlns:thm15="http://schemas.microsoft.com/office/thememl/2012/main" name="iXCells PPT Template - Generic" id="{E3BF05C4-24AE-4A73-97D6-0CADB22ECDB8}" vid="{1D022CE9-26B4-466A-A817-328DD98D93FD}"/>
    </a:ext>
  </a:extLst>
</a:theme>
</file>

<file path=ppt/theme/theme3.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6CEDBE65C2E2943A2F5E1039C536E5E" ma:contentTypeVersion="16" ma:contentTypeDescription="Create a new document." ma:contentTypeScope="" ma:versionID="e56e6999e22580282808f6aced4abe48">
  <xsd:schema xmlns:xsd="http://www.w3.org/2001/XMLSchema" xmlns:xs="http://www.w3.org/2001/XMLSchema" xmlns:p="http://schemas.microsoft.com/office/2006/metadata/properties" xmlns:ns2="1a7e1199-32c7-49c2-9a19-a79875b076f4" xmlns:ns3="cace5766-a9ae-4769-a047-c9dcedf52cfd" targetNamespace="http://schemas.microsoft.com/office/2006/metadata/properties" ma:root="true" ma:fieldsID="08dd8a86a553a4dfa93ef4da9a27f388" ns2:_="" ns3:_="">
    <xsd:import namespace="1a7e1199-32c7-49c2-9a19-a79875b076f4"/>
    <xsd:import namespace="cace5766-a9ae-4769-a047-c9dcedf52cf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lcf76f155ced4ddcb4097134ff3c332f" minOccurs="0"/>
                <xsd:element ref="ns3: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7e1199-32c7-49c2-9a19-a79875b076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f91fb872-b67d-4ddb-8e62-3e77052d9e2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ace5766-a9ae-4769-a047-c9dcedf52c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aef85bc-cd6b-483a-a57c-3750c9284bd0}" ma:internalName="TaxCatchAll" ma:showField="CatchAllData" ma:web="cace5766-a9ae-4769-a047-c9dcedf52cf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cace5766-a9ae-4769-a047-c9dcedf52cfd" xsi:nil="true"/>
    <lcf76f155ced4ddcb4097134ff3c332f xmlns="1a7e1199-32c7-49c2-9a19-a79875b076f4">
      <Terms xmlns="http://schemas.microsoft.com/office/infopath/2007/PartnerControls"/>
    </lcf76f155ced4ddcb4097134ff3c332f>
    <SharedWithUsers xmlns="cace5766-a9ae-4769-a047-c9dcedf52cfd">
      <UserInfo>
        <DisplayName>Nianwei Lin</DisplayName>
        <AccountId>12</AccountId>
        <AccountType/>
      </UserInfo>
    </SharedWithUsers>
  </documentManagement>
</p:properties>
</file>

<file path=customXml/itemProps1.xml><?xml version="1.0" encoding="utf-8"?>
<ds:datastoreItem xmlns:ds="http://schemas.openxmlformats.org/officeDocument/2006/customXml" ds:itemID="{D829E376-2220-462E-B7D9-DB5383B2D611}">
  <ds:schemaRefs>
    <ds:schemaRef ds:uri="http://schemas.microsoft.com/sharepoint/v3/contenttype/forms"/>
  </ds:schemaRefs>
</ds:datastoreItem>
</file>

<file path=customXml/itemProps2.xml><?xml version="1.0" encoding="utf-8"?>
<ds:datastoreItem xmlns:ds="http://schemas.openxmlformats.org/officeDocument/2006/customXml" ds:itemID="{95DF07EB-D4ED-4A1A-8A84-8509B784DA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7e1199-32c7-49c2-9a19-a79875b076f4"/>
    <ds:schemaRef ds:uri="cace5766-a9ae-4769-a047-c9dcedf52c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A3D521-3B04-4DB0-9E49-F12CD60E2082}">
  <ds:schemaRefs>
    <ds:schemaRef ds:uri="1a7e1199-32c7-49c2-9a19-a79875b076f4"/>
    <ds:schemaRef ds:uri="http://schemas.microsoft.com/office/2006/documentManagement/types"/>
    <ds:schemaRef ds:uri="cace5766-a9ae-4769-a047-c9dcedf52cfd"/>
    <ds:schemaRef ds:uri="http://www.w3.org/XML/1998/namespace"/>
    <ds:schemaRef ds:uri="http://purl.org/dc/terms/"/>
    <ds:schemaRef ds:uri="http://purl.org/dc/dcmityp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iXCells PPT Template - Generic</Template>
  <TotalTime>21581</TotalTime>
  <Words>4014</Words>
  <Application>Microsoft Office PowerPoint</Application>
  <PresentationFormat>Widescreen</PresentationFormat>
  <Paragraphs>679</Paragraphs>
  <Slides>34</Slides>
  <Notes>21</Notes>
  <HiddenSlides>0</HiddenSlides>
  <MMClips>1</MMClips>
  <ScaleCrop>false</ScaleCrop>
  <HeadingPairs>
    <vt:vector size="8" baseType="variant">
      <vt:variant>
        <vt:lpstr>Fonts Used</vt:lpstr>
      </vt:variant>
      <vt:variant>
        <vt:i4>13</vt:i4>
      </vt:variant>
      <vt:variant>
        <vt:lpstr>Theme</vt:lpstr>
      </vt:variant>
      <vt:variant>
        <vt:i4>3</vt:i4>
      </vt:variant>
      <vt:variant>
        <vt:lpstr>Embedded OLE Servers</vt:lpstr>
      </vt:variant>
      <vt:variant>
        <vt:i4>1</vt:i4>
      </vt:variant>
      <vt:variant>
        <vt:lpstr>Slide Titles</vt:lpstr>
      </vt:variant>
      <vt:variant>
        <vt:i4>34</vt:i4>
      </vt:variant>
    </vt:vector>
  </HeadingPairs>
  <TitlesOfParts>
    <vt:vector size="51" baseType="lpstr">
      <vt:lpstr>微软雅黑</vt:lpstr>
      <vt:lpstr>Aharoni</vt:lpstr>
      <vt:lpstr>Arial</vt:lpstr>
      <vt:lpstr>Calibri</vt:lpstr>
      <vt:lpstr>Courier New</vt:lpstr>
      <vt:lpstr>Impact</vt:lpstr>
      <vt:lpstr>Montserrat</vt:lpstr>
      <vt:lpstr>Montserrat </vt:lpstr>
      <vt:lpstr>Montserrat Medium</vt:lpstr>
      <vt:lpstr>Montserrat SemiBold</vt:lpstr>
      <vt:lpstr>Open Sans</vt:lpstr>
      <vt:lpstr>Roboto</vt:lpstr>
      <vt:lpstr>Wingdings</vt:lpstr>
      <vt:lpstr>iXCells Presentation Template - Generic</vt:lpstr>
      <vt:lpstr>1_iXCells Presentation Template - Generic</vt:lpstr>
      <vt:lpstr>Simple Light</vt:lpstr>
      <vt:lpstr>Prism 6</vt:lpstr>
      <vt:lpstr>PowerPoint Presentation</vt:lpstr>
      <vt:lpstr>PowerPoint Presentation</vt:lpstr>
      <vt:lpstr>PowerPoint Presentation</vt:lpstr>
      <vt:lpstr>WHO WE ARE – INNOVATIVE CELL MODEL EXPERT</vt:lpstr>
      <vt:lpstr>OUR EXPERTISE – DISEASE-RELEVANT CELL MODELS</vt:lpstr>
      <vt:lpstr>CELL PRODUCTS – Primary Cells</vt:lpstr>
      <vt:lpstr>CELL PRODUCTS – iPSC Lines</vt:lpstr>
      <vt:lpstr>CELL PRODUCTS – iPSC-Derived Cells</vt:lpstr>
      <vt:lpstr>PowerPoint Presentation</vt:lpstr>
      <vt:lpstr>RARE DISEASE &amp; PERSONALIZED THERAPY DEVELOPMENT – RNA &amp; Gene Therapeutics or Drug Repurposing</vt:lpstr>
      <vt:lpstr>ASO SCREENING – PATIENT-DERIVED CELL MODEL​</vt:lpstr>
      <vt:lpstr>ANTISENSE OLIGONUCLEOTIDE (ASO) SCREENING –  DEVELOPMENT TIMELINE​</vt:lpstr>
      <vt:lpstr>Different Cell Systems Comparison</vt:lpstr>
      <vt:lpstr>PowerPoint Presentation</vt:lpstr>
      <vt:lpstr>PowerPoint Presentation</vt:lpstr>
      <vt:lpstr>N-of-1 Project Summary  (ASO screening)</vt:lpstr>
      <vt:lpstr>N-of-1 Project Summary  (Other modalities)</vt:lpstr>
      <vt:lpstr>PowerPoint Presentation</vt:lpstr>
      <vt:lpstr>iXCells Partnership In Rare Disease Community </vt:lpstr>
      <vt:lpstr>iXCells as a Key CRO Partner in the Ecosystem</vt:lpstr>
      <vt:lpstr>PowerPoint Presentation</vt:lpstr>
      <vt:lpstr>POTENTIAL THERAPEUTIC STRATEGIES FOR SLC6A1 HAPLOID INSUFFICIENCY</vt:lpstr>
      <vt:lpstr>SLC6A1-AS1 POTENTIALLY SERVES AS NATURAL ANTISENSE IN BRAIN</vt:lpstr>
      <vt:lpstr>MIRNA BINDING SITE ANALYSIS ON 3’UTR</vt:lpstr>
      <vt:lpstr>IDENTIFY A SUITABLE CELL SYSTEM</vt:lpstr>
      <vt:lpstr>iPSC-Derived GABAergic Neurons</vt:lpstr>
      <vt:lpstr>iXCells™ iPSC-Derived GABAergic Neurons</vt:lpstr>
      <vt:lpstr>iXCells™ iPSC-Derived GABAergic Neurons</vt:lpstr>
      <vt:lpstr>Functional Validation of iPSC-GABAergic Neurons GABA Release Assay</vt:lpstr>
      <vt:lpstr>Functional Validation of iXCells™ iPSC-GABAergic Neurons  Electrophysiological Activity Test by MEA</vt:lpstr>
      <vt:lpstr>Gene Expression Analysis in GABAergic Neurons</vt:lpstr>
      <vt:lpstr>Conclusions &amp; Plans</vt:lpstr>
      <vt:lpstr>Future Plans</vt:lpstr>
      <vt:lpstr>Acknowledgements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iXCells Biotechnologies</dc:title>
  <dc:creator>Luana Meira Williams</dc:creator>
  <cp:lastModifiedBy>Kimberly Fry</cp:lastModifiedBy>
  <cp:revision>49</cp:revision>
  <dcterms:created xsi:type="dcterms:W3CDTF">2023-03-17T22:22:42Z</dcterms:created>
  <dcterms:modified xsi:type="dcterms:W3CDTF">2023-11-30T12:48:16Z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0x010100F6CEDBE65C2E2943A2F5E1039C536E5E</vt:lpwstr>
  </property>
  <property fmtid="{D5CDD505-2E9C-101B-9397-08002B2CF9AE}" pid="3" name="MediaServiceImageTags">
    <vt:lpwstr/>
  </property>
</Properties>
</file>