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56" r:id="rId2"/>
    <p:sldId id="268" r:id="rId3"/>
    <p:sldId id="269" r:id="rId4"/>
    <p:sldId id="270" r:id="rId5"/>
    <p:sldId id="272" r:id="rId6"/>
    <p:sldId id="289" r:id="rId7"/>
    <p:sldId id="275" r:id="rId8"/>
    <p:sldId id="276" r:id="rId9"/>
    <p:sldId id="277" r:id="rId10"/>
    <p:sldId id="278" r:id="rId11"/>
    <p:sldId id="281" r:id="rId12"/>
    <p:sldId id="282" r:id="rId13"/>
    <p:sldId id="279" r:id="rId14"/>
    <p:sldId id="290" r:id="rId15"/>
    <p:sldId id="283" r:id="rId16"/>
    <p:sldId id="285" r:id="rId17"/>
    <p:sldId id="284" r:id="rId18"/>
    <p:sldId id="286" r:id="rId19"/>
    <p:sldId id="271" r:id="rId20"/>
    <p:sldId id="288" r:id="rId21"/>
    <p:sldId id="291" r:id="rId22"/>
    <p:sldId id="292" r:id="rId23"/>
    <p:sldId id="287" r:id="rId24"/>
    <p:sldId id="265" r:id="rId25"/>
  </p:sldIdLst>
  <p:sldSz cx="9144000" cy="5143500" type="screen16x9"/>
  <p:notesSz cx="6858000" cy="9144000"/>
  <p:defaultTextStyle>
    <a:defPPr>
      <a:defRPr lang="en-US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2A9AD"/>
    <a:srgbClr val="FCEBD9"/>
    <a:srgbClr val="F6C899"/>
    <a:srgbClr val="EF9C4D"/>
    <a:srgbClr val="D9F0F2"/>
    <a:srgbClr val="98D6DC"/>
    <a:srgbClr val="4DB9C2"/>
    <a:srgbClr val="F0F5FA"/>
    <a:srgbClr val="D6E0F5"/>
    <a:srgbClr val="B8CC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628" autoAdjust="0"/>
    <p:restoredTop sz="96327" autoAdjust="0"/>
  </p:normalViewPr>
  <p:slideViewPr>
    <p:cSldViewPr snapToGrid="0" showGuides="1">
      <p:cViewPr varScale="1">
        <p:scale>
          <a:sx n="109" d="100"/>
          <a:sy n="109" d="100"/>
        </p:scale>
        <p:origin x="1171" y="8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700"/>
    </p:cViewPr>
  </p:sorterViewPr>
  <p:notesViewPr>
    <p:cSldViewPr snapToGrid="0">
      <p:cViewPr varScale="1">
        <p:scale>
          <a:sx n="117" d="100"/>
          <a:sy n="117" d="100"/>
        </p:scale>
        <p:origin x="4648" y="16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Verdana" panose="020B0604030504040204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89E0E8-7078-484F-B952-24E19316F184}" type="datetimeFigureOut">
              <a:rPr lang="en-US" smtClean="0">
                <a:latin typeface="Verdana" panose="020B0604030504040204" pitchFamily="34" charset="0"/>
              </a:rPr>
              <a:t>12/15/2023</a:t>
            </a:fld>
            <a:endParaRPr lang="en-US" dirty="0">
              <a:latin typeface="Verdana" panose="020B060403050404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Verdana" panose="020B060403050404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167384-6885-7A47-BDC5-58C7CFF4F056}" type="slidenum">
              <a:rPr lang="en-US" smtClean="0">
                <a:latin typeface="Verdana" panose="020B0604030504040204" pitchFamily="34" charset="0"/>
              </a:rPr>
              <a:t>‹#›</a:t>
            </a:fld>
            <a:endParaRPr lang="en-US" dirty="0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2817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Verdana" panose="020B060403050404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Verdana" panose="020B0604030504040204" pitchFamily="34" charset="0"/>
              </a:defRPr>
            </a:lvl1pPr>
          </a:lstStyle>
          <a:p>
            <a:fld id="{BBEB936B-FE89-4344-982F-3EA728D5E6E3}" type="datetimeFigureOut">
              <a:rPr lang="en-GB" smtClean="0"/>
              <a:pPr/>
              <a:t>15/12/2023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Verdana" panose="020B060403050404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Verdana" panose="020B0604030504040204" pitchFamily="34" charset="0"/>
              </a:defRPr>
            </a:lvl1pPr>
          </a:lstStyle>
          <a:p>
            <a:fld id="{43007C13-8B10-4110-B449-2E65250C906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86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b="0" i="0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1pPr>
    <a:lvl2pPr marL="342900" algn="l" defTabSz="685800" rtl="0" eaLnBrk="1" latinLnBrk="0" hangingPunct="1">
      <a:defRPr sz="900" b="0" i="0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2pPr>
    <a:lvl3pPr marL="685800" algn="l" defTabSz="685800" rtl="0" eaLnBrk="1" latinLnBrk="0" hangingPunct="1">
      <a:defRPr sz="900" b="0" i="0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3pPr>
    <a:lvl4pPr marL="1028700" algn="l" defTabSz="685800" rtl="0" eaLnBrk="1" latinLnBrk="0" hangingPunct="1">
      <a:defRPr sz="900" b="0" i="0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4pPr>
    <a:lvl5pPr marL="1371600" algn="l" defTabSz="685800" rtl="0" eaLnBrk="1" latinLnBrk="0" hangingPunct="1">
      <a:defRPr sz="900" b="0" i="0"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07C13-8B10-4110-B449-2E65250C9065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843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sv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4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FD72F9C-E7DF-0037-4FFB-8CA9C265D3A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42900" y="2093495"/>
            <a:ext cx="8369886" cy="1677411"/>
          </a:xfrm>
        </p:spPr>
        <p:txBody>
          <a:bodyPr anchor="b">
            <a:normAutofit/>
          </a:bodyPr>
          <a:lstStyle>
            <a:lvl1pPr algn="l">
              <a:lnSpc>
                <a:spcPct val="86000"/>
              </a:lnSpc>
              <a:defRPr sz="30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0"/>
                </a:gradFill>
              </a:defRPr>
            </a:lvl1pPr>
          </a:lstStyle>
          <a:p>
            <a:r>
              <a:rPr lang="en-US" dirty="0"/>
              <a:t>Click to edit Master title style </a:t>
            </a:r>
            <a:endParaRPr lang="en-GB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8F97D6C-EDAA-883F-6E9C-F2F12E684C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900" y="3833293"/>
            <a:ext cx="6611150" cy="389900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888A90E-A0CB-C8E8-A174-1E5AC7727894}"/>
              </a:ext>
            </a:extLst>
          </p:cNvPr>
          <p:cNvSpPr/>
          <p:nvPr userDrawn="1"/>
        </p:nvSpPr>
        <p:spPr>
          <a:xfrm>
            <a:off x="342900" y="4648093"/>
            <a:ext cx="4572000" cy="100027"/>
          </a:xfrm>
          <a:prstGeom prst="rect">
            <a:avLst/>
          </a:prstGeom>
        </p:spPr>
        <p:txBody>
          <a:bodyPr lIns="0" tIns="0" rIns="0" bIns="0">
            <a:spAutoFit/>
          </a:bodyPr>
          <a:lstStyle/>
          <a:p>
            <a:r>
              <a:rPr lang="en-US" sz="650" b="0" i="0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Image Courtesy of Nashville Convention &amp; Visitors Corp.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3D0359D8-FC05-8256-283E-588590E8BB8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79149" y="522997"/>
            <a:ext cx="2252848" cy="114168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B5F84E55-560F-E182-2EA0-8329F8517FE7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69202" y="4206871"/>
            <a:ext cx="1243584" cy="54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337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and Conten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ECF61CB-5121-2D8C-4030-9D9088318B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661E2-E9D5-EB68-5DEA-08DEB81FE5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401ACD6E-C209-1E0E-4017-B9B212320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" y="290512"/>
            <a:ext cx="7960007" cy="738188"/>
          </a:xfrm>
          <a:prstGeom prst="rect">
            <a:avLst/>
          </a:prstGeom>
          <a:noFill/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BF84B1D0-D97D-E9DA-AFBE-1B940D9A4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095376"/>
            <a:ext cx="7960006" cy="312828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772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401ACD6E-C209-1E0E-4017-B9B212320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" y="290512"/>
            <a:ext cx="7960007" cy="738188"/>
          </a:xfrm>
          <a:prstGeom prst="rect">
            <a:avLst/>
          </a:prstGeom>
          <a:noFill/>
        </p:spPr>
        <p:txBody>
          <a:bodyPr vert="horz" lIns="0" tIns="0" rIns="0" bIns="0" rtlCol="0" anchor="t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BF84B1D0-D97D-E9DA-AFBE-1B940D9A4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095376"/>
            <a:ext cx="7960006" cy="312828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A386478-F5BD-976D-0F43-80778F8B96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bg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FDB2CFC-66E2-AA9B-B1CE-7395AF4CF1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</p:spTree>
    <p:extLst>
      <p:ext uri="{BB962C8B-B14F-4D97-AF65-F5344CB8AC3E}">
        <p14:creationId xmlns:p14="http://schemas.microsoft.com/office/powerpoint/2010/main" val="3818746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D9A73F60-27C7-F323-ADD9-B5C51B48E54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038238" y="1555351"/>
            <a:ext cx="3828459" cy="194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786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DF042-3449-CAE8-C3B3-3EFF8561F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" y="290512"/>
            <a:ext cx="7960007" cy="738188"/>
          </a:xfrm>
          <a:prstGeom prst="rect">
            <a:avLst/>
          </a:prstGeom>
          <a:noFill/>
        </p:spPr>
        <p:txBody>
          <a:bodyPr vert="horz" lIns="0" tIns="0" rIns="0" bIns="0" rtlCol="0" anchor="t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824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 4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3123868"/>
            <a:ext cx="3836068" cy="886201"/>
          </a:xfrm>
        </p:spPr>
        <p:txBody>
          <a:bodyPr anchor="t">
            <a:normAutofit/>
          </a:bodyPr>
          <a:lstStyle>
            <a:lvl1pPr algn="l">
              <a:lnSpc>
                <a:spcPct val="86000"/>
              </a:lnSpc>
              <a:defRPr sz="2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" y="4033819"/>
            <a:ext cx="3825339" cy="389900"/>
          </a:xfrm>
        </p:spPr>
        <p:txBody>
          <a:bodyPr>
            <a:normAutofit/>
          </a:bodyPr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73F7283F-1482-2DFC-CB14-7FD01F83DC6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41277" y="4033615"/>
            <a:ext cx="1592778" cy="807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464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Slide 4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3123868"/>
            <a:ext cx="3836068" cy="886201"/>
          </a:xfrm>
        </p:spPr>
        <p:txBody>
          <a:bodyPr anchor="t">
            <a:normAutofit/>
          </a:bodyPr>
          <a:lstStyle>
            <a:lvl1pPr algn="l">
              <a:lnSpc>
                <a:spcPct val="86000"/>
              </a:lnSpc>
              <a:defRPr sz="2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" y="4033819"/>
            <a:ext cx="3825339" cy="389900"/>
          </a:xfrm>
        </p:spPr>
        <p:txBody>
          <a:bodyPr>
            <a:normAutofit/>
          </a:bodyPr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73F7283F-1482-2DFC-CB14-7FD01F83DC6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41277" y="4033615"/>
            <a:ext cx="1592778" cy="807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606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290512"/>
            <a:ext cx="5715000" cy="738188"/>
          </a:xfrm>
          <a:prstGeom prst="rect">
            <a:avLst/>
          </a:prstGeom>
          <a:noFill/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095376"/>
            <a:ext cx="5715000" cy="312828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0C486AC-2497-50B2-09FC-C41BE49210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51989-F6EE-C600-5154-8D8D004322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</p:spTree>
    <p:extLst>
      <p:ext uri="{BB962C8B-B14F-4D97-AF65-F5344CB8AC3E}">
        <p14:creationId xmlns:p14="http://schemas.microsoft.com/office/powerpoint/2010/main" val="1859635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1" r:id="rId2"/>
    <p:sldLayoutId id="2147483686" r:id="rId3"/>
    <p:sldLayoutId id="2147483682" r:id="rId4"/>
    <p:sldLayoutId id="2147483650" r:id="rId5"/>
    <p:sldLayoutId id="2147483679" r:id="rId6"/>
    <p:sldLayoutId id="2147483685" r:id="rId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l" defTabSz="685800" rtl="0" eaLnBrk="1" latinLnBrk="0" hangingPunct="1">
        <a:lnSpc>
          <a:spcPct val="100000"/>
        </a:lnSpc>
        <a:spcBef>
          <a:spcPct val="0"/>
        </a:spcBef>
        <a:buNone/>
        <a:defRPr sz="2000" b="1" kern="1200">
          <a:gradFill>
            <a:gsLst>
              <a:gs pos="0">
                <a:schemeClr val="bg2"/>
              </a:gs>
              <a:gs pos="100000">
                <a:schemeClr val="accent1"/>
              </a:gs>
            </a:gsLst>
            <a:lin ang="0" scaled="0"/>
          </a:gradFill>
          <a:latin typeface="Verdana" panose="020B0604030504040204" pitchFamily="34" charset="0"/>
          <a:ea typeface="Verdana" panose="020B0604030504040204" pitchFamily="34" charset="0"/>
          <a:cs typeface="Verdana" panose="020B0604030504040204" pitchFamily="34" charset="0"/>
        </a:defRPr>
      </a:lvl1pPr>
    </p:titleStyle>
    <p:bodyStyle>
      <a:lvl1pPr marL="116681" indent="-116681" algn="l" defTabSz="6858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1200" kern="1200">
          <a:solidFill>
            <a:srgbClr val="000000"/>
          </a:solidFill>
          <a:latin typeface="Verdana" panose="020B0604030504040204" pitchFamily="34" charset="0"/>
          <a:ea typeface="Verdana" panose="020B0604030504040204" pitchFamily="34" charset="0"/>
          <a:cs typeface="Verdana" panose="020B0604030504040204" pitchFamily="34" charset="0"/>
        </a:defRPr>
      </a:lvl1pPr>
      <a:lvl2pPr marL="514350" indent="-171450" algn="l" defTabSz="6858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System Font Regular"/>
        <a:buChar char="-"/>
        <a:defRPr sz="1200" kern="1200">
          <a:solidFill>
            <a:srgbClr val="000000"/>
          </a:solidFill>
          <a:latin typeface="Verdana" panose="020B0604030504040204" pitchFamily="34" charset="0"/>
          <a:ea typeface="Verdana" panose="020B0604030504040204" pitchFamily="34" charset="0"/>
          <a:cs typeface="Verdana" panose="020B0604030504040204" pitchFamily="34" charset="0"/>
        </a:defRPr>
      </a:lvl2pPr>
      <a:lvl3pPr marL="857250" indent="-171450" algn="l" defTabSz="6858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1200" kern="1200">
          <a:solidFill>
            <a:srgbClr val="000000"/>
          </a:solidFill>
          <a:latin typeface="Verdana" panose="020B0604030504040204" pitchFamily="34" charset="0"/>
          <a:ea typeface="Verdana" panose="020B0604030504040204" pitchFamily="34" charset="0"/>
          <a:cs typeface="Verdana" panose="020B0604030504040204" pitchFamily="34" charset="0"/>
        </a:defRPr>
      </a:lvl3pPr>
      <a:lvl4pPr marL="1200150" indent="-171450" algn="l" defTabSz="6858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1200" kern="1200">
          <a:solidFill>
            <a:srgbClr val="000000"/>
          </a:solidFill>
          <a:latin typeface="Verdana" panose="020B0604030504040204" pitchFamily="34" charset="0"/>
          <a:ea typeface="Verdana" panose="020B0604030504040204" pitchFamily="34" charset="0"/>
          <a:cs typeface="Verdana" panose="020B0604030504040204" pitchFamily="34" charset="0"/>
        </a:defRPr>
      </a:lvl4pPr>
      <a:lvl5pPr marL="1543050" indent="-171450" algn="l" defTabSz="6858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1200" kern="1200">
          <a:solidFill>
            <a:srgbClr val="000000"/>
          </a:solidFill>
          <a:latin typeface="Verdana" panose="020B0604030504040204" pitchFamily="34" charset="0"/>
          <a:ea typeface="Verdana" panose="020B0604030504040204" pitchFamily="34" charset="0"/>
          <a:cs typeface="Verdana" panose="020B0604030504040204" pitchFamily="34" charset="0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109" userDrawn="1">
          <p15:clr>
            <a:srgbClr val="F26B43"/>
          </p15:clr>
        </p15:guide>
        <p15:guide id="2" pos="209" userDrawn="1">
          <p15:clr>
            <a:srgbClr val="F26B43"/>
          </p15:clr>
        </p15:guide>
        <p15:guide id="3" pos="5551" userDrawn="1">
          <p15:clr>
            <a:srgbClr val="F26B43"/>
          </p15:clr>
        </p15:guide>
        <p15:guide id="4" orient="horz" pos="17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microsoft.com/office/2007/relationships/media" Target="../media/media2.MOV"/><Relationship Id="rId7" Type="http://schemas.openxmlformats.org/officeDocument/2006/relationships/image" Target="../media/image24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23.png"/><Relationship Id="rId5" Type="http://schemas.openxmlformats.org/officeDocument/2006/relationships/slideLayout" Target="../slideLayouts/slideLayout3.xml"/><Relationship Id="rId4" Type="http://schemas.openxmlformats.org/officeDocument/2006/relationships/video" Target="../media/media2.MOV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A5824A2-7B07-D2DC-FE3A-993C0183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2673643"/>
            <a:ext cx="8369886" cy="937846"/>
          </a:xfrm>
        </p:spPr>
        <p:txBody>
          <a:bodyPr>
            <a:normAutofit fontScale="90000"/>
          </a:bodyPr>
          <a:lstStyle/>
          <a:p>
            <a:r>
              <a:rPr lang="en-US" dirty="0"/>
              <a:t>SLC6A1 Pre-meeting</a:t>
            </a:r>
            <a:br>
              <a:rPr lang="en-US" dirty="0"/>
            </a:br>
            <a:r>
              <a:rPr lang="en-US" dirty="0"/>
              <a:t>Scientific track</a:t>
            </a:r>
            <a:br>
              <a:rPr lang="en-US" dirty="0"/>
            </a:br>
            <a:br>
              <a:rPr lang="en-US" dirty="0"/>
            </a:br>
            <a:r>
              <a:rPr lang="en-US" dirty="0"/>
              <a:t>Galibra: a GABA focused Gene Therapy Initiative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9B727A2-F13F-C9A6-14D7-751D002BAA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899" y="3860525"/>
            <a:ext cx="8369886" cy="625471"/>
          </a:xfrm>
        </p:spPr>
        <p:txBody>
          <a:bodyPr>
            <a:normAutofit/>
          </a:bodyPr>
          <a:lstStyle/>
          <a:p>
            <a:r>
              <a:rPr lang="en-US" sz="2000" dirty="0"/>
              <a:t>Henry Lee, MPhil, PhD (Boston Children’s Hospital)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5AE0AC-5BED-250B-CA06-79A78AD8292F}"/>
              </a:ext>
            </a:extLst>
          </p:cNvPr>
          <p:cNvSpPr txBox="1"/>
          <p:nvPr/>
        </p:nvSpPr>
        <p:spPr>
          <a:xfrm>
            <a:off x="250752" y="4735033"/>
            <a:ext cx="34397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Nov 30, 2023 </a:t>
            </a:r>
          </a:p>
        </p:txBody>
      </p:sp>
    </p:spTree>
    <p:extLst>
      <p:ext uri="{BB962C8B-B14F-4D97-AF65-F5344CB8AC3E}">
        <p14:creationId xmlns:p14="http://schemas.microsoft.com/office/powerpoint/2010/main" val="43233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Disclosure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35172B92-0C14-7CAB-C464-00F34324D4C9}"/>
              </a:ext>
            </a:extLst>
          </p:cNvPr>
          <p:cNvSpPr txBox="1">
            <a:spLocks/>
          </p:cNvSpPr>
          <p:nvPr/>
        </p:nvSpPr>
        <p:spPr>
          <a:xfrm>
            <a:off x="342899" y="1095376"/>
            <a:ext cx="7960005" cy="312828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116681" indent="-116681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5143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System Font Regular"/>
              <a:buChar char="-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8572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2001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5430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800" dirty="0">
                <a:solidFill>
                  <a:schemeClr val="tx1"/>
                </a:solidFill>
              </a:rPr>
              <a:t>Henry Lee and Alexander Rotenberg are Co-Founders of Galibra Neuroscience, Inc.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2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</p:spTree>
    <p:extLst>
      <p:ext uri="{BB962C8B-B14F-4D97-AF65-F5344CB8AC3E}">
        <p14:creationId xmlns:p14="http://schemas.microsoft.com/office/powerpoint/2010/main" val="1160411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2D184A29-B86E-5337-D423-8B8D19E430EF}"/>
              </a:ext>
            </a:extLst>
          </p:cNvPr>
          <p:cNvSpPr txBox="1">
            <a:spLocks/>
          </p:cNvSpPr>
          <p:nvPr/>
        </p:nvSpPr>
        <p:spPr>
          <a:xfrm>
            <a:off x="342899" y="1095376"/>
            <a:ext cx="7960005" cy="312828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116681" indent="-116681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5143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System Font Regular"/>
              <a:buChar char="-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8572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2001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5430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800" dirty="0">
                <a:solidFill>
                  <a:schemeClr val="tx1"/>
                </a:solidFill>
              </a:rPr>
              <a:t>Review the scientific rationale of gene therapy for GABA related disorders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endParaRPr lang="en-US" sz="1800" dirty="0">
              <a:solidFill>
                <a:schemeClr val="tx1"/>
              </a:solidFill>
            </a:endParaRP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800" dirty="0">
                <a:solidFill>
                  <a:schemeClr val="tx1"/>
                </a:solidFill>
              </a:rPr>
              <a:t>Discuss preclinical studies for a gene replacement therapy for SSADH deficiency, a rare GABA catabolic disorder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endParaRPr lang="en-US" sz="1800" dirty="0">
              <a:solidFill>
                <a:schemeClr val="tx1"/>
              </a:solidFill>
            </a:endParaRP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800" dirty="0">
                <a:solidFill>
                  <a:schemeClr val="tx1"/>
                </a:solidFill>
              </a:rPr>
              <a:t>Discuss a scalable path for gene therapies for relevant GABA disorders including SLC6A1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0202D35E-9606-F8A7-79E1-D462573F55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0BFBB5F-0CBB-5BF7-4F16-E00A35B125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</p:spTree>
    <p:extLst>
      <p:ext uri="{BB962C8B-B14F-4D97-AF65-F5344CB8AC3E}">
        <p14:creationId xmlns:p14="http://schemas.microsoft.com/office/powerpoint/2010/main" val="2154017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35172B92-0C14-7CAB-C464-00F34324D4C9}"/>
              </a:ext>
            </a:extLst>
          </p:cNvPr>
          <p:cNvSpPr txBox="1">
            <a:spLocks/>
          </p:cNvSpPr>
          <p:nvPr/>
        </p:nvSpPr>
        <p:spPr>
          <a:xfrm>
            <a:off x="113413" y="914400"/>
            <a:ext cx="3454207" cy="3626586"/>
          </a:xfrm>
          <a:prstGeom prst="rect">
            <a:avLst/>
          </a:prstGeom>
        </p:spPr>
        <p:txBody>
          <a:bodyPr vert="horz" lIns="0" tIns="0" rIns="0" bIns="0" rtlCol="0">
            <a:normAutofit lnSpcReduction="10000"/>
          </a:bodyPr>
          <a:lstStyle>
            <a:lvl1pPr marL="116681" indent="-116681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5143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System Font Regular"/>
              <a:buChar char="-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8572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2001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5430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The </a:t>
            </a:r>
            <a:r>
              <a:rPr lang="en-US" sz="1400" b="1" dirty="0">
                <a:solidFill>
                  <a:schemeClr val="tx1"/>
                </a:solidFill>
              </a:rPr>
              <a:t>lifecycle </a:t>
            </a:r>
            <a:r>
              <a:rPr lang="en-US" sz="1400" dirty="0">
                <a:solidFill>
                  <a:schemeClr val="tx1"/>
                </a:solidFill>
              </a:rPr>
              <a:t>of brain GABA is well-studied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At least </a:t>
            </a:r>
            <a:r>
              <a:rPr lang="en-US" sz="1400" b="1" dirty="0">
                <a:solidFill>
                  <a:schemeClr val="tx1"/>
                </a:solidFill>
              </a:rPr>
              <a:t>23 genes </a:t>
            </a:r>
            <a:r>
              <a:rPr lang="en-US" sz="1400" dirty="0">
                <a:solidFill>
                  <a:schemeClr val="tx1"/>
                </a:solidFill>
              </a:rPr>
              <a:t>are relevant for GABA post-release lifecycle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GABA-related disorders </a:t>
            </a:r>
            <a:r>
              <a:rPr lang="en-US" sz="1400" b="1" dirty="0">
                <a:solidFill>
                  <a:schemeClr val="tx1"/>
                </a:solidFill>
              </a:rPr>
              <a:t>share common phenotypes</a:t>
            </a:r>
            <a:r>
              <a:rPr lang="en-US" sz="1400" dirty="0">
                <a:solidFill>
                  <a:schemeClr val="tx1"/>
                </a:solidFill>
              </a:rPr>
              <a:t>:</a:t>
            </a:r>
          </a:p>
          <a:p>
            <a:pPr marL="543973" lvl="1" indent="-146304">
              <a:lnSpc>
                <a:spcPct val="95000"/>
              </a:lnSpc>
              <a:spcBef>
                <a:spcPts val="800"/>
              </a:spcBef>
            </a:pPr>
            <a:r>
              <a:rPr lang="en-US" dirty="0">
                <a:solidFill>
                  <a:schemeClr val="tx1"/>
                </a:solidFill>
              </a:rPr>
              <a:t>Epilepsy</a:t>
            </a:r>
          </a:p>
          <a:p>
            <a:pPr marL="543973" lvl="1" indent="-146304">
              <a:lnSpc>
                <a:spcPct val="95000"/>
              </a:lnSpc>
              <a:spcBef>
                <a:spcPts val="800"/>
              </a:spcBef>
            </a:pPr>
            <a:r>
              <a:rPr lang="en-US" dirty="0">
                <a:solidFill>
                  <a:schemeClr val="tx1"/>
                </a:solidFill>
              </a:rPr>
              <a:t>Developmental delay / autism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Treatment options are </a:t>
            </a:r>
            <a:r>
              <a:rPr lang="en-US" sz="1400" b="1" dirty="0">
                <a:solidFill>
                  <a:schemeClr val="tx1"/>
                </a:solidFill>
              </a:rPr>
              <a:t>symptomatic and ineffective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Monogenic disorders </a:t>
            </a:r>
            <a:r>
              <a:rPr lang="en-US" sz="1400" b="1" dirty="0">
                <a:solidFill>
                  <a:schemeClr val="tx1"/>
                </a:solidFill>
              </a:rPr>
              <a:t>amenable to gene replacement therapy </a:t>
            </a:r>
            <a:r>
              <a:rPr lang="en-US" sz="1400" dirty="0">
                <a:solidFill>
                  <a:schemeClr val="tx1"/>
                </a:solidFill>
              </a:rPr>
              <a:t>(disease-modifying or cure)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Gene </a:t>
            </a:r>
            <a:r>
              <a:rPr lang="en-US" sz="1400" b="1" dirty="0">
                <a:solidFill>
                  <a:schemeClr val="tx1"/>
                </a:solidFill>
              </a:rPr>
              <a:t>sizes are compatible </a:t>
            </a:r>
            <a:r>
              <a:rPr lang="en-US" sz="1400" dirty="0">
                <a:solidFill>
                  <a:schemeClr val="tx1"/>
                </a:solidFill>
              </a:rPr>
              <a:t>with AAV vectors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4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10" name="Picture 9" descr="A diagram of a cell&#10;&#10;Description automatically generated">
            <a:extLst>
              <a:ext uri="{FF2B5EF4-FFF2-40B4-BE49-F238E27FC236}">
                <a16:creationId xmlns:a16="http://schemas.microsoft.com/office/drawing/2014/main" id="{A80A5A82-1F48-D6F5-B47A-62CC00D49A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774" y="914400"/>
            <a:ext cx="4735286" cy="33147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277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SSADH deficiency, a GABA catabolic disorder without cure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35172B92-0C14-7CAB-C464-00F34324D4C9}"/>
              </a:ext>
            </a:extLst>
          </p:cNvPr>
          <p:cNvSpPr txBox="1">
            <a:spLocks/>
          </p:cNvSpPr>
          <p:nvPr/>
        </p:nvSpPr>
        <p:spPr>
          <a:xfrm>
            <a:off x="342899" y="1323812"/>
            <a:ext cx="4308898" cy="3202304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116681" indent="-116681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5143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System Font Regular"/>
              <a:buChar char="-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8572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2001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5430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Boston Children’s Hospital is a major global site for an </a:t>
            </a:r>
            <a:r>
              <a:rPr lang="en-US" sz="1400" b="1" dirty="0">
                <a:solidFill>
                  <a:schemeClr val="tx1"/>
                </a:solidFill>
              </a:rPr>
              <a:t>ongoing SSADH Natural History Study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b="1" dirty="0">
                <a:solidFill>
                  <a:schemeClr val="tx1"/>
                </a:solidFill>
              </a:rPr>
              <a:t>Autosomal recessive </a:t>
            </a:r>
            <a:r>
              <a:rPr lang="en-US" sz="1400" dirty="0">
                <a:solidFill>
                  <a:schemeClr val="tx1"/>
                </a:solidFill>
              </a:rPr>
              <a:t>metabolic disorder (</a:t>
            </a:r>
            <a:r>
              <a:rPr lang="en-US" sz="1400" i="1" dirty="0">
                <a:solidFill>
                  <a:schemeClr val="tx1"/>
                </a:solidFill>
              </a:rPr>
              <a:t>ALDH5A1</a:t>
            </a:r>
            <a:r>
              <a:rPr lang="en-US" sz="1400" dirty="0">
                <a:solidFill>
                  <a:schemeClr val="tx1"/>
                </a:solidFill>
              </a:rPr>
              <a:t> loss of function)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Under </a:t>
            </a:r>
            <a:r>
              <a:rPr lang="en-US" sz="1400" b="1" dirty="0">
                <a:solidFill>
                  <a:schemeClr val="tx1"/>
                </a:solidFill>
              </a:rPr>
              <a:t>500 documented cases </a:t>
            </a:r>
            <a:r>
              <a:rPr lang="en-US" sz="1400" dirty="0">
                <a:solidFill>
                  <a:schemeClr val="tx1"/>
                </a:solidFill>
              </a:rPr>
              <a:t>as of 2023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Phenotype: developmental delay and epilepsy</a:t>
            </a:r>
            <a:endParaRPr lang="en-US" sz="1400" b="1" dirty="0">
              <a:solidFill>
                <a:schemeClr val="tx1"/>
              </a:solidFill>
            </a:endParaRP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1400" dirty="0">
                <a:solidFill>
                  <a:schemeClr val="tx1"/>
                </a:solidFill>
              </a:rPr>
              <a:t>Treatment options are </a:t>
            </a:r>
            <a:r>
              <a:rPr lang="en-US" sz="1400" b="1" dirty="0">
                <a:solidFill>
                  <a:schemeClr val="tx1"/>
                </a:solidFill>
              </a:rPr>
              <a:t>limited</a:t>
            </a:r>
            <a:r>
              <a:rPr lang="en-US" sz="1400" dirty="0">
                <a:solidFill>
                  <a:schemeClr val="tx1"/>
                </a:solidFill>
              </a:rPr>
              <a:t> </a:t>
            </a:r>
            <a:r>
              <a:rPr lang="en-US" sz="1400" b="1" dirty="0">
                <a:solidFill>
                  <a:schemeClr val="tx1"/>
                </a:solidFill>
              </a:rPr>
              <a:t>and ineffective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5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E544740-9154-3D7A-C94F-25B922511646}"/>
              </a:ext>
            </a:extLst>
          </p:cNvPr>
          <p:cNvGrpSpPr/>
          <p:nvPr/>
        </p:nvGrpSpPr>
        <p:grpSpPr>
          <a:xfrm>
            <a:off x="4649204" y="1682757"/>
            <a:ext cx="3658792" cy="2044524"/>
            <a:chOff x="7618459" y="3786487"/>
            <a:chExt cx="3741184" cy="2090564"/>
          </a:xfrm>
        </p:grpSpPr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9BD559AB-E41A-7F2A-7308-0DA8269B5E7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467812" y="4263129"/>
              <a:ext cx="588967" cy="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95F75E1-33F0-F3DC-9ED5-2FD64F5F10AF}"/>
                </a:ext>
              </a:extLst>
            </p:cNvPr>
            <p:cNvSpPr txBox="1"/>
            <p:nvPr/>
          </p:nvSpPr>
          <p:spPr>
            <a:xfrm>
              <a:off x="7618459" y="4723933"/>
              <a:ext cx="1157533" cy="3461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Arial" panose="020B0604020202020204" pitchFamily="34" charset="0"/>
                  <a:cs typeface="Arial" panose="020B0604020202020204" pitchFamily="34" charset="0"/>
                </a:rPr>
                <a:t>Glutamate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D0CEE4E-9C0B-8914-0F9E-1EC202581B38}"/>
                </a:ext>
              </a:extLst>
            </p:cNvPr>
            <p:cNvSpPr txBox="1"/>
            <p:nvPr/>
          </p:nvSpPr>
          <p:spPr>
            <a:xfrm>
              <a:off x="9198537" y="4742565"/>
              <a:ext cx="606795" cy="3461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>
                  <a:latin typeface="Arial" panose="020B0604020202020204" pitchFamily="34" charset="0"/>
                  <a:cs typeface="Arial" panose="020B0604020202020204" pitchFamily="34" charset="0"/>
                </a:rPr>
                <a:t>SSA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397C486-EE73-3936-90DB-ACA6877826A9}"/>
                </a:ext>
              </a:extLst>
            </p:cNvPr>
            <p:cNvSpPr txBox="1"/>
            <p:nvPr/>
          </p:nvSpPr>
          <p:spPr>
            <a:xfrm>
              <a:off x="9108238" y="4073797"/>
              <a:ext cx="805126" cy="3461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GABA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A205185-96DD-64E1-3D02-31C39CDCFE07}"/>
                </a:ext>
              </a:extLst>
            </p:cNvPr>
            <p:cNvSpPr txBox="1"/>
            <p:nvPr/>
          </p:nvSpPr>
          <p:spPr>
            <a:xfrm>
              <a:off x="10173933" y="4742565"/>
              <a:ext cx="1108360" cy="3461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Arial" panose="020B0604020202020204" pitchFamily="34" charset="0"/>
                  <a:cs typeface="Arial" panose="020B0604020202020204" pitchFamily="34" charset="0"/>
                </a:rPr>
                <a:t>Succinate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201FC70-BCB5-BD54-5902-269896D3C8B4}"/>
                </a:ext>
              </a:extLst>
            </p:cNvPr>
            <p:cNvSpPr txBox="1"/>
            <p:nvPr/>
          </p:nvSpPr>
          <p:spPr>
            <a:xfrm>
              <a:off x="7675639" y="4455436"/>
              <a:ext cx="501893" cy="2675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i="1" dirty="0">
                  <a:latin typeface="Arial" panose="020B0604020202020204" pitchFamily="34" charset="0"/>
                  <a:cs typeface="Arial" panose="020B0604020202020204" pitchFamily="34" charset="0"/>
                </a:rPr>
                <a:t>GAD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9BCD060-3A00-D0CF-1D99-07207C252123}"/>
                </a:ext>
              </a:extLst>
            </p:cNvPr>
            <p:cNvSpPr txBox="1"/>
            <p:nvPr/>
          </p:nvSpPr>
          <p:spPr>
            <a:xfrm>
              <a:off x="9517132" y="4547970"/>
              <a:ext cx="919863" cy="3461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i="1" dirty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SSADH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A61AFC4-DDFE-8505-4A27-CBFD36EBFF4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240590" y="4386251"/>
              <a:ext cx="0" cy="38000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DBE06297-2EAA-18EE-F626-6B441F954534}"/>
                </a:ext>
              </a:extLst>
            </p:cNvPr>
            <p:cNvCxnSpPr>
              <a:cxnSpLocks/>
            </p:cNvCxnSpPr>
            <p:nvPr/>
          </p:nvCxnSpPr>
          <p:spPr>
            <a:xfrm rot="10800000" flipH="1" flipV="1">
              <a:off x="9792699" y="4911616"/>
              <a:ext cx="394563" cy="454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ounded Rectangle 17">
              <a:extLst>
                <a:ext uri="{FF2B5EF4-FFF2-40B4-BE49-F238E27FC236}">
                  <a16:creationId xmlns:a16="http://schemas.microsoft.com/office/drawing/2014/main" id="{6F386F8C-AA32-1CF8-2283-56557CD15757}"/>
                </a:ext>
              </a:extLst>
            </p:cNvPr>
            <p:cNvSpPr/>
            <p:nvPr/>
          </p:nvSpPr>
          <p:spPr>
            <a:xfrm>
              <a:off x="8707886" y="3897973"/>
              <a:ext cx="2554442" cy="1873051"/>
            </a:xfrm>
            <a:prstGeom prst="roundRect">
              <a:avLst>
                <a:gd name="adj" fmla="val 12424"/>
              </a:avLst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6AF333F-1F54-3A5E-1674-B6FD4A601FBE}"/>
                </a:ext>
              </a:extLst>
            </p:cNvPr>
            <p:cNvSpPr txBox="1"/>
            <p:nvPr/>
          </p:nvSpPr>
          <p:spPr>
            <a:xfrm>
              <a:off x="9764348" y="3854097"/>
              <a:ext cx="1093609" cy="2675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latin typeface="Arial" panose="020B0604020202020204" pitchFamily="34" charset="0"/>
                  <a:cs typeface="Arial" panose="020B0604020202020204" pitchFamily="34" charset="0"/>
                </a:rPr>
                <a:t>Mitochondria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0EA397B8-7B99-5DD2-6F5D-5526458CF595}"/>
                </a:ext>
              </a:extLst>
            </p:cNvPr>
            <p:cNvSpPr txBox="1"/>
            <p:nvPr/>
          </p:nvSpPr>
          <p:spPr>
            <a:xfrm>
              <a:off x="7697356" y="3786487"/>
              <a:ext cx="718254" cy="2675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latin typeface="Arial" panose="020B0604020202020204" pitchFamily="34" charset="0"/>
                  <a:cs typeface="Arial" panose="020B0604020202020204" pitchFamily="34" charset="0"/>
                </a:rPr>
                <a:t>Cytosol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A1A7DA65-0F21-71C8-41CC-13F91C699771}"/>
                </a:ext>
              </a:extLst>
            </p:cNvPr>
            <p:cNvCxnSpPr>
              <a:cxnSpLocks/>
            </p:cNvCxnSpPr>
            <p:nvPr/>
          </p:nvCxnSpPr>
          <p:spPr>
            <a:xfrm rot="16200000" flipH="1" flipV="1">
              <a:off x="9304654" y="4565005"/>
              <a:ext cx="394563" cy="454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3C35D6C1-BC90-AAC5-8E51-D2A7CE8CE5A5}"/>
                </a:ext>
              </a:extLst>
            </p:cNvPr>
            <p:cNvSpPr txBox="1"/>
            <p:nvPr/>
          </p:nvSpPr>
          <p:spPr>
            <a:xfrm>
              <a:off x="9181976" y="5377903"/>
              <a:ext cx="654329" cy="3461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GHB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C24B7B25-985B-2642-1756-39742C99B9C8}"/>
                </a:ext>
              </a:extLst>
            </p:cNvPr>
            <p:cNvSpPr txBox="1"/>
            <p:nvPr/>
          </p:nvSpPr>
          <p:spPr>
            <a:xfrm>
              <a:off x="8650138" y="4424951"/>
              <a:ext cx="726450" cy="2675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i="1" dirty="0">
                  <a:latin typeface="Arial" panose="020B0604020202020204" pitchFamily="34" charset="0"/>
                  <a:cs typeface="Arial" panose="020B0604020202020204" pitchFamily="34" charset="0"/>
                </a:rPr>
                <a:t>GABA-T</a:t>
              </a:r>
            </a:p>
          </p:txBody>
        </p: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D349EF3B-4C6E-3004-E6FF-1B6BFC92584D}"/>
                </a:ext>
              </a:extLst>
            </p:cNvPr>
            <p:cNvCxnSpPr>
              <a:cxnSpLocks/>
            </p:cNvCxnSpPr>
            <p:nvPr/>
          </p:nvCxnSpPr>
          <p:spPr>
            <a:xfrm rot="16200000" flipH="1" flipV="1">
              <a:off x="9304654" y="5229285"/>
              <a:ext cx="394563" cy="454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ounded Rectangle 25">
              <a:extLst>
                <a:ext uri="{FF2B5EF4-FFF2-40B4-BE49-F238E27FC236}">
                  <a16:creationId xmlns:a16="http://schemas.microsoft.com/office/drawing/2014/main" id="{CC98CBAE-97A0-32ED-D952-06213ECD4955}"/>
                </a:ext>
              </a:extLst>
            </p:cNvPr>
            <p:cNvSpPr/>
            <p:nvPr/>
          </p:nvSpPr>
          <p:spPr>
            <a:xfrm>
              <a:off x="7670642" y="3797599"/>
              <a:ext cx="3689001" cy="2079452"/>
            </a:xfrm>
            <a:prstGeom prst="roundRect">
              <a:avLst>
                <a:gd name="adj" fmla="val 13169"/>
              </a:avLst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A26D801-27D2-6745-3F09-818FDECC43D3}"/>
                </a:ext>
              </a:extLst>
            </p:cNvPr>
            <p:cNvSpPr txBox="1"/>
            <p:nvPr/>
          </p:nvSpPr>
          <p:spPr>
            <a:xfrm>
              <a:off x="8828071" y="5056667"/>
              <a:ext cx="583848" cy="2675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i="1" dirty="0">
                  <a:latin typeface="Arial" panose="020B0604020202020204" pitchFamily="34" charset="0"/>
                  <a:cs typeface="Arial" panose="020B0604020202020204" pitchFamily="34" charset="0"/>
                </a:rPr>
                <a:t>SSAR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63D346C-B92A-E6CE-DA31-EBD5DAD9238F}"/>
                </a:ext>
              </a:extLst>
            </p:cNvPr>
            <p:cNvSpPr txBox="1"/>
            <p:nvPr/>
          </p:nvSpPr>
          <p:spPr>
            <a:xfrm>
              <a:off x="7780905" y="4089152"/>
              <a:ext cx="770705" cy="3461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latin typeface="Arial" panose="020B0604020202020204" pitchFamily="34" charset="0"/>
                  <a:cs typeface="Arial" panose="020B0604020202020204" pitchFamily="34" charset="0"/>
                </a:rPr>
                <a:t>GABA</a:t>
              </a: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EA0E21DE-D010-4E69-63C1-DFCD2CB7B5C1}"/>
                </a:ext>
              </a:extLst>
            </p:cNvPr>
            <p:cNvSpPr/>
            <p:nvPr/>
          </p:nvSpPr>
          <p:spPr>
            <a:xfrm>
              <a:off x="8618186" y="4170741"/>
              <a:ext cx="184778" cy="18477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AC69C5B-E102-EAA9-FFBD-8E652DCF53B4}"/>
                </a:ext>
              </a:extLst>
            </p:cNvPr>
            <p:cNvSpPr txBox="1"/>
            <p:nvPr/>
          </p:nvSpPr>
          <p:spPr>
            <a:xfrm>
              <a:off x="9774413" y="4341673"/>
              <a:ext cx="424855" cy="660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600" dirty="0"/>
                <a:t>x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69549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5EBF5-E8BA-B552-321C-5E742C043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Parallel processes for developing SSADH gene replacement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9A6DF-0555-D8E7-6FB1-8C941F943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899" y="1341651"/>
            <a:ext cx="7960006" cy="2628370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800" dirty="0"/>
              <a:t>In a mouse model, we can test for:</a:t>
            </a:r>
          </a:p>
          <a:p>
            <a:pPr lvl="1"/>
            <a:r>
              <a:rPr lang="en-US" sz="1800" dirty="0"/>
              <a:t>Disease </a:t>
            </a:r>
            <a:r>
              <a:rPr lang="en-US" sz="1800" b="1" dirty="0"/>
              <a:t>phenotype reversibility</a:t>
            </a:r>
          </a:p>
          <a:p>
            <a:pPr lvl="1"/>
            <a:r>
              <a:rPr lang="en-US" sz="1800" dirty="0"/>
              <a:t>Cell target </a:t>
            </a:r>
            <a:r>
              <a:rPr lang="en-US" sz="1800" b="1" dirty="0"/>
              <a:t>expression threshold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b="1" dirty="0"/>
              <a:t>Design and test</a:t>
            </a:r>
            <a:r>
              <a:rPr lang="en-US" sz="1800" dirty="0"/>
              <a:t> a gene therapy candidate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6FDE3A-5D93-7F8E-024D-0EE4203E6B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3AA3FBC-51B8-426A-8893-284E5C1F6D1D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FD2E26-C0D8-3CD7-A498-BB73E4A2DF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American Epilepsy Society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2023 Annual Meeting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Orlando, FL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#AES2023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65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Use-dependent GABA</a:t>
            </a:r>
            <a:r>
              <a:rPr lang="en-US" baseline="-25000" dirty="0"/>
              <a:t>A</a:t>
            </a:r>
            <a:r>
              <a:rPr lang="en-US" dirty="0"/>
              <a:t>R changes in SSADHD and its reversal upon gene therapy (applicable across other GABA-related disorders)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7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20A6CD7F-BAF0-0D9D-0A97-B4D3F11A1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49" y="1198249"/>
            <a:ext cx="7799498" cy="3608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47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SSADH expression is cell-specific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8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8A03D9-6CCA-9DE8-65A0-C9D157D21E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5517"/>
            <a:ext cx="8146702" cy="4216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16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De-risking SSADH gene replacement therapy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9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7911BB-ACB5-F8B1-EF49-520321731A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18" y="1286504"/>
            <a:ext cx="8348150" cy="2856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227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Aldh5a1</a:t>
            </a:r>
            <a:r>
              <a:rPr lang="en-US" i="1" baseline="30000" dirty="0"/>
              <a:t>lox-STOP</a:t>
            </a:r>
            <a:r>
              <a:rPr lang="en-US" i="1" dirty="0"/>
              <a:t> </a:t>
            </a:r>
            <a:r>
              <a:rPr lang="en-US" dirty="0"/>
              <a:t>mice enabling Cre-dependent SSADH restoration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10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EABF5C-948B-EC7F-AEB8-80BBABF7FC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533" y="854217"/>
            <a:ext cx="7960007" cy="3927330"/>
          </a:xfrm>
          <a:prstGeom prst="rect">
            <a:avLst/>
          </a:prstGeom>
        </p:spPr>
      </p:pic>
      <p:pic>
        <p:nvPicPr>
          <p:cNvPr id="1028" name="Picture 4" descr="Network Switch Icon">
            <a:extLst>
              <a:ext uri="{FF2B5EF4-FFF2-40B4-BE49-F238E27FC236}">
                <a16:creationId xmlns:a16="http://schemas.microsoft.com/office/drawing/2014/main" id="{12F75C7C-10D0-F27C-9F85-52691F824B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538"/>
          <a:stretch/>
        </p:blipFill>
        <p:spPr bwMode="auto">
          <a:xfrm>
            <a:off x="847725" y="2631630"/>
            <a:ext cx="1177290" cy="54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Network Switch Icon">
            <a:extLst>
              <a:ext uri="{FF2B5EF4-FFF2-40B4-BE49-F238E27FC236}">
                <a16:creationId xmlns:a16="http://schemas.microsoft.com/office/drawing/2014/main" id="{B2D19B55-565C-E413-A579-55AD9AB9E1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39"/>
          <a:stretch/>
        </p:blipFill>
        <p:spPr bwMode="auto">
          <a:xfrm>
            <a:off x="6074265" y="2631629"/>
            <a:ext cx="1177290" cy="54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718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Pathologic GHB accumulation and premature lethality in </a:t>
            </a:r>
            <a:r>
              <a:rPr lang="en-US" i="1" dirty="0"/>
              <a:t>Aldh5a1</a:t>
            </a:r>
            <a:r>
              <a:rPr lang="en-US" i="1" baseline="30000" dirty="0"/>
              <a:t>lox-STOP</a:t>
            </a:r>
            <a:r>
              <a:rPr lang="en-US" dirty="0"/>
              <a:t> mice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11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2050" name="Picture 2" descr="Image preview">
            <a:extLst>
              <a:ext uri="{FF2B5EF4-FFF2-40B4-BE49-F238E27FC236}">
                <a16:creationId xmlns:a16="http://schemas.microsoft.com/office/drawing/2014/main" id="{AE2A4675-9A41-24A7-360F-DC0AF960A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27" y="1870402"/>
            <a:ext cx="1097280" cy="164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E00B42-4F7E-BC10-056A-2DDF8D578C89}"/>
              </a:ext>
            </a:extLst>
          </p:cNvPr>
          <p:cNvSpPr txBox="1"/>
          <p:nvPr/>
        </p:nvSpPr>
        <p:spPr>
          <a:xfrm>
            <a:off x="176646" y="3577141"/>
            <a:ext cx="156004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Gabrielle McGinty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CA842D-3B61-EC8C-32B0-AE4CD7A562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8413" y="1327931"/>
            <a:ext cx="6362700" cy="2728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289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Phenotypic rescue in proof-of-concept brain-wide SSADH restoration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12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7AFFDD-AD27-F08C-7D01-12BDDD0ED0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" y="1492173"/>
            <a:ext cx="5489234" cy="2159154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58307555-93B3-DC17-32A4-71FBEE9C1827}"/>
              </a:ext>
            </a:extLst>
          </p:cNvPr>
          <p:cNvGrpSpPr>
            <a:grpSpLocks noChangeAspect="1"/>
          </p:cNvGrpSpPr>
          <p:nvPr/>
        </p:nvGrpSpPr>
        <p:grpSpPr>
          <a:xfrm>
            <a:off x="5390099" y="1645489"/>
            <a:ext cx="2912807" cy="2469310"/>
            <a:chOff x="7164750" y="3021896"/>
            <a:chExt cx="4538232" cy="3847252"/>
          </a:xfrm>
        </p:grpSpPr>
        <p:pic>
          <p:nvPicPr>
            <p:cNvPr id="8" name="SSADHD AAV rescue.MOV">
              <a:hlinkClick r:id="" action="ppaction://media"/>
              <a:extLst>
                <a:ext uri="{FF2B5EF4-FFF2-40B4-BE49-F238E27FC236}">
                  <a16:creationId xmlns:a16="http://schemas.microsoft.com/office/drawing/2014/main" id="{7DF665CB-9BDF-DD5E-D012-F7357A65826C}"/>
                </a:ext>
              </a:extLst>
            </p:cNvPr>
            <p:cNvPicPr>
              <a:picLocks noChangeAspect="1"/>
            </p:cNvPicPr>
            <p:nvPr>
              <a:videoFile r:link="rId2"/>
              <p:extLst>
                <p:ext uri="{DAA4B4D4-6D71-4841-9C94-3DE7FCFB9230}">
                  <p14:media xmlns:p14="http://schemas.microsoft.com/office/powerpoint/2010/main" r:embed="rId1"/>
                </p:ext>
              </p:extLst>
            </p:nvPr>
          </p:nvPicPr>
          <p:blipFill>
            <a:blip r:embed="rId7"/>
            <a:stretch>
              <a:fillRect/>
            </a:stretch>
          </p:blipFill>
          <p:spPr>
            <a:xfrm>
              <a:off x="7164750" y="3021896"/>
              <a:ext cx="2164080" cy="3847252"/>
            </a:xfrm>
            <a:prstGeom prst="rect">
              <a:avLst/>
            </a:prstGeom>
          </p:spPr>
        </p:pic>
        <p:pic>
          <p:nvPicPr>
            <p:cNvPr id="9" name="IMG_0682">
              <a:hlinkClick r:id="" action="ppaction://media"/>
              <a:extLst>
                <a:ext uri="{FF2B5EF4-FFF2-40B4-BE49-F238E27FC236}">
                  <a16:creationId xmlns:a16="http://schemas.microsoft.com/office/drawing/2014/main" id="{99ACA614-F26A-B62D-EADC-522133B479E8}"/>
                </a:ext>
              </a:extLst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8"/>
            <a:stretch>
              <a:fillRect/>
            </a:stretch>
          </p:blipFill>
          <p:spPr>
            <a:xfrm>
              <a:off x="9538903" y="3021896"/>
              <a:ext cx="2164079" cy="3847252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0F855E9-B7F6-E77A-2EBE-C27667BAE29A}"/>
                </a:ext>
              </a:extLst>
            </p:cNvPr>
            <p:cNvSpPr txBox="1"/>
            <p:nvPr/>
          </p:nvSpPr>
          <p:spPr>
            <a:xfrm>
              <a:off x="7642943" y="3850529"/>
              <a:ext cx="1522282" cy="4514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Untreated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8449DB3-7560-F3A4-67A1-A7758F4E093E}"/>
                </a:ext>
              </a:extLst>
            </p:cNvPr>
            <p:cNvSpPr txBox="1"/>
            <p:nvPr/>
          </p:nvSpPr>
          <p:spPr>
            <a:xfrm>
              <a:off x="9526964" y="3868394"/>
              <a:ext cx="1218596" cy="4514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Treated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13507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8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80000" mute="1">
                <p:cTn id="9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Amount of brain-wide </a:t>
            </a:r>
            <a:r>
              <a:rPr lang="en-US" i="1" dirty="0"/>
              <a:t>Aldh5a1</a:t>
            </a:r>
            <a:r>
              <a:rPr lang="en-US" dirty="0"/>
              <a:t> restoration correlates with survival and blood GHB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13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72A176-9B0F-A6B5-DD16-E5BACB240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040" y="1060132"/>
            <a:ext cx="5753362" cy="3691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62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6250F-A23F-C80C-9190-1048ED1E1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Incomplete phenotypic rescue upon PV-specific </a:t>
            </a:r>
            <a:r>
              <a:rPr lang="en-US" i="1" dirty="0"/>
              <a:t>Aldh5a1 </a:t>
            </a:r>
            <a:r>
              <a:rPr lang="en-US" dirty="0"/>
              <a:t>restoration</a:t>
            </a:r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CBCA3C-62CB-CBAE-715D-C4BF04B2A1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3AA3FBC-51B8-426A-8893-284E5C1F6D1D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BCCD5-3B16-2C8C-D6AC-3C5CA93194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American Epilepsy Society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2023 Annual Meeting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Orlando, FL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#AES2023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2ED5D6-7B77-5179-B49F-F0CF88C68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533" y="782337"/>
            <a:ext cx="7871460" cy="399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19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Molecular design and cloning of AAV-FLnP-hALDH5A1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15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5AD733C1-628E-A5F1-DF86-745323AEE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99" y="1536093"/>
            <a:ext cx="1097280" cy="164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0B9318-604A-5859-7C1B-6BCBAFD9FBC1}"/>
              </a:ext>
            </a:extLst>
          </p:cNvPr>
          <p:cNvSpPr txBox="1"/>
          <p:nvPr/>
        </p:nvSpPr>
        <p:spPr>
          <a:xfrm>
            <a:off x="92281" y="3255147"/>
            <a:ext cx="1598515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Amanda Liebhardt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364823-3199-0C7C-9800-4150F5BFBD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460" y="714252"/>
            <a:ext cx="6245847" cy="3994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8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Behavioral reversal upon SSADH gene therapy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16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7" name="IMG_0960">
            <a:hlinkClick r:id="" action="ppaction://media"/>
            <a:extLst>
              <a:ext uri="{FF2B5EF4-FFF2-40B4-BE49-F238E27FC236}">
                <a16:creationId xmlns:a16="http://schemas.microsoft.com/office/drawing/2014/main" id="{5E347007-3E86-CC8E-515F-C2E2D53A46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87102" y="938545"/>
            <a:ext cx="1982391" cy="35242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1F4788B-4D56-B55C-3B43-49CB9C3A2CC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021" r="10542"/>
          <a:stretch/>
        </p:blipFill>
        <p:spPr>
          <a:xfrm>
            <a:off x="-324048" y="1410587"/>
            <a:ext cx="6511150" cy="258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582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 mute="1">
                <p:cTn id="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Enhanced survival and rescued growth upon SSADH gene therapy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17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1FBB3B7-D43F-5FC8-6805-92605C94D1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2" t="10557" r="1930" b="993"/>
          <a:stretch/>
        </p:blipFill>
        <p:spPr>
          <a:xfrm>
            <a:off x="4250186" y="1586183"/>
            <a:ext cx="3949061" cy="2426125"/>
          </a:xfrm>
          <a:prstGeom prst="rect">
            <a:avLst/>
          </a:prstGeom>
          <a:ln w="28575"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2A0EEC9-9CAF-B5ED-77D7-8B313FA546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12" y="1665206"/>
            <a:ext cx="3522647" cy="248116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DDAB87D-3676-8107-1F1A-C49A2E3A4B9C}"/>
              </a:ext>
            </a:extLst>
          </p:cNvPr>
          <p:cNvSpPr txBox="1"/>
          <p:nvPr/>
        </p:nvSpPr>
        <p:spPr>
          <a:xfrm>
            <a:off x="804089" y="1547711"/>
            <a:ext cx="243534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AAV-FLnP-hALDH5A1 @P14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B5CC3896-7191-9219-DA57-7008639A3368}"/>
              </a:ext>
            </a:extLst>
          </p:cNvPr>
          <p:cNvSpPr/>
          <p:nvPr/>
        </p:nvSpPr>
        <p:spPr>
          <a:xfrm>
            <a:off x="1188816" y="1837534"/>
            <a:ext cx="94298" cy="153569"/>
          </a:xfrm>
          <a:prstGeom prst="down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97422E-1F42-938F-F178-46F7212C601A}"/>
              </a:ext>
            </a:extLst>
          </p:cNvPr>
          <p:cNvSpPr txBox="1"/>
          <p:nvPr/>
        </p:nvSpPr>
        <p:spPr>
          <a:xfrm>
            <a:off x="137583" y="1324573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A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ADCF333-5129-8BC1-67FC-899F1E4A905C}"/>
              </a:ext>
            </a:extLst>
          </p:cNvPr>
          <p:cNvSpPr txBox="1"/>
          <p:nvPr/>
        </p:nvSpPr>
        <p:spPr>
          <a:xfrm>
            <a:off x="3865459" y="1324573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A74A38-A020-87C9-BA90-AA5294D8779F}"/>
              </a:ext>
            </a:extLst>
          </p:cNvPr>
          <p:cNvSpPr txBox="1"/>
          <p:nvPr/>
        </p:nvSpPr>
        <p:spPr>
          <a:xfrm>
            <a:off x="1592580" y="3299576"/>
            <a:ext cx="574196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n=22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EA2952-BC7A-BE36-865C-5EF7AD82F23B}"/>
              </a:ext>
            </a:extLst>
          </p:cNvPr>
          <p:cNvSpPr txBox="1"/>
          <p:nvPr/>
        </p:nvSpPr>
        <p:spPr>
          <a:xfrm>
            <a:off x="2804160" y="2755749"/>
            <a:ext cx="574196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n=19</a:t>
            </a:r>
          </a:p>
        </p:txBody>
      </p:sp>
    </p:spTree>
    <p:extLst>
      <p:ext uri="{BB962C8B-B14F-4D97-AF65-F5344CB8AC3E}">
        <p14:creationId xmlns:p14="http://schemas.microsoft.com/office/powerpoint/2010/main" val="1763259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SSADH protein restoration upon gene therapy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FF79A71F-61B7-529D-C0A8-8F074FE19C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>
                <a:solidFill>
                  <a:schemeClr val="bg1"/>
                </a:solidFill>
              </a:rPr>
              <a:pPr/>
              <a:t>18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C13AD-FBD8-3062-BCBD-9E8F3DBEF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F99C34-F657-6380-45D1-2238AD3B1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533" y="607252"/>
            <a:ext cx="7752262" cy="417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799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34ED3B-FE71-214F-814F-BE16D398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2D184A29-B86E-5337-D423-8B8D19E430EF}"/>
              </a:ext>
            </a:extLst>
          </p:cNvPr>
          <p:cNvSpPr txBox="1">
            <a:spLocks/>
          </p:cNvSpPr>
          <p:nvPr/>
        </p:nvSpPr>
        <p:spPr>
          <a:xfrm>
            <a:off x="342899" y="1095376"/>
            <a:ext cx="7960005" cy="3128281"/>
          </a:xfrm>
          <a:prstGeom prst="rect">
            <a:avLst/>
          </a:prstGeom>
        </p:spPr>
        <p:txBody>
          <a:bodyPr vert="horz" lIns="0" tIns="0" rIns="0" bIns="0" rtlCol="0">
            <a:normAutofit fontScale="92500" lnSpcReduction="10000"/>
          </a:bodyPr>
          <a:lstStyle>
            <a:lvl1pPr marL="116681" indent="-116681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5143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System Font Regular"/>
              <a:buChar char="-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8572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2001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5430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2000" b="1" dirty="0">
                <a:solidFill>
                  <a:schemeClr val="tx1"/>
                </a:solidFill>
              </a:rPr>
              <a:t>Proof-of-concept studies </a:t>
            </a:r>
            <a:r>
              <a:rPr lang="en-US" sz="2000" dirty="0">
                <a:solidFill>
                  <a:schemeClr val="tx1"/>
                </a:solidFill>
              </a:rPr>
              <a:t>in </a:t>
            </a:r>
            <a:r>
              <a:rPr lang="en-US" sz="2000" i="1" dirty="0">
                <a:solidFill>
                  <a:schemeClr val="tx1"/>
                </a:solidFill>
              </a:rPr>
              <a:t>Aldh5a1</a:t>
            </a:r>
            <a:r>
              <a:rPr lang="en-US" sz="2000" i="1" baseline="30000" dirty="0">
                <a:solidFill>
                  <a:schemeClr val="tx1"/>
                </a:solidFill>
              </a:rPr>
              <a:t>lox-STOP</a:t>
            </a:r>
            <a:r>
              <a:rPr lang="en-US" sz="2000" dirty="0">
                <a:solidFill>
                  <a:schemeClr val="tx1"/>
                </a:solidFill>
              </a:rPr>
              <a:t> mice demonstrated phenotypic reversal upon brain-wide SSADH restoration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2000" dirty="0">
                <a:solidFill>
                  <a:schemeClr val="tx1"/>
                </a:solidFill>
              </a:rPr>
              <a:t>Certain </a:t>
            </a:r>
            <a:r>
              <a:rPr lang="en-US" sz="2000" b="1" dirty="0">
                <a:solidFill>
                  <a:schemeClr val="tx1"/>
                </a:solidFill>
              </a:rPr>
              <a:t>expression threshold and brain cell target </a:t>
            </a:r>
            <a:r>
              <a:rPr lang="en-US" sz="2000" dirty="0">
                <a:solidFill>
                  <a:schemeClr val="tx1"/>
                </a:solidFill>
              </a:rPr>
              <a:t>coverage </a:t>
            </a:r>
            <a:r>
              <a:rPr lang="en-US" sz="2000" b="1" dirty="0">
                <a:solidFill>
                  <a:schemeClr val="tx1"/>
                </a:solidFill>
              </a:rPr>
              <a:t>correlates </a:t>
            </a:r>
            <a:r>
              <a:rPr lang="en-US" sz="2000" dirty="0">
                <a:solidFill>
                  <a:schemeClr val="tx1"/>
                </a:solidFill>
              </a:rPr>
              <a:t>with treatment outcome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2000" b="1" dirty="0">
                <a:solidFill>
                  <a:schemeClr val="tx1"/>
                </a:solidFill>
              </a:rPr>
              <a:t>Full length native promoter (FLnP) </a:t>
            </a:r>
            <a:r>
              <a:rPr lang="en-US" sz="2000" dirty="0">
                <a:solidFill>
                  <a:schemeClr val="tx1"/>
                </a:solidFill>
              </a:rPr>
              <a:t>drives strong SSADH protein expression in mouse brain resulting in phenotypic rescue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0202D35E-9606-F8A7-79E1-D462573F55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11767" y="4781547"/>
            <a:ext cx="400050" cy="147638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800" b="1" i="0">
                <a:solidFill>
                  <a:schemeClr val="tx1"/>
                </a:solidFill>
                <a:latin typeface="Verdana" panose="020B0604030504040204" pitchFamily="34" charset="0"/>
              </a:defRPr>
            </a:lvl1pPr>
          </a:lstStyle>
          <a:p>
            <a:fld id="{33AA3FBC-51B8-426A-8893-284E5C1F6D1D}" type="slidenum">
              <a:rPr lang="en-GB" smtClean="0"/>
              <a:pPr/>
              <a:t>19</a:t>
            </a:fld>
            <a:endParaRPr lang="en-GB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0BFBB5F-0CBB-5BF7-4F16-E00A35B125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43129" y="4782881"/>
            <a:ext cx="4462272" cy="14630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lang="en-US" sz="800" smtClean="0">
                <a:solidFill>
                  <a:schemeClr val="tx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US" dirty="0"/>
              <a:t>American Epilepsy Society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2023 Annual Meeting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Orlando, FL</a:t>
            </a:r>
            <a:r>
              <a:rPr lang="en-US" dirty="0">
                <a:solidFill>
                  <a:schemeClr val="bg2"/>
                </a:solidFill>
              </a:rPr>
              <a:t>  |  </a:t>
            </a:r>
            <a:r>
              <a:rPr lang="en-US" dirty="0"/>
              <a:t>#AES2023</a:t>
            </a:r>
          </a:p>
        </p:txBody>
      </p:sp>
    </p:spTree>
    <p:extLst>
      <p:ext uri="{BB962C8B-B14F-4D97-AF65-F5344CB8AC3E}">
        <p14:creationId xmlns:p14="http://schemas.microsoft.com/office/powerpoint/2010/main" val="2993006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298947A-3878-9CA2-E889-51A52C5087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3AA3FBC-51B8-426A-8893-284E5C1F6D1D}" type="slidenum">
              <a:rPr lang="en-GB" smtClean="0"/>
              <a:pPr/>
              <a:t>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3B6CC4-9690-D543-EAA5-265B6BCA99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American Epilepsy Society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2023 Annual Meeting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Orlando, FL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#AES2023</a:t>
            </a: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C3289E9-5BAA-C8D5-131F-910DD66E4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Galibra: a journey of agile translational advantage</a:t>
            </a: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C754D6CC-9152-BCF4-D589-4415A9AB4A2D}"/>
              </a:ext>
            </a:extLst>
          </p:cNvPr>
          <p:cNvCxnSpPr>
            <a:cxnSpLocks/>
          </p:cNvCxnSpPr>
          <p:nvPr/>
        </p:nvCxnSpPr>
        <p:spPr>
          <a:xfrm>
            <a:off x="326224" y="2472444"/>
            <a:ext cx="800862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A036F18B-8951-9C6F-7434-16F3C09308D2}"/>
              </a:ext>
            </a:extLst>
          </p:cNvPr>
          <p:cNvSpPr txBox="1"/>
          <p:nvPr/>
        </p:nvSpPr>
        <p:spPr>
          <a:xfrm>
            <a:off x="1568284" y="2150939"/>
            <a:ext cx="56938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2020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F9604B4-E6EE-DE83-D580-E623953F7001}"/>
              </a:ext>
            </a:extLst>
          </p:cNvPr>
          <p:cNvSpPr txBox="1"/>
          <p:nvPr/>
        </p:nvSpPr>
        <p:spPr>
          <a:xfrm>
            <a:off x="3029419" y="2150939"/>
            <a:ext cx="56938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2021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80245B6-9AA8-CDAB-3FDF-86693ED34B95}"/>
              </a:ext>
            </a:extLst>
          </p:cNvPr>
          <p:cNvSpPr txBox="1"/>
          <p:nvPr/>
        </p:nvSpPr>
        <p:spPr>
          <a:xfrm>
            <a:off x="4490554" y="2150939"/>
            <a:ext cx="56938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2022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3B500C7-F46E-394F-225F-9FF5768D84A9}"/>
              </a:ext>
            </a:extLst>
          </p:cNvPr>
          <p:cNvSpPr txBox="1"/>
          <p:nvPr/>
        </p:nvSpPr>
        <p:spPr>
          <a:xfrm>
            <a:off x="5951689" y="2150939"/>
            <a:ext cx="56938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2023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BF9CA83-BC77-6F40-0AE2-196B67E5DD16}"/>
              </a:ext>
            </a:extLst>
          </p:cNvPr>
          <p:cNvSpPr txBox="1"/>
          <p:nvPr/>
        </p:nvSpPr>
        <p:spPr>
          <a:xfrm>
            <a:off x="7412824" y="2150939"/>
            <a:ext cx="56938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2024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35A22359-897E-BECE-CD90-AAC1183313AA}"/>
              </a:ext>
            </a:extLst>
          </p:cNvPr>
          <p:cNvSpPr txBox="1"/>
          <p:nvPr/>
        </p:nvSpPr>
        <p:spPr>
          <a:xfrm>
            <a:off x="1535849" y="2819257"/>
            <a:ext cx="1437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Seed fund from SSADH Association received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182A844B-C0F6-CDC0-3C92-5907839B76C0}"/>
              </a:ext>
            </a:extLst>
          </p:cNvPr>
          <p:cNvSpPr txBox="1"/>
          <p:nvPr/>
        </p:nvSpPr>
        <p:spPr>
          <a:xfrm>
            <a:off x="1974441" y="1121033"/>
            <a:ext cx="1501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Aldh5a1</a:t>
            </a:r>
            <a:r>
              <a:rPr lang="en-US" sz="1200" i="1" baseline="30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lox-STOP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mice constructed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1395DFC-8A9B-8E24-A965-A0747346E9F3}"/>
              </a:ext>
            </a:extLst>
          </p:cNvPr>
          <p:cNvSpPr txBox="1"/>
          <p:nvPr/>
        </p:nvSpPr>
        <p:spPr>
          <a:xfrm>
            <a:off x="3364829" y="1028700"/>
            <a:ext cx="1828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POC phenotypic reversal in mice demonstrated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0E481FB7-0F69-6F1A-EA78-A0314FDA78E3}"/>
              </a:ext>
            </a:extLst>
          </p:cNvPr>
          <p:cNvSpPr txBox="1"/>
          <p:nvPr/>
        </p:nvSpPr>
        <p:spPr>
          <a:xfrm>
            <a:off x="6048776" y="3592628"/>
            <a:ext cx="2283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Galibra Neuroscience, INC established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CFEE6053-3334-429C-A4A0-A5F869AC9974}"/>
              </a:ext>
            </a:extLst>
          </p:cNvPr>
          <p:cNvSpPr txBox="1"/>
          <p:nvPr/>
        </p:nvSpPr>
        <p:spPr>
          <a:xfrm>
            <a:off x="4267604" y="3003923"/>
            <a:ext cx="1337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AAV vector design IP filed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33D4E590-BD8F-E32F-B072-E127F7306494}"/>
              </a:ext>
            </a:extLst>
          </p:cNvPr>
          <p:cNvSpPr txBox="1"/>
          <p:nvPr/>
        </p:nvSpPr>
        <p:spPr>
          <a:xfrm>
            <a:off x="3804649" y="3473931"/>
            <a:ext cx="1583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BCH Translational Research Program funded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455CA5A8-7A7A-A3CA-577C-7CA1CB9E7F98}"/>
              </a:ext>
            </a:extLst>
          </p:cNvPr>
          <p:cNvSpPr txBox="1"/>
          <p:nvPr/>
        </p:nvSpPr>
        <p:spPr>
          <a:xfrm>
            <a:off x="2982283" y="3003923"/>
            <a:ext cx="1040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NINDS R21 funded</a:t>
            </a:r>
          </a:p>
        </p:txBody>
      </p:sp>
      <p:sp>
        <p:nvSpPr>
          <p:cNvPr id="3077" name="TextBox 3076">
            <a:extLst>
              <a:ext uri="{FF2B5EF4-FFF2-40B4-BE49-F238E27FC236}">
                <a16:creationId xmlns:a16="http://schemas.microsoft.com/office/drawing/2014/main" id="{824FEBF4-D29F-E08C-68E2-0B51523090C7}"/>
              </a:ext>
            </a:extLst>
          </p:cNvPr>
          <p:cNvSpPr txBox="1"/>
          <p:nvPr/>
        </p:nvSpPr>
        <p:spPr>
          <a:xfrm>
            <a:off x="105244" y="2150939"/>
            <a:ext cx="56938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2019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1633C2D9-77A6-8E41-5C82-5A4CB30AB7CB}"/>
              </a:ext>
            </a:extLst>
          </p:cNvPr>
          <p:cNvCxnSpPr>
            <a:cxnSpLocks/>
          </p:cNvCxnSpPr>
          <p:nvPr/>
        </p:nvCxnSpPr>
        <p:spPr>
          <a:xfrm flipV="1">
            <a:off x="1855730" y="2403408"/>
            <a:ext cx="1" cy="764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2ED15644-0377-515C-184F-ACAF6A028F12}"/>
              </a:ext>
            </a:extLst>
          </p:cNvPr>
          <p:cNvCxnSpPr>
            <a:cxnSpLocks/>
          </p:cNvCxnSpPr>
          <p:nvPr/>
        </p:nvCxnSpPr>
        <p:spPr>
          <a:xfrm flipV="1">
            <a:off x="3316177" y="2403408"/>
            <a:ext cx="1" cy="764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1D1E396-1E4D-2BA1-23EE-62E512D46F92}"/>
              </a:ext>
            </a:extLst>
          </p:cNvPr>
          <p:cNvCxnSpPr>
            <a:cxnSpLocks/>
          </p:cNvCxnSpPr>
          <p:nvPr/>
        </p:nvCxnSpPr>
        <p:spPr>
          <a:xfrm flipV="1">
            <a:off x="4776624" y="2403408"/>
            <a:ext cx="1" cy="764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AE146100-9046-6FBA-A110-6A0E8DBB202C}"/>
              </a:ext>
            </a:extLst>
          </p:cNvPr>
          <p:cNvCxnSpPr>
            <a:cxnSpLocks/>
          </p:cNvCxnSpPr>
          <p:nvPr/>
        </p:nvCxnSpPr>
        <p:spPr>
          <a:xfrm flipV="1">
            <a:off x="6237071" y="2403408"/>
            <a:ext cx="1" cy="764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1A25FC37-F71D-5E6A-347D-2AF856A70AF4}"/>
              </a:ext>
            </a:extLst>
          </p:cNvPr>
          <p:cNvCxnSpPr>
            <a:cxnSpLocks/>
          </p:cNvCxnSpPr>
          <p:nvPr/>
        </p:nvCxnSpPr>
        <p:spPr>
          <a:xfrm flipV="1">
            <a:off x="7697517" y="2403408"/>
            <a:ext cx="1" cy="764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8" name="Straight Connector 3077">
            <a:extLst>
              <a:ext uri="{FF2B5EF4-FFF2-40B4-BE49-F238E27FC236}">
                <a16:creationId xmlns:a16="http://schemas.microsoft.com/office/drawing/2014/main" id="{7FEC36B1-6386-4723-4B93-A517E4A89D97}"/>
              </a:ext>
            </a:extLst>
          </p:cNvPr>
          <p:cNvCxnSpPr>
            <a:cxnSpLocks/>
          </p:cNvCxnSpPr>
          <p:nvPr/>
        </p:nvCxnSpPr>
        <p:spPr>
          <a:xfrm flipV="1">
            <a:off x="392690" y="2403408"/>
            <a:ext cx="1" cy="764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4" name="TextBox 3083">
            <a:extLst>
              <a:ext uri="{FF2B5EF4-FFF2-40B4-BE49-F238E27FC236}">
                <a16:creationId xmlns:a16="http://schemas.microsoft.com/office/drawing/2014/main" id="{144590A5-72BB-1CA0-2A8D-AFB229F68526}"/>
              </a:ext>
            </a:extLst>
          </p:cNvPr>
          <p:cNvSpPr txBox="1"/>
          <p:nvPr/>
        </p:nvSpPr>
        <p:spPr>
          <a:xfrm>
            <a:off x="628065" y="1028700"/>
            <a:ext cx="1437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SSADH Natural History Study commenced</a:t>
            </a:r>
          </a:p>
        </p:txBody>
      </p:sp>
      <p:cxnSp>
        <p:nvCxnSpPr>
          <p:cNvPr id="3073" name="Straight Connector 3072">
            <a:extLst>
              <a:ext uri="{FF2B5EF4-FFF2-40B4-BE49-F238E27FC236}">
                <a16:creationId xmlns:a16="http://schemas.microsoft.com/office/drawing/2014/main" id="{BB872567-ABE5-4F75-D1A9-7DAD1058D4A2}"/>
              </a:ext>
            </a:extLst>
          </p:cNvPr>
          <p:cNvCxnSpPr>
            <a:cxnSpLocks/>
          </p:cNvCxnSpPr>
          <p:nvPr/>
        </p:nvCxnSpPr>
        <p:spPr>
          <a:xfrm flipV="1">
            <a:off x="3029419" y="1582698"/>
            <a:ext cx="0" cy="899508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9" name="Straight Connector 3078">
            <a:extLst>
              <a:ext uri="{FF2B5EF4-FFF2-40B4-BE49-F238E27FC236}">
                <a16:creationId xmlns:a16="http://schemas.microsoft.com/office/drawing/2014/main" id="{F17AE044-FCEE-3B03-366F-AFD3DDCD5508}"/>
              </a:ext>
            </a:extLst>
          </p:cNvPr>
          <p:cNvCxnSpPr>
            <a:cxnSpLocks/>
          </p:cNvCxnSpPr>
          <p:nvPr/>
        </p:nvCxnSpPr>
        <p:spPr>
          <a:xfrm flipV="1">
            <a:off x="1061090" y="1675031"/>
            <a:ext cx="0" cy="807175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6" name="Straight Connector 3085">
            <a:extLst>
              <a:ext uri="{FF2B5EF4-FFF2-40B4-BE49-F238E27FC236}">
                <a16:creationId xmlns:a16="http://schemas.microsoft.com/office/drawing/2014/main" id="{EED9723B-7832-E56F-4C63-F414BB5779A4}"/>
              </a:ext>
            </a:extLst>
          </p:cNvPr>
          <p:cNvCxnSpPr>
            <a:cxnSpLocks/>
          </p:cNvCxnSpPr>
          <p:nvPr/>
        </p:nvCxnSpPr>
        <p:spPr>
          <a:xfrm flipV="1">
            <a:off x="3732458" y="1675031"/>
            <a:ext cx="0" cy="807175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9" name="Straight Connector 3088">
            <a:extLst>
              <a:ext uri="{FF2B5EF4-FFF2-40B4-BE49-F238E27FC236}">
                <a16:creationId xmlns:a16="http://schemas.microsoft.com/office/drawing/2014/main" id="{3DFED333-84FF-B4C8-9D07-72C2924D6D2C}"/>
              </a:ext>
            </a:extLst>
          </p:cNvPr>
          <p:cNvCxnSpPr>
            <a:cxnSpLocks/>
          </p:cNvCxnSpPr>
          <p:nvPr/>
        </p:nvCxnSpPr>
        <p:spPr>
          <a:xfrm flipV="1">
            <a:off x="6031634" y="1582698"/>
            <a:ext cx="0" cy="899508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92A22B5A-2E62-29AA-B25D-E5FE8B7ADFF5}"/>
              </a:ext>
            </a:extLst>
          </p:cNvPr>
          <p:cNvCxnSpPr>
            <a:cxnSpLocks/>
          </p:cNvCxnSpPr>
          <p:nvPr/>
        </p:nvCxnSpPr>
        <p:spPr>
          <a:xfrm flipV="1">
            <a:off x="2449250" y="2472444"/>
            <a:ext cx="0" cy="3468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8" name="Straight Connector 3087">
            <a:extLst>
              <a:ext uri="{FF2B5EF4-FFF2-40B4-BE49-F238E27FC236}">
                <a16:creationId xmlns:a16="http://schemas.microsoft.com/office/drawing/2014/main" id="{C221E0D6-B480-214E-F2B7-C80A24663EB1}"/>
              </a:ext>
            </a:extLst>
          </p:cNvPr>
          <p:cNvCxnSpPr>
            <a:cxnSpLocks/>
          </p:cNvCxnSpPr>
          <p:nvPr/>
        </p:nvCxnSpPr>
        <p:spPr>
          <a:xfrm flipV="1">
            <a:off x="6435559" y="2480788"/>
            <a:ext cx="0" cy="11118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1" name="Straight Connector 3090">
            <a:extLst>
              <a:ext uri="{FF2B5EF4-FFF2-40B4-BE49-F238E27FC236}">
                <a16:creationId xmlns:a16="http://schemas.microsoft.com/office/drawing/2014/main" id="{AF57C19A-1C30-6515-FA4B-93752AF0AAB5}"/>
              </a:ext>
            </a:extLst>
          </p:cNvPr>
          <p:cNvCxnSpPr>
            <a:cxnSpLocks/>
          </p:cNvCxnSpPr>
          <p:nvPr/>
        </p:nvCxnSpPr>
        <p:spPr>
          <a:xfrm flipV="1">
            <a:off x="3319827" y="2472444"/>
            <a:ext cx="0" cy="53147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4" name="Straight Connector 3093">
            <a:extLst>
              <a:ext uri="{FF2B5EF4-FFF2-40B4-BE49-F238E27FC236}">
                <a16:creationId xmlns:a16="http://schemas.microsoft.com/office/drawing/2014/main" id="{28A35808-2A76-9581-C4E9-6EAB1145F6FD}"/>
              </a:ext>
            </a:extLst>
          </p:cNvPr>
          <p:cNvCxnSpPr>
            <a:cxnSpLocks/>
          </p:cNvCxnSpPr>
          <p:nvPr/>
        </p:nvCxnSpPr>
        <p:spPr>
          <a:xfrm flipV="1">
            <a:off x="4065739" y="2480788"/>
            <a:ext cx="0" cy="9848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01" name="TextBox 3100">
            <a:extLst>
              <a:ext uri="{FF2B5EF4-FFF2-40B4-BE49-F238E27FC236}">
                <a16:creationId xmlns:a16="http://schemas.microsoft.com/office/drawing/2014/main" id="{80DB8246-470D-E7CA-1D42-A2F52DA7B85A}"/>
              </a:ext>
            </a:extLst>
          </p:cNvPr>
          <p:cNvSpPr txBox="1"/>
          <p:nvPr/>
        </p:nvSpPr>
        <p:spPr>
          <a:xfrm>
            <a:off x="4972214" y="1121033"/>
            <a:ext cx="1828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AAV-FLnP-hALDH5A1 designed and cloned</a:t>
            </a:r>
          </a:p>
        </p:txBody>
      </p:sp>
      <p:cxnSp>
        <p:nvCxnSpPr>
          <p:cNvPr id="3105" name="Straight Connector 3104">
            <a:extLst>
              <a:ext uri="{FF2B5EF4-FFF2-40B4-BE49-F238E27FC236}">
                <a16:creationId xmlns:a16="http://schemas.microsoft.com/office/drawing/2014/main" id="{4C73290B-5490-3339-BDCB-484E18241523}"/>
              </a:ext>
            </a:extLst>
          </p:cNvPr>
          <p:cNvCxnSpPr>
            <a:cxnSpLocks/>
          </p:cNvCxnSpPr>
          <p:nvPr/>
        </p:nvCxnSpPr>
        <p:spPr>
          <a:xfrm flipV="1">
            <a:off x="6708404" y="1675031"/>
            <a:ext cx="0" cy="8071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06" name="TextBox 3105">
            <a:extLst>
              <a:ext uri="{FF2B5EF4-FFF2-40B4-BE49-F238E27FC236}">
                <a16:creationId xmlns:a16="http://schemas.microsoft.com/office/drawing/2014/main" id="{9DE96EF4-D65F-75D3-EC22-F4646E422C9E}"/>
              </a:ext>
            </a:extLst>
          </p:cNvPr>
          <p:cNvSpPr txBox="1"/>
          <p:nvPr/>
        </p:nvSpPr>
        <p:spPr>
          <a:xfrm>
            <a:off x="6783242" y="1364448"/>
            <a:ext cx="1828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Efficacy data demonstrated in mice</a:t>
            </a:r>
          </a:p>
        </p:txBody>
      </p:sp>
      <p:cxnSp>
        <p:nvCxnSpPr>
          <p:cNvPr id="3110" name="Straight Connector 3109">
            <a:extLst>
              <a:ext uri="{FF2B5EF4-FFF2-40B4-BE49-F238E27FC236}">
                <a16:creationId xmlns:a16="http://schemas.microsoft.com/office/drawing/2014/main" id="{C4E5CEBC-F74A-7D09-E9C9-2436BD45B727}"/>
              </a:ext>
            </a:extLst>
          </p:cNvPr>
          <p:cNvCxnSpPr>
            <a:cxnSpLocks/>
          </p:cNvCxnSpPr>
          <p:nvPr/>
        </p:nvCxnSpPr>
        <p:spPr>
          <a:xfrm flipV="1">
            <a:off x="4637239" y="2480788"/>
            <a:ext cx="0" cy="523135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6" name="Straight Arrow Connector 3125">
            <a:extLst>
              <a:ext uri="{FF2B5EF4-FFF2-40B4-BE49-F238E27FC236}">
                <a16:creationId xmlns:a16="http://schemas.microsoft.com/office/drawing/2014/main" id="{5F9D1FF1-11A8-532E-14DE-51F96AEC74D1}"/>
              </a:ext>
            </a:extLst>
          </p:cNvPr>
          <p:cNvCxnSpPr/>
          <p:nvPr/>
        </p:nvCxnSpPr>
        <p:spPr>
          <a:xfrm>
            <a:off x="2449250" y="4181332"/>
            <a:ext cx="4071826" cy="0"/>
          </a:xfrm>
          <a:prstGeom prst="straightConnector1">
            <a:avLst/>
          </a:prstGeom>
          <a:ln w="571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27" name="TextBox 3126">
            <a:extLst>
              <a:ext uri="{FF2B5EF4-FFF2-40B4-BE49-F238E27FC236}">
                <a16:creationId xmlns:a16="http://schemas.microsoft.com/office/drawing/2014/main" id="{637A2749-83A9-D9B8-0835-D15B58DA39D2}"/>
              </a:ext>
            </a:extLst>
          </p:cNvPr>
          <p:cNvSpPr txBox="1"/>
          <p:nvPr/>
        </p:nvSpPr>
        <p:spPr>
          <a:xfrm>
            <a:off x="3977541" y="4188255"/>
            <a:ext cx="901209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&lt; 3 years</a:t>
            </a:r>
          </a:p>
        </p:txBody>
      </p:sp>
      <p:sp>
        <p:nvSpPr>
          <p:cNvPr id="3129" name="TextBox 3128">
            <a:extLst>
              <a:ext uri="{FF2B5EF4-FFF2-40B4-BE49-F238E27FC236}">
                <a16:creationId xmlns:a16="http://schemas.microsoft.com/office/drawing/2014/main" id="{5C9A8DBC-ABF7-B2B6-B399-6FB03172770F}"/>
              </a:ext>
            </a:extLst>
          </p:cNvPr>
          <p:cNvSpPr txBox="1"/>
          <p:nvPr/>
        </p:nvSpPr>
        <p:spPr>
          <a:xfrm>
            <a:off x="6747801" y="3012266"/>
            <a:ext cx="2283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i="1" dirty="0"/>
              <a:t>SLC6A1 </a:t>
            </a:r>
            <a:r>
              <a:rPr lang="en-US" sz="1200" b="1" dirty="0"/>
              <a:t>program started: Vector design, POC</a:t>
            </a:r>
          </a:p>
        </p:txBody>
      </p:sp>
      <p:cxnSp>
        <p:nvCxnSpPr>
          <p:cNvPr id="3130" name="Straight Connector 3129">
            <a:extLst>
              <a:ext uri="{FF2B5EF4-FFF2-40B4-BE49-F238E27FC236}">
                <a16:creationId xmlns:a16="http://schemas.microsoft.com/office/drawing/2014/main" id="{DFF45D10-2C20-7FDE-54A6-31B1F7663C27}"/>
              </a:ext>
            </a:extLst>
          </p:cNvPr>
          <p:cNvCxnSpPr>
            <a:cxnSpLocks/>
          </p:cNvCxnSpPr>
          <p:nvPr/>
        </p:nvCxnSpPr>
        <p:spPr>
          <a:xfrm flipV="1">
            <a:off x="7134584" y="2480788"/>
            <a:ext cx="0" cy="492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709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A58CC9-5362-4F3E-6AD2-AF066F91DD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3AA3FBC-51B8-426A-8893-284E5C1F6D1D}" type="slidenum">
              <a:rPr lang="en-GB" smtClean="0"/>
              <a:pPr/>
              <a:t>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FF6954-8DCA-749B-B6F9-4D3E934DA7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American Epilepsy Society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2023 Annual Meeting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Orlando, FL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#AES2023</a:t>
            </a: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DC3969C-3BF4-6D20-3CC2-0F4EDE48F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Scalable strategy for SLC6A1 gene therapy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13A2B3-58E1-6EA9-0443-A8E2FE5D46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540" y="662636"/>
            <a:ext cx="6207592" cy="4118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654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289B14F-70BD-2222-7608-8332DA8684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3AA3FBC-51B8-426A-8893-284E5C1F6D1D}" type="slidenum">
              <a:rPr lang="en-GB" smtClean="0"/>
              <a:pPr/>
              <a:t>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0B5D4A-EFD2-785C-32CC-22C994BE01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American Epilepsy Society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2023 Annual Meeting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Orlando, FL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#AES2023</a:t>
            </a: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F0EB3D8-AD77-4EB6-7FC4-455BCB094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Preclinical considerations specific for </a:t>
            </a:r>
            <a:r>
              <a:rPr lang="en-US" i="1" dirty="0"/>
              <a:t>SLC6A1</a:t>
            </a:r>
            <a:r>
              <a:rPr lang="en-US" dirty="0"/>
              <a:t> gene therapy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416249-FF01-E73A-C783-C0A1D6E15422}"/>
              </a:ext>
            </a:extLst>
          </p:cNvPr>
          <p:cNvSpPr txBox="1">
            <a:spLocks/>
          </p:cNvSpPr>
          <p:nvPr/>
        </p:nvSpPr>
        <p:spPr>
          <a:xfrm>
            <a:off x="342899" y="1461137"/>
            <a:ext cx="8244841" cy="2386964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116681" indent="-116681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5143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System Font Regular"/>
              <a:buChar char="-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8572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2001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543050" indent="-171450" algn="l" defTabSz="6858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200" kern="120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2000" dirty="0">
                <a:solidFill>
                  <a:schemeClr val="tx1"/>
                </a:solidFill>
              </a:rPr>
              <a:t>Disease relevant </a:t>
            </a:r>
            <a:r>
              <a:rPr lang="en-US" sz="2000" b="1" dirty="0">
                <a:solidFill>
                  <a:schemeClr val="tx1"/>
                </a:solidFill>
              </a:rPr>
              <a:t>mouse model (e.g., lox-STOP) available</a:t>
            </a:r>
            <a:r>
              <a:rPr lang="en-US" sz="2000" dirty="0">
                <a:solidFill>
                  <a:schemeClr val="tx1"/>
                </a:solidFill>
              </a:rPr>
              <a:t> and characterized?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r>
              <a:rPr lang="en-US" sz="2000" b="1" dirty="0">
                <a:solidFill>
                  <a:schemeClr val="tx1"/>
                </a:solidFill>
              </a:rPr>
              <a:t>Autosomal dominant</a:t>
            </a:r>
            <a:r>
              <a:rPr lang="en-US" sz="2000" dirty="0">
                <a:solidFill>
                  <a:schemeClr val="tx1"/>
                </a:solidFill>
              </a:rPr>
              <a:t> disorder:</a:t>
            </a:r>
          </a:p>
          <a:p>
            <a:pPr marL="543973" lvl="1" indent="-146304">
              <a:lnSpc>
                <a:spcPct val="95000"/>
              </a:lnSpc>
              <a:spcBef>
                <a:spcPts val="800"/>
              </a:spcBef>
            </a:pPr>
            <a:r>
              <a:rPr lang="en-US" sz="2000" dirty="0">
                <a:solidFill>
                  <a:schemeClr val="tx1"/>
                </a:solidFill>
              </a:rPr>
              <a:t>addressing haploinsufficiency for therapeutic efficacy?</a:t>
            </a:r>
          </a:p>
          <a:p>
            <a:pPr marL="543973" lvl="1" indent="-146304">
              <a:lnSpc>
                <a:spcPct val="95000"/>
              </a:lnSpc>
              <a:spcBef>
                <a:spcPts val="800"/>
              </a:spcBef>
            </a:pPr>
            <a:r>
              <a:rPr lang="en-US" sz="2000" dirty="0">
                <a:solidFill>
                  <a:schemeClr val="tx1"/>
                </a:solidFill>
              </a:rPr>
              <a:t>any negative dominant effects from GAT1 protein variants? </a:t>
            </a:r>
          </a:p>
          <a:p>
            <a:pPr marL="146304" indent="-146304">
              <a:lnSpc>
                <a:spcPct val="95000"/>
              </a:lnSpc>
              <a:spcBef>
                <a:spcPts val="800"/>
              </a:spcBef>
            </a:pPr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317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B9CD9-9196-395D-5B78-5C9C8AA64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Acknowledgments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3CA61D-679B-3187-FF45-82F42AEEE9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3AA3FBC-51B8-426A-8893-284E5C1F6D1D}" type="slidenum">
              <a:rPr lang="en-GB" smtClean="0"/>
              <a:pPr/>
              <a:t>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8349B-A14C-0C0C-CBE7-56E18B615F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American Epilepsy Society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2023 Annual Meeting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Orlando, FL</a:t>
            </a:r>
            <a:r>
              <a:rPr lang="en-US">
                <a:solidFill>
                  <a:schemeClr val="bg2"/>
                </a:solidFill>
              </a:rPr>
              <a:t>  |  </a:t>
            </a:r>
            <a:r>
              <a:rPr lang="en-US"/>
              <a:t>#AES2023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1BE757-876D-CCE6-C440-24DB7C8F71C7}"/>
              </a:ext>
            </a:extLst>
          </p:cNvPr>
          <p:cNvSpPr/>
          <p:nvPr/>
        </p:nvSpPr>
        <p:spPr>
          <a:xfrm>
            <a:off x="1036519" y="743660"/>
            <a:ext cx="2424196" cy="39857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Rotenberg lab</a:t>
            </a: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Alexander Rotenberg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Gabrielle McGinty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Amanda Liebhardt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Sheryl-Anne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Vermudez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Rui Lin</a:t>
            </a: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Bjoern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Welzel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Paul MacMullin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Melissa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Tsuboyama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Melissa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DiBacco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Woolf lab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Clifford Woolf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Alex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Zihe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Zhang</a:t>
            </a:r>
          </a:p>
          <a:p>
            <a:endParaRPr lang="en-US" sz="11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Yu lab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Tim Yu</a:t>
            </a: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Didem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Demirbas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Cakici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Minh Nguyen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Sahin lab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Mustafa Sahin</a:t>
            </a: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Wadiya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Afshar Saber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9ADC07C-9C0D-17B7-2194-ABE8057BA9FA}"/>
              </a:ext>
            </a:extLst>
          </p:cNvPr>
          <p:cNvSpPr/>
          <p:nvPr/>
        </p:nvSpPr>
        <p:spPr>
          <a:xfrm>
            <a:off x="4406535" y="743660"/>
            <a:ext cx="2009505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Epilepsy Division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Phillip Pearl</a:t>
            </a: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Itay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Tokatly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Latzer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IDDRC</a:t>
            </a: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Gene Manipulation Core</a:t>
            </a:r>
          </a:p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Gene Analysis Core</a:t>
            </a:r>
          </a:p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Viral Core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Animal Behavior Core</a:t>
            </a:r>
          </a:p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Cellular Imaging Core</a:t>
            </a:r>
          </a:p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Human Neuron Core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TIDO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Colm Lawler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Gregory Baker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Sabrina Kamran</a:t>
            </a:r>
          </a:p>
          <a:p>
            <a:endParaRPr lang="en-US" sz="11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Gao lab (UMass Med Sch)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Guangping Gao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Horae Gene Therapy Center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310E570-C35C-0486-032C-A367865624B6}"/>
              </a:ext>
            </a:extLst>
          </p:cNvPr>
          <p:cNvSpPr/>
          <p:nvPr/>
        </p:nvSpPr>
        <p:spPr>
          <a:xfrm>
            <a:off x="6298176" y="743660"/>
            <a:ext cx="2210730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SSADH Association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NINDS R21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BCH Translational Research Program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NINDS R61/R33 (IGNITE)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SLC6A1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Amber Freed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Steven Gray (UTSW)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Jennifer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SanMiguel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(JAX)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Chris McGraw (MGH/BCH)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1726881-F9B8-F65C-1649-ECB07AEE8A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2" t="2032" r="6207" b="7234"/>
          <a:stretch/>
        </p:blipFill>
        <p:spPr>
          <a:xfrm>
            <a:off x="66720" y="762709"/>
            <a:ext cx="947908" cy="1140206"/>
          </a:xfrm>
          <a:prstGeom prst="rect">
            <a:avLst/>
          </a:prstGeom>
        </p:spPr>
      </p:pic>
      <p:pic>
        <p:nvPicPr>
          <p:cNvPr id="10" name="Picture 6" descr="Phillip L. Pearl, MD - Child Neurology Society">
            <a:extLst>
              <a:ext uri="{FF2B5EF4-FFF2-40B4-BE49-F238E27FC236}">
                <a16:creationId xmlns:a16="http://schemas.microsoft.com/office/drawing/2014/main" id="{F31A3A8D-B6DE-3A46-4428-75391B93BB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47" t="1672" r="9334" b="10339"/>
          <a:stretch/>
        </p:blipFill>
        <p:spPr bwMode="auto">
          <a:xfrm>
            <a:off x="3458627" y="762709"/>
            <a:ext cx="947908" cy="114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Gao Guangping">
            <a:extLst>
              <a:ext uri="{FF2B5EF4-FFF2-40B4-BE49-F238E27FC236}">
                <a16:creationId xmlns:a16="http://schemas.microsoft.com/office/drawing/2014/main" id="{941DFB13-0D26-7119-0D88-A5BFA62518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47" t="632" r="24901" b="-509"/>
          <a:stretch/>
        </p:blipFill>
        <p:spPr bwMode="auto">
          <a:xfrm>
            <a:off x="3458627" y="3589160"/>
            <a:ext cx="947908" cy="114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2011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430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ES 2023 AM Template">
  <a:themeElements>
    <a:clrScheme name="AES 2023 AM Color Palette">
      <a:dk1>
        <a:srgbClr val="000000"/>
      </a:dk1>
      <a:lt1>
        <a:srgbClr val="FFFFFF"/>
      </a:lt1>
      <a:dk2>
        <a:srgbClr val="4C4C4C"/>
      </a:dk2>
      <a:lt2>
        <a:srgbClr val="592C82"/>
      </a:lt2>
      <a:accent1>
        <a:srgbClr val="0047BA"/>
      </a:accent1>
      <a:accent2>
        <a:srgbClr val="99B5E3"/>
      </a:accent2>
      <a:accent3>
        <a:srgbClr val="7B8B8C"/>
      </a:accent3>
      <a:accent4>
        <a:srgbClr val="0099A8"/>
      </a:accent4>
      <a:accent5>
        <a:srgbClr val="960048"/>
      </a:accent5>
      <a:accent6>
        <a:srgbClr val="E87100"/>
      </a:accent6>
      <a:hlink>
        <a:srgbClr val="592C82"/>
      </a:hlink>
      <a:folHlink>
        <a:srgbClr val="592C82"/>
      </a:folHlink>
    </a:clrScheme>
    <a:fontScheme name="Custom 215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ES_2023_AM_Template_v1" id="{1E03C5F6-667B-E946-951A-4E7EF2EE687B}" vid="{59A80A2A-2B3A-DC4E-AEC6-85FC383AA66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AES 2022 AM Template</Template>
  <TotalTime>1304</TotalTime>
  <Words>971</Words>
  <Application>Microsoft Office PowerPoint</Application>
  <PresentationFormat>On-screen Show (16:9)</PresentationFormat>
  <Paragraphs>199</Paragraphs>
  <Slides>24</Slides>
  <Notes>1</Notes>
  <HiddenSlides>2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System Font Regular</vt:lpstr>
      <vt:lpstr>Verdana</vt:lpstr>
      <vt:lpstr>AES 2023 AM Template</vt:lpstr>
      <vt:lpstr>SLC6A1 Pre-meeting Scientific track  Galibra: a GABA focused Gene Therapy Initiative</vt:lpstr>
      <vt:lpstr>Disclosure</vt:lpstr>
      <vt:lpstr>Learning Objectives</vt:lpstr>
      <vt:lpstr>Overview</vt:lpstr>
      <vt:lpstr>SSADH deficiency, a GABA catabolic disorder without cure</vt:lpstr>
      <vt:lpstr>Parallel processes for developing SSADH gene replacement therapy</vt:lpstr>
      <vt:lpstr>Use-dependent GABAAR changes in SSADHD and its reversal upon gene therapy (applicable across other GABA-related disorders)</vt:lpstr>
      <vt:lpstr>SSADH expression is cell-specific</vt:lpstr>
      <vt:lpstr>De-risking SSADH gene replacement therapy</vt:lpstr>
      <vt:lpstr>Aldh5a1lox-STOP mice enabling Cre-dependent SSADH restoration</vt:lpstr>
      <vt:lpstr>Pathologic GHB accumulation and premature lethality in Aldh5a1lox-STOP mice</vt:lpstr>
      <vt:lpstr>Phenotypic rescue in proof-of-concept brain-wide SSADH restoration</vt:lpstr>
      <vt:lpstr>Amount of brain-wide Aldh5a1 restoration correlates with survival and blood GHB level</vt:lpstr>
      <vt:lpstr>Incomplete phenotypic rescue upon PV-specific Aldh5a1 restoration </vt:lpstr>
      <vt:lpstr>Molecular design and cloning of AAV-FLnP-hALDH5A1</vt:lpstr>
      <vt:lpstr>Behavioral reversal upon SSADH gene therapy</vt:lpstr>
      <vt:lpstr>Enhanced survival and rescued growth upon SSADH gene therapy</vt:lpstr>
      <vt:lpstr>SSADH protein restoration upon gene therapy</vt:lpstr>
      <vt:lpstr>Conclusion</vt:lpstr>
      <vt:lpstr>Galibra: a journey of agile translational advantage</vt:lpstr>
      <vt:lpstr>Scalable strategy for SLC6A1 gene therapy</vt:lpstr>
      <vt:lpstr>Preclinical considerations specific for SLC6A1 gene therapy</vt:lpstr>
      <vt:lpstr>Acknowledgments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Presentation</dc:title>
  <dc:creator>Amy Horton</dc:creator>
  <cp:lastModifiedBy>Laura Bermingham</cp:lastModifiedBy>
  <cp:revision>132</cp:revision>
  <dcterms:created xsi:type="dcterms:W3CDTF">2023-03-14T20:12:39Z</dcterms:created>
  <dcterms:modified xsi:type="dcterms:W3CDTF">2023-12-15T14:17:36Z</dcterms:modified>
</cp:coreProperties>
</file>