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8"/>
  </p:notesMasterIdLst>
  <p:sldIdLst>
    <p:sldId id="256" r:id="rId2"/>
    <p:sldId id="296" r:id="rId3"/>
    <p:sldId id="494" r:id="rId4"/>
    <p:sldId id="493" r:id="rId5"/>
    <p:sldId id="492" r:id="rId6"/>
    <p:sldId id="481" r:id="rId7"/>
    <p:sldId id="495" r:id="rId8"/>
    <p:sldId id="295" r:id="rId9"/>
    <p:sldId id="483" r:id="rId10"/>
    <p:sldId id="291" r:id="rId11"/>
    <p:sldId id="499" r:id="rId12"/>
    <p:sldId id="484" r:id="rId13"/>
    <p:sldId id="496" r:id="rId14"/>
    <p:sldId id="491" r:id="rId15"/>
    <p:sldId id="485" r:id="rId16"/>
    <p:sldId id="497" r:id="rId17"/>
  </p:sldIdLst>
  <p:sldSz cx="16256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BF"/>
    <a:srgbClr val="FF0000"/>
    <a:srgbClr val="FFC000"/>
    <a:srgbClr val="FFEFBF"/>
    <a:srgbClr val="00B0F0"/>
    <a:srgbClr val="5089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6" autoAdjust="0"/>
    <p:restoredTop sz="78087" autoAdjust="0"/>
  </p:normalViewPr>
  <p:slideViewPr>
    <p:cSldViewPr snapToGrid="0">
      <p:cViewPr varScale="1">
        <p:scale>
          <a:sx n="48" d="100"/>
          <a:sy n="48" d="100"/>
        </p:scale>
        <p:origin x="1622" y="67"/>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ym43\Documents\03%20Data\03%20hGAT1%20assay\00%20Variant%20testing\expt220622%20Last%20set%20of%20varian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ym43\Documents\03%20Data\03%20hGAT1%20assay\00%20Variant%20testing\expt220622%20Last%20set%20of%20varian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72358634327816"/>
          <c:y val="0.15765067846341851"/>
          <c:w val="0.72137644021748082"/>
          <c:h val="0.55957347422740134"/>
        </c:manualLayout>
      </c:layout>
      <c:scatterChart>
        <c:scatterStyle val="smoothMarker"/>
        <c:varyColors val="0"/>
        <c:ser>
          <c:idx val="0"/>
          <c:order val="0"/>
          <c:tx>
            <c:strRef>
              <c:f>'images_histogram_single site'!$D$3</c:f>
              <c:strCache>
                <c:ptCount val="1"/>
                <c:pt idx="0">
                  <c:v>Vehicle (N=210 cells, 1 site)</c:v>
                </c:pt>
              </c:strCache>
            </c:strRef>
          </c:tx>
          <c:spPr>
            <a:ln w="19050" cap="rnd">
              <a:solidFill>
                <a:schemeClr val="accent1"/>
              </a:solidFill>
              <a:round/>
            </a:ln>
            <a:effectLst/>
          </c:spPr>
          <c:marker>
            <c:symbol val="circle"/>
            <c:size val="4"/>
            <c:spPr>
              <a:solidFill>
                <a:schemeClr val="accent1"/>
              </a:solidFill>
              <a:ln w="9525">
                <a:solidFill>
                  <a:schemeClr val="accent1"/>
                </a:solidFill>
              </a:ln>
              <a:effectLst/>
            </c:spPr>
          </c:marker>
          <c:xVal>
            <c:numRef>
              <c:f>'images_histogram_single site'!$C$4:$C$53</c:f>
              <c:numCache>
                <c:formatCode>General</c:formatCode>
                <c:ptCount val="50"/>
                <c:pt idx="0">
                  <c:v>515</c:v>
                </c:pt>
                <c:pt idx="1">
                  <c:v>545</c:v>
                </c:pt>
                <c:pt idx="2">
                  <c:v>575</c:v>
                </c:pt>
                <c:pt idx="3">
                  <c:v>605</c:v>
                </c:pt>
                <c:pt idx="4">
                  <c:v>635</c:v>
                </c:pt>
                <c:pt idx="5">
                  <c:v>665</c:v>
                </c:pt>
                <c:pt idx="6">
                  <c:v>695</c:v>
                </c:pt>
                <c:pt idx="7">
                  <c:v>725</c:v>
                </c:pt>
                <c:pt idx="8">
                  <c:v>755</c:v>
                </c:pt>
                <c:pt idx="9">
                  <c:v>785</c:v>
                </c:pt>
                <c:pt idx="10">
                  <c:v>815</c:v>
                </c:pt>
                <c:pt idx="11">
                  <c:v>845</c:v>
                </c:pt>
                <c:pt idx="12">
                  <c:v>875</c:v>
                </c:pt>
                <c:pt idx="13">
                  <c:v>905</c:v>
                </c:pt>
                <c:pt idx="14">
                  <c:v>935</c:v>
                </c:pt>
                <c:pt idx="15">
                  <c:v>965</c:v>
                </c:pt>
                <c:pt idx="16">
                  <c:v>995</c:v>
                </c:pt>
                <c:pt idx="17">
                  <c:v>1025</c:v>
                </c:pt>
                <c:pt idx="18">
                  <c:v>1055</c:v>
                </c:pt>
                <c:pt idx="19">
                  <c:v>1085</c:v>
                </c:pt>
                <c:pt idx="20">
                  <c:v>1115</c:v>
                </c:pt>
                <c:pt idx="21">
                  <c:v>1145</c:v>
                </c:pt>
                <c:pt idx="22">
                  <c:v>1175</c:v>
                </c:pt>
                <c:pt idx="23">
                  <c:v>1205</c:v>
                </c:pt>
                <c:pt idx="24">
                  <c:v>1235</c:v>
                </c:pt>
                <c:pt idx="25">
                  <c:v>1265</c:v>
                </c:pt>
                <c:pt idx="26">
                  <c:v>1295</c:v>
                </c:pt>
                <c:pt idx="27">
                  <c:v>1325</c:v>
                </c:pt>
                <c:pt idx="28">
                  <c:v>1355</c:v>
                </c:pt>
                <c:pt idx="29">
                  <c:v>1385</c:v>
                </c:pt>
                <c:pt idx="30">
                  <c:v>1415</c:v>
                </c:pt>
                <c:pt idx="31">
                  <c:v>1445</c:v>
                </c:pt>
                <c:pt idx="32">
                  <c:v>1475</c:v>
                </c:pt>
                <c:pt idx="33">
                  <c:v>1505</c:v>
                </c:pt>
                <c:pt idx="34">
                  <c:v>1535</c:v>
                </c:pt>
                <c:pt idx="35">
                  <c:v>1565</c:v>
                </c:pt>
                <c:pt idx="36">
                  <c:v>1595</c:v>
                </c:pt>
                <c:pt idx="37">
                  <c:v>1625</c:v>
                </c:pt>
                <c:pt idx="38">
                  <c:v>1655</c:v>
                </c:pt>
                <c:pt idx="39">
                  <c:v>1685</c:v>
                </c:pt>
                <c:pt idx="40">
                  <c:v>1715</c:v>
                </c:pt>
                <c:pt idx="41">
                  <c:v>1745</c:v>
                </c:pt>
                <c:pt idx="42">
                  <c:v>1775</c:v>
                </c:pt>
                <c:pt idx="43">
                  <c:v>1805</c:v>
                </c:pt>
                <c:pt idx="44">
                  <c:v>1835</c:v>
                </c:pt>
                <c:pt idx="45">
                  <c:v>1865</c:v>
                </c:pt>
                <c:pt idx="46">
                  <c:v>1895</c:v>
                </c:pt>
                <c:pt idx="47">
                  <c:v>1925</c:v>
                </c:pt>
                <c:pt idx="48">
                  <c:v>1955</c:v>
                </c:pt>
                <c:pt idx="49">
                  <c:v>1985</c:v>
                </c:pt>
              </c:numCache>
            </c:numRef>
          </c:xVal>
          <c:yVal>
            <c:numRef>
              <c:f>'images_histogram_single site'!$G$4:$G$53</c:f>
              <c:numCache>
                <c:formatCode>General</c:formatCode>
                <c:ptCount val="50"/>
                <c:pt idx="0">
                  <c:v>0</c:v>
                </c:pt>
                <c:pt idx="1">
                  <c:v>1.4285714285714285E-2</c:v>
                </c:pt>
                <c:pt idx="2">
                  <c:v>9.0476190476190474E-2</c:v>
                </c:pt>
                <c:pt idx="3">
                  <c:v>0.2</c:v>
                </c:pt>
                <c:pt idx="4">
                  <c:v>0.33809523809523812</c:v>
                </c:pt>
                <c:pt idx="5">
                  <c:v>0.1761904761904762</c:v>
                </c:pt>
                <c:pt idx="6">
                  <c:v>0.10952380952380952</c:v>
                </c:pt>
                <c:pt idx="7">
                  <c:v>2.3809523809523808E-2</c:v>
                </c:pt>
                <c:pt idx="8">
                  <c:v>1.9047619047619049E-2</c:v>
                </c:pt>
                <c:pt idx="9">
                  <c:v>4.7619047619047623E-3</c:v>
                </c:pt>
                <c:pt idx="10">
                  <c:v>1.4285714285714285E-2</c:v>
                </c:pt>
                <c:pt idx="11">
                  <c:v>4.7619047619047623E-3</c:v>
                </c:pt>
                <c:pt idx="12">
                  <c:v>4.7619047619047623E-3</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yVal>
          <c:smooth val="0"/>
          <c:extLst>
            <c:ext xmlns:c16="http://schemas.microsoft.com/office/drawing/2014/chart" uri="{C3380CC4-5D6E-409C-BE32-E72D297353CC}">
              <c16:uniqueId val="{00000000-0382-4C3C-A417-FEB94CD0CE71}"/>
            </c:ext>
          </c:extLst>
        </c:ser>
        <c:ser>
          <c:idx val="1"/>
          <c:order val="1"/>
          <c:tx>
            <c:strRef>
              <c:f>'images_histogram_single site'!$K$3</c:f>
              <c:strCache>
                <c:ptCount val="1"/>
                <c:pt idx="0">
                  <c:v>GABA 100uM (N=240 cells, 1 site)</c:v>
                </c:pt>
              </c:strCache>
            </c:strRef>
          </c:tx>
          <c:spPr>
            <a:ln w="19050" cap="rnd">
              <a:solidFill>
                <a:schemeClr val="accent2"/>
              </a:solidFill>
              <a:round/>
            </a:ln>
            <a:effectLst/>
          </c:spPr>
          <c:marker>
            <c:symbol val="circle"/>
            <c:size val="4"/>
            <c:spPr>
              <a:solidFill>
                <a:schemeClr val="accent2"/>
              </a:solidFill>
              <a:ln w="9525">
                <a:solidFill>
                  <a:schemeClr val="accent2"/>
                </a:solidFill>
              </a:ln>
              <a:effectLst/>
            </c:spPr>
          </c:marker>
          <c:xVal>
            <c:numRef>
              <c:f>'images_histogram_single site'!$C$4:$C$53</c:f>
              <c:numCache>
                <c:formatCode>General</c:formatCode>
                <c:ptCount val="50"/>
                <c:pt idx="0">
                  <c:v>515</c:v>
                </c:pt>
                <c:pt idx="1">
                  <c:v>545</c:v>
                </c:pt>
                <c:pt idx="2">
                  <c:v>575</c:v>
                </c:pt>
                <c:pt idx="3">
                  <c:v>605</c:v>
                </c:pt>
                <c:pt idx="4">
                  <c:v>635</c:v>
                </c:pt>
                <c:pt idx="5">
                  <c:v>665</c:v>
                </c:pt>
                <c:pt idx="6">
                  <c:v>695</c:v>
                </c:pt>
                <c:pt idx="7">
                  <c:v>725</c:v>
                </c:pt>
                <c:pt idx="8">
                  <c:v>755</c:v>
                </c:pt>
                <c:pt idx="9">
                  <c:v>785</c:v>
                </c:pt>
                <c:pt idx="10">
                  <c:v>815</c:v>
                </c:pt>
                <c:pt idx="11">
                  <c:v>845</c:v>
                </c:pt>
                <c:pt idx="12">
                  <c:v>875</c:v>
                </c:pt>
                <c:pt idx="13">
                  <c:v>905</c:v>
                </c:pt>
                <c:pt idx="14">
                  <c:v>935</c:v>
                </c:pt>
                <c:pt idx="15">
                  <c:v>965</c:v>
                </c:pt>
                <c:pt idx="16">
                  <c:v>995</c:v>
                </c:pt>
                <c:pt idx="17">
                  <c:v>1025</c:v>
                </c:pt>
                <c:pt idx="18">
                  <c:v>1055</c:v>
                </c:pt>
                <c:pt idx="19">
                  <c:v>1085</c:v>
                </c:pt>
                <c:pt idx="20">
                  <c:v>1115</c:v>
                </c:pt>
                <c:pt idx="21">
                  <c:v>1145</c:v>
                </c:pt>
                <c:pt idx="22">
                  <c:v>1175</c:v>
                </c:pt>
                <c:pt idx="23">
                  <c:v>1205</c:v>
                </c:pt>
                <c:pt idx="24">
                  <c:v>1235</c:v>
                </c:pt>
                <c:pt idx="25">
                  <c:v>1265</c:v>
                </c:pt>
                <c:pt idx="26">
                  <c:v>1295</c:v>
                </c:pt>
                <c:pt idx="27">
                  <c:v>1325</c:v>
                </c:pt>
                <c:pt idx="28">
                  <c:v>1355</c:v>
                </c:pt>
                <c:pt idx="29">
                  <c:v>1385</c:v>
                </c:pt>
                <c:pt idx="30">
                  <c:v>1415</c:v>
                </c:pt>
                <c:pt idx="31">
                  <c:v>1445</c:v>
                </c:pt>
                <c:pt idx="32">
                  <c:v>1475</c:v>
                </c:pt>
                <c:pt idx="33">
                  <c:v>1505</c:v>
                </c:pt>
                <c:pt idx="34">
                  <c:v>1535</c:v>
                </c:pt>
                <c:pt idx="35">
                  <c:v>1565</c:v>
                </c:pt>
                <c:pt idx="36">
                  <c:v>1595</c:v>
                </c:pt>
                <c:pt idx="37">
                  <c:v>1625</c:v>
                </c:pt>
                <c:pt idx="38">
                  <c:v>1655</c:v>
                </c:pt>
                <c:pt idx="39">
                  <c:v>1685</c:v>
                </c:pt>
                <c:pt idx="40">
                  <c:v>1715</c:v>
                </c:pt>
                <c:pt idx="41">
                  <c:v>1745</c:v>
                </c:pt>
                <c:pt idx="42">
                  <c:v>1775</c:v>
                </c:pt>
                <c:pt idx="43">
                  <c:v>1805</c:v>
                </c:pt>
                <c:pt idx="44">
                  <c:v>1835</c:v>
                </c:pt>
                <c:pt idx="45">
                  <c:v>1865</c:v>
                </c:pt>
                <c:pt idx="46">
                  <c:v>1895</c:v>
                </c:pt>
                <c:pt idx="47">
                  <c:v>1925</c:v>
                </c:pt>
                <c:pt idx="48">
                  <c:v>1955</c:v>
                </c:pt>
                <c:pt idx="49">
                  <c:v>1985</c:v>
                </c:pt>
              </c:numCache>
            </c:numRef>
          </c:xVal>
          <c:yVal>
            <c:numRef>
              <c:f>'images_histogram_single site'!$N$4:$N$53</c:f>
              <c:numCache>
                <c:formatCode>General</c:formatCode>
                <c:ptCount val="50"/>
                <c:pt idx="0">
                  <c:v>0</c:v>
                </c:pt>
                <c:pt idx="1">
                  <c:v>0</c:v>
                </c:pt>
                <c:pt idx="2">
                  <c:v>0</c:v>
                </c:pt>
                <c:pt idx="3">
                  <c:v>0</c:v>
                </c:pt>
                <c:pt idx="4">
                  <c:v>0</c:v>
                </c:pt>
                <c:pt idx="5">
                  <c:v>0</c:v>
                </c:pt>
                <c:pt idx="6">
                  <c:v>4.1666666666666666E-3</c:v>
                </c:pt>
                <c:pt idx="7">
                  <c:v>2.0833333333333332E-2</c:v>
                </c:pt>
                <c:pt idx="8">
                  <c:v>4.1666666666666664E-2</c:v>
                </c:pt>
                <c:pt idx="9">
                  <c:v>0.10416666666666667</c:v>
                </c:pt>
                <c:pt idx="10">
                  <c:v>0.10833333333333334</c:v>
                </c:pt>
                <c:pt idx="11">
                  <c:v>0.12916666666666668</c:v>
                </c:pt>
                <c:pt idx="12">
                  <c:v>0.125</c:v>
                </c:pt>
                <c:pt idx="13">
                  <c:v>0.12083333333333333</c:v>
                </c:pt>
                <c:pt idx="14">
                  <c:v>7.4999999999999997E-2</c:v>
                </c:pt>
                <c:pt idx="15">
                  <c:v>7.9166666666666663E-2</c:v>
                </c:pt>
                <c:pt idx="16">
                  <c:v>5.8333333333333334E-2</c:v>
                </c:pt>
                <c:pt idx="17">
                  <c:v>4.1666666666666664E-2</c:v>
                </c:pt>
                <c:pt idx="18">
                  <c:v>3.3333333333333333E-2</c:v>
                </c:pt>
                <c:pt idx="19">
                  <c:v>1.6666666666666666E-2</c:v>
                </c:pt>
                <c:pt idx="20">
                  <c:v>1.6666666666666666E-2</c:v>
                </c:pt>
                <c:pt idx="21">
                  <c:v>0</c:v>
                </c:pt>
                <c:pt idx="22">
                  <c:v>8.3333333333333332E-3</c:v>
                </c:pt>
                <c:pt idx="23">
                  <c:v>4.1666666666666666E-3</c:v>
                </c:pt>
                <c:pt idx="24">
                  <c:v>4.1666666666666666E-3</c:v>
                </c:pt>
                <c:pt idx="25">
                  <c:v>4.1666666666666666E-3</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4.1666666666666666E-3</c:v>
                </c:pt>
                <c:pt idx="47">
                  <c:v>0</c:v>
                </c:pt>
                <c:pt idx="48">
                  <c:v>0</c:v>
                </c:pt>
                <c:pt idx="49">
                  <c:v>0</c:v>
                </c:pt>
              </c:numCache>
            </c:numRef>
          </c:yVal>
          <c:smooth val="0"/>
          <c:extLst>
            <c:ext xmlns:c16="http://schemas.microsoft.com/office/drawing/2014/chart" uri="{C3380CC4-5D6E-409C-BE32-E72D297353CC}">
              <c16:uniqueId val="{00000001-0382-4C3C-A417-FEB94CD0CE71}"/>
            </c:ext>
          </c:extLst>
        </c:ser>
        <c:dLbls>
          <c:showLegendKey val="0"/>
          <c:showVal val="0"/>
          <c:showCatName val="0"/>
          <c:showSerName val="0"/>
          <c:showPercent val="0"/>
          <c:showBubbleSize val="0"/>
        </c:dLbls>
        <c:axId val="2102039903"/>
        <c:axId val="1816300335"/>
      </c:scatterChart>
      <c:valAx>
        <c:axId val="2102039903"/>
        <c:scaling>
          <c:orientation val="minMax"/>
          <c:max val="1500"/>
          <c:min val="50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Per-cell average iGABA intensity (a.u.)</a:t>
                </a:r>
              </a:p>
            </c:rich>
          </c:tx>
          <c:layout>
            <c:manualLayout>
              <c:xMode val="edge"/>
              <c:yMode val="edge"/>
              <c:x val="0.3291172338960654"/>
              <c:y val="0.846693304815442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6300335"/>
        <c:crosses val="autoZero"/>
        <c:crossBetween val="midCat"/>
      </c:valAx>
      <c:valAx>
        <c:axId val="1816300335"/>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Relative frequency</a:t>
                </a:r>
              </a:p>
            </c:rich>
          </c:tx>
          <c:layout>
            <c:manualLayout>
              <c:xMode val="edge"/>
              <c:yMode val="edge"/>
              <c:x val="4.3089748021550321E-2"/>
              <c:y val="0.1359265689693854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2039903"/>
        <c:crosses val="autoZero"/>
        <c:crossBetween val="midCat"/>
      </c:valAx>
      <c:spPr>
        <a:noFill/>
        <a:ln>
          <a:noFill/>
        </a:ln>
        <a:effectLst/>
      </c:spPr>
    </c:plotArea>
    <c:legend>
      <c:legendPos val="b"/>
      <c:layout>
        <c:manualLayout>
          <c:xMode val="edge"/>
          <c:yMode val="edge"/>
          <c:x val="0.41768887933173182"/>
          <c:y val="9.1583346743974808E-2"/>
          <c:w val="0.55434393785115854"/>
          <c:h val="0.354949342108261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72358634327816"/>
          <c:y val="0.15765067846341851"/>
          <c:w val="0.72137644021748082"/>
          <c:h val="0.55957347422740134"/>
        </c:manualLayout>
      </c:layout>
      <c:scatterChart>
        <c:scatterStyle val="smoothMarker"/>
        <c:varyColors val="0"/>
        <c:ser>
          <c:idx val="0"/>
          <c:order val="0"/>
          <c:tx>
            <c:strRef>
              <c:f>images_histogram_plate!$I$2</c:f>
              <c:strCache>
                <c:ptCount val="1"/>
                <c:pt idx="0">
                  <c:v>Vehicle (N=48 wells, 4 sites/well)</c:v>
                </c:pt>
              </c:strCache>
            </c:strRef>
          </c:tx>
          <c:spPr>
            <a:ln w="19050" cap="rnd">
              <a:solidFill>
                <a:schemeClr val="accent1"/>
              </a:solidFill>
              <a:round/>
            </a:ln>
            <a:effectLst/>
          </c:spPr>
          <c:marker>
            <c:symbol val="circle"/>
            <c:size val="3"/>
            <c:spPr>
              <a:solidFill>
                <a:schemeClr val="accent1"/>
              </a:solidFill>
              <a:ln w="9525">
                <a:solidFill>
                  <a:schemeClr val="accent1"/>
                </a:solidFill>
              </a:ln>
              <a:effectLst/>
            </c:spPr>
          </c:marker>
          <c:xVal>
            <c:numRef>
              <c:f>images_histogram_plate!$B$3:$B$52</c:f>
              <c:numCache>
                <c:formatCode>General</c:formatCode>
                <c:ptCount val="50"/>
                <c:pt idx="0">
                  <c:v>515</c:v>
                </c:pt>
                <c:pt idx="1">
                  <c:v>545</c:v>
                </c:pt>
                <c:pt idx="2">
                  <c:v>575</c:v>
                </c:pt>
                <c:pt idx="3">
                  <c:v>605</c:v>
                </c:pt>
                <c:pt idx="4">
                  <c:v>635</c:v>
                </c:pt>
                <c:pt idx="5">
                  <c:v>665</c:v>
                </c:pt>
                <c:pt idx="6">
                  <c:v>695</c:v>
                </c:pt>
                <c:pt idx="7">
                  <c:v>725</c:v>
                </c:pt>
                <c:pt idx="8">
                  <c:v>755</c:v>
                </c:pt>
                <c:pt idx="9">
                  <c:v>785</c:v>
                </c:pt>
                <c:pt idx="10">
                  <c:v>815</c:v>
                </c:pt>
                <c:pt idx="11">
                  <c:v>845</c:v>
                </c:pt>
                <c:pt idx="12">
                  <c:v>875</c:v>
                </c:pt>
                <c:pt idx="13">
                  <c:v>905</c:v>
                </c:pt>
                <c:pt idx="14">
                  <c:v>935</c:v>
                </c:pt>
                <c:pt idx="15">
                  <c:v>965</c:v>
                </c:pt>
                <c:pt idx="16">
                  <c:v>995</c:v>
                </c:pt>
                <c:pt idx="17">
                  <c:v>1025</c:v>
                </c:pt>
                <c:pt idx="18">
                  <c:v>1055</c:v>
                </c:pt>
                <c:pt idx="19">
                  <c:v>1085</c:v>
                </c:pt>
                <c:pt idx="20">
                  <c:v>1115</c:v>
                </c:pt>
                <c:pt idx="21">
                  <c:v>1145</c:v>
                </c:pt>
                <c:pt idx="22">
                  <c:v>1175</c:v>
                </c:pt>
                <c:pt idx="23">
                  <c:v>1205</c:v>
                </c:pt>
                <c:pt idx="24">
                  <c:v>1235</c:v>
                </c:pt>
                <c:pt idx="25">
                  <c:v>1265</c:v>
                </c:pt>
                <c:pt idx="26">
                  <c:v>1295</c:v>
                </c:pt>
                <c:pt idx="27">
                  <c:v>1325</c:v>
                </c:pt>
                <c:pt idx="28">
                  <c:v>1355</c:v>
                </c:pt>
                <c:pt idx="29">
                  <c:v>1385</c:v>
                </c:pt>
                <c:pt idx="30">
                  <c:v>1415</c:v>
                </c:pt>
                <c:pt idx="31">
                  <c:v>1445</c:v>
                </c:pt>
                <c:pt idx="32">
                  <c:v>1475</c:v>
                </c:pt>
                <c:pt idx="33">
                  <c:v>1505</c:v>
                </c:pt>
                <c:pt idx="34">
                  <c:v>1535</c:v>
                </c:pt>
                <c:pt idx="35">
                  <c:v>1565</c:v>
                </c:pt>
                <c:pt idx="36">
                  <c:v>1595</c:v>
                </c:pt>
                <c:pt idx="37">
                  <c:v>1625</c:v>
                </c:pt>
                <c:pt idx="38">
                  <c:v>1655</c:v>
                </c:pt>
                <c:pt idx="39">
                  <c:v>1685</c:v>
                </c:pt>
                <c:pt idx="40">
                  <c:v>1715</c:v>
                </c:pt>
                <c:pt idx="41">
                  <c:v>1745</c:v>
                </c:pt>
                <c:pt idx="42">
                  <c:v>1775</c:v>
                </c:pt>
                <c:pt idx="43">
                  <c:v>1805</c:v>
                </c:pt>
                <c:pt idx="44">
                  <c:v>1835</c:v>
                </c:pt>
                <c:pt idx="45">
                  <c:v>1865</c:v>
                </c:pt>
                <c:pt idx="46">
                  <c:v>1895</c:v>
                </c:pt>
                <c:pt idx="47">
                  <c:v>1925</c:v>
                </c:pt>
                <c:pt idx="48">
                  <c:v>1955</c:v>
                </c:pt>
                <c:pt idx="49">
                  <c:v>1985</c:v>
                </c:pt>
              </c:numCache>
            </c:numRef>
          </c:xVal>
          <c:yVal>
            <c:numRef>
              <c:f>images_histogram_plate!$I$3:$I$52</c:f>
              <c:numCache>
                <c:formatCode>General</c:formatCode>
                <c:ptCount val="50"/>
                <c:pt idx="0">
                  <c:v>0</c:v>
                </c:pt>
                <c:pt idx="1">
                  <c:v>0</c:v>
                </c:pt>
                <c:pt idx="2">
                  <c:v>0</c:v>
                </c:pt>
                <c:pt idx="3">
                  <c:v>0</c:v>
                </c:pt>
                <c:pt idx="4">
                  <c:v>0.25</c:v>
                </c:pt>
                <c:pt idx="5">
                  <c:v>0.6875</c:v>
                </c:pt>
                <c:pt idx="6">
                  <c:v>6.25E-2</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yVal>
          <c:smooth val="0"/>
          <c:extLst>
            <c:ext xmlns:c16="http://schemas.microsoft.com/office/drawing/2014/chart" uri="{C3380CC4-5D6E-409C-BE32-E72D297353CC}">
              <c16:uniqueId val="{00000000-9FDB-405D-BCDD-C8677AFC82C9}"/>
            </c:ext>
          </c:extLst>
        </c:ser>
        <c:ser>
          <c:idx val="1"/>
          <c:order val="1"/>
          <c:tx>
            <c:strRef>
              <c:f>images_histogram_plate!$J$2</c:f>
              <c:strCache>
                <c:ptCount val="1"/>
                <c:pt idx="0">
                  <c:v>GABA 100uM (N=48 wells, 4 sites/well)</c:v>
                </c:pt>
              </c:strCache>
            </c:strRef>
          </c:tx>
          <c:spPr>
            <a:ln w="19050" cap="rnd">
              <a:solidFill>
                <a:schemeClr val="accent2"/>
              </a:solidFill>
              <a:round/>
            </a:ln>
            <a:effectLst/>
          </c:spPr>
          <c:marker>
            <c:symbol val="circle"/>
            <c:size val="3"/>
            <c:spPr>
              <a:solidFill>
                <a:schemeClr val="accent2"/>
              </a:solidFill>
              <a:ln w="9525">
                <a:solidFill>
                  <a:schemeClr val="accent2"/>
                </a:solidFill>
              </a:ln>
              <a:effectLst/>
            </c:spPr>
          </c:marker>
          <c:xVal>
            <c:numRef>
              <c:f>images_histogram_plate!$B$3:$B$52</c:f>
              <c:numCache>
                <c:formatCode>General</c:formatCode>
                <c:ptCount val="50"/>
                <c:pt idx="0">
                  <c:v>515</c:v>
                </c:pt>
                <c:pt idx="1">
                  <c:v>545</c:v>
                </c:pt>
                <c:pt idx="2">
                  <c:v>575</c:v>
                </c:pt>
                <c:pt idx="3">
                  <c:v>605</c:v>
                </c:pt>
                <c:pt idx="4">
                  <c:v>635</c:v>
                </c:pt>
                <c:pt idx="5">
                  <c:v>665</c:v>
                </c:pt>
                <c:pt idx="6">
                  <c:v>695</c:v>
                </c:pt>
                <c:pt idx="7">
                  <c:v>725</c:v>
                </c:pt>
                <c:pt idx="8">
                  <c:v>755</c:v>
                </c:pt>
                <c:pt idx="9">
                  <c:v>785</c:v>
                </c:pt>
                <c:pt idx="10">
                  <c:v>815</c:v>
                </c:pt>
                <c:pt idx="11">
                  <c:v>845</c:v>
                </c:pt>
                <c:pt idx="12">
                  <c:v>875</c:v>
                </c:pt>
                <c:pt idx="13">
                  <c:v>905</c:v>
                </c:pt>
                <c:pt idx="14">
                  <c:v>935</c:v>
                </c:pt>
                <c:pt idx="15">
                  <c:v>965</c:v>
                </c:pt>
                <c:pt idx="16">
                  <c:v>995</c:v>
                </c:pt>
                <c:pt idx="17">
                  <c:v>1025</c:v>
                </c:pt>
                <c:pt idx="18">
                  <c:v>1055</c:v>
                </c:pt>
                <c:pt idx="19">
                  <c:v>1085</c:v>
                </c:pt>
                <c:pt idx="20">
                  <c:v>1115</c:v>
                </c:pt>
                <c:pt idx="21">
                  <c:v>1145</c:v>
                </c:pt>
                <c:pt idx="22">
                  <c:v>1175</c:v>
                </c:pt>
                <c:pt idx="23">
                  <c:v>1205</c:v>
                </c:pt>
                <c:pt idx="24">
                  <c:v>1235</c:v>
                </c:pt>
                <c:pt idx="25">
                  <c:v>1265</c:v>
                </c:pt>
                <c:pt idx="26">
                  <c:v>1295</c:v>
                </c:pt>
                <c:pt idx="27">
                  <c:v>1325</c:v>
                </c:pt>
                <c:pt idx="28">
                  <c:v>1355</c:v>
                </c:pt>
                <c:pt idx="29">
                  <c:v>1385</c:v>
                </c:pt>
                <c:pt idx="30">
                  <c:v>1415</c:v>
                </c:pt>
                <c:pt idx="31">
                  <c:v>1445</c:v>
                </c:pt>
                <c:pt idx="32">
                  <c:v>1475</c:v>
                </c:pt>
                <c:pt idx="33">
                  <c:v>1505</c:v>
                </c:pt>
                <c:pt idx="34">
                  <c:v>1535</c:v>
                </c:pt>
                <c:pt idx="35">
                  <c:v>1565</c:v>
                </c:pt>
                <c:pt idx="36">
                  <c:v>1595</c:v>
                </c:pt>
                <c:pt idx="37">
                  <c:v>1625</c:v>
                </c:pt>
                <c:pt idx="38">
                  <c:v>1655</c:v>
                </c:pt>
                <c:pt idx="39">
                  <c:v>1685</c:v>
                </c:pt>
                <c:pt idx="40">
                  <c:v>1715</c:v>
                </c:pt>
                <c:pt idx="41">
                  <c:v>1745</c:v>
                </c:pt>
                <c:pt idx="42">
                  <c:v>1775</c:v>
                </c:pt>
                <c:pt idx="43">
                  <c:v>1805</c:v>
                </c:pt>
                <c:pt idx="44">
                  <c:v>1835</c:v>
                </c:pt>
                <c:pt idx="45">
                  <c:v>1865</c:v>
                </c:pt>
                <c:pt idx="46">
                  <c:v>1895</c:v>
                </c:pt>
                <c:pt idx="47">
                  <c:v>1925</c:v>
                </c:pt>
                <c:pt idx="48">
                  <c:v>1955</c:v>
                </c:pt>
                <c:pt idx="49">
                  <c:v>1985</c:v>
                </c:pt>
              </c:numCache>
            </c:numRef>
          </c:xVal>
          <c:yVal>
            <c:numRef>
              <c:f>images_histogram_plate!$J$3:$J$52</c:f>
              <c:numCache>
                <c:formatCode>General</c:formatCode>
                <c:ptCount val="50"/>
                <c:pt idx="0">
                  <c:v>0</c:v>
                </c:pt>
                <c:pt idx="1">
                  <c:v>0</c:v>
                </c:pt>
                <c:pt idx="2">
                  <c:v>0</c:v>
                </c:pt>
                <c:pt idx="3">
                  <c:v>0</c:v>
                </c:pt>
                <c:pt idx="4">
                  <c:v>0</c:v>
                </c:pt>
                <c:pt idx="5">
                  <c:v>0</c:v>
                </c:pt>
                <c:pt idx="6">
                  <c:v>0</c:v>
                </c:pt>
                <c:pt idx="7">
                  <c:v>0</c:v>
                </c:pt>
                <c:pt idx="8">
                  <c:v>0</c:v>
                </c:pt>
                <c:pt idx="9">
                  <c:v>0</c:v>
                </c:pt>
                <c:pt idx="10">
                  <c:v>0</c:v>
                </c:pt>
                <c:pt idx="11">
                  <c:v>2.0833333333333332E-2</c:v>
                </c:pt>
                <c:pt idx="12">
                  <c:v>0.25</c:v>
                </c:pt>
                <c:pt idx="13">
                  <c:v>0.375</c:v>
                </c:pt>
                <c:pt idx="14">
                  <c:v>0.25</c:v>
                </c:pt>
                <c:pt idx="15">
                  <c:v>8.3333333333333329E-2</c:v>
                </c:pt>
                <c:pt idx="16">
                  <c:v>0</c:v>
                </c:pt>
                <c:pt idx="17">
                  <c:v>2.0833333333333332E-2</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yVal>
          <c:smooth val="0"/>
          <c:extLst>
            <c:ext xmlns:c16="http://schemas.microsoft.com/office/drawing/2014/chart" uri="{C3380CC4-5D6E-409C-BE32-E72D297353CC}">
              <c16:uniqueId val="{00000001-9FDB-405D-BCDD-C8677AFC82C9}"/>
            </c:ext>
          </c:extLst>
        </c:ser>
        <c:dLbls>
          <c:showLegendKey val="0"/>
          <c:showVal val="0"/>
          <c:showCatName val="0"/>
          <c:showSerName val="0"/>
          <c:showPercent val="0"/>
          <c:showBubbleSize val="0"/>
        </c:dLbls>
        <c:axId val="2102039903"/>
        <c:axId val="1816300335"/>
      </c:scatterChart>
      <c:valAx>
        <c:axId val="2102039903"/>
        <c:scaling>
          <c:orientation val="minMax"/>
          <c:max val="1500"/>
          <c:min val="50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Per-well average iGABA intensity (a.u.)</a:t>
                </a:r>
              </a:p>
            </c:rich>
          </c:tx>
          <c:layout>
            <c:manualLayout>
              <c:xMode val="edge"/>
              <c:yMode val="edge"/>
              <c:x val="0.29972978250348387"/>
              <c:y val="0.846693304815442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16300335"/>
        <c:crosses val="autoZero"/>
        <c:crossBetween val="midCat"/>
      </c:valAx>
      <c:valAx>
        <c:axId val="1816300335"/>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Relative frequency</a:t>
                </a:r>
              </a:p>
            </c:rich>
          </c:tx>
          <c:layout>
            <c:manualLayout>
              <c:xMode val="edge"/>
              <c:yMode val="edge"/>
              <c:x val="4.3089748021550321E-2"/>
              <c:y val="0.1359265689693854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2039903"/>
        <c:crosses val="autoZero"/>
        <c:crossBetween val="midCat"/>
      </c:valAx>
      <c:spPr>
        <a:noFill/>
        <a:ln>
          <a:noFill/>
        </a:ln>
        <a:effectLst/>
      </c:spPr>
    </c:plotArea>
    <c:legend>
      <c:legendPos val="b"/>
      <c:layout>
        <c:manualLayout>
          <c:xMode val="edge"/>
          <c:yMode val="edge"/>
          <c:x val="0.36514099380821141"/>
          <c:y val="9.1583346743974808E-2"/>
          <c:w val="0.60689195232988569"/>
          <c:h val="0.3453023901652743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7E9C2-5965-4507-BF0F-FADF32FE249C}"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0450E-DDCE-4936-87F8-F3B306E7BFCA}" type="slidenum">
              <a:rPr lang="en-US" smtClean="0"/>
              <a:t>‹#›</a:t>
            </a:fld>
            <a:endParaRPr lang="en-US"/>
          </a:p>
        </p:txBody>
      </p:sp>
    </p:spTree>
    <p:extLst>
      <p:ext uri="{BB962C8B-B14F-4D97-AF65-F5344CB8AC3E}">
        <p14:creationId xmlns:p14="http://schemas.microsoft.com/office/powerpoint/2010/main" val="1988630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i="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8FDB55-C2E8-4C3D-8913-A11DA7501BD5}" type="slidenum">
              <a:rPr lang="en-US" smtClean="0"/>
              <a:t>2</a:t>
            </a:fld>
            <a:endParaRPr lang="en-US"/>
          </a:p>
        </p:txBody>
      </p:sp>
    </p:spTree>
    <p:extLst>
      <p:ext uri="{BB962C8B-B14F-4D97-AF65-F5344CB8AC3E}">
        <p14:creationId xmlns:p14="http://schemas.microsoft.com/office/powerpoint/2010/main" val="2629692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Figure 1. GAT1 variants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(A) </a:t>
            </a:r>
            <a:r>
              <a:rPr lang="en-US" b="0"/>
              <a:t>Table of selected variants reported in human patients with information regarding reported phenotype and predicted pathogenicity (PolyPhen, SIFT) and ClinVar annotation. Variants of uncertain significance or whose reported pathogenicity is at odds with its predicted effect are indicated with an asterisk in the corresponding column. </a:t>
            </a:r>
          </a:p>
          <a:p>
            <a:endParaRPr lang="en-US"/>
          </a:p>
          <a:p>
            <a:r>
              <a:rPr lang="en-US"/>
              <a:t>These variants account for 50 out of 88 cases reported with missense variants in SLC6A1 Connect and other reference (=56.8% cases)</a:t>
            </a:r>
          </a:p>
          <a:p>
            <a:endParaRPr lang="en-US"/>
          </a:p>
          <a:p>
            <a:endParaRPr lang="en-US"/>
          </a:p>
          <a:p>
            <a:r>
              <a:rPr lang="en-US" b="1"/>
              <a:t>Figure 4. The GABA fluorescence assay can establish reduced GABA transport activity in variants of uncertain significance</a:t>
            </a:r>
          </a:p>
          <a:p>
            <a:r>
              <a:rPr lang="en-US" sz="1200"/>
              <a:t>Likely benign </a:t>
            </a:r>
            <a:r>
              <a:rPr lang="en-US" sz="1200">
                <a:sym typeface="Wingdings" panose="05000000000000000000" pitchFamily="2" charset="2"/>
              </a:rPr>
              <a:t> iGABA not significantly different vs WT:</a:t>
            </a:r>
          </a:p>
          <a:p>
            <a:r>
              <a:rPr lang="en-US" sz="1200">
                <a:sym typeface="Wingdings" panose="05000000000000000000" pitchFamily="2" charset="2"/>
              </a:rPr>
              <a:t>R195H, I322M (N=2/2)</a:t>
            </a:r>
          </a:p>
          <a:p>
            <a:endParaRPr lang="en-US" sz="1200"/>
          </a:p>
          <a:p>
            <a:r>
              <a:rPr lang="en-US" sz="1200"/>
              <a:t>Known pathogenic </a:t>
            </a:r>
            <a:r>
              <a:rPr lang="en-US" sz="1200">
                <a:sym typeface="Wingdings" panose="05000000000000000000" pitchFamily="2" charset="2"/>
              </a:rPr>
              <a:t> confirmed reduced iGABA: </a:t>
            </a:r>
            <a:endParaRPr lang="en-US" sz="1200"/>
          </a:p>
          <a:p>
            <a:r>
              <a:rPr lang="en-US" sz="1200"/>
              <a:t>G75R, G232V, A288V, V342M, A357V, G362R (N=6/6 pathogenic)</a:t>
            </a:r>
          </a:p>
          <a:p>
            <a:endParaRPr lang="en-US" sz="1200"/>
          </a:p>
          <a:p>
            <a:r>
              <a:rPr lang="en-US" sz="1200"/>
              <a:t>VUS -&gt; confirmed reduced iGABA:  </a:t>
            </a:r>
            <a:br>
              <a:rPr lang="en-US" sz="1200"/>
            </a:br>
            <a:r>
              <a:rPr lang="en-US" sz="1200"/>
              <a:t>L54F, G111R, S459R, V511M, R566H (5 / 9 VUS) </a:t>
            </a:r>
            <a:br>
              <a:rPr lang="en-US" sz="1200"/>
            </a:br>
            <a:endParaRPr lang="en-US" sz="1200"/>
          </a:p>
          <a:p>
            <a:r>
              <a:rPr lang="en-US" sz="1200"/>
              <a:t>VUS </a:t>
            </a:r>
            <a:r>
              <a:rPr lang="en-US" sz="1200">
                <a:sym typeface="Wingdings" panose="05000000000000000000" pitchFamily="2" charset="2"/>
              </a:rPr>
              <a:t> iGABA not significantly different vs WT  </a:t>
            </a:r>
          </a:p>
          <a:p>
            <a:r>
              <a:rPr lang="en-US" sz="1200">
                <a:sym typeface="Wingdings" panose="05000000000000000000" pitchFamily="2" charset="2"/>
              </a:rPr>
              <a:t>R211C, F242V, R419C, K448R. (N=4/9 VUS)</a:t>
            </a:r>
          </a:p>
          <a:p>
            <a:endParaRPr lang="en-US" sz="1200">
              <a:sym typeface="Wingdings" panose="05000000000000000000" pitchFamily="2" charset="2"/>
            </a:endParaRPr>
          </a:p>
          <a:p>
            <a:r>
              <a:rPr lang="en-US" sz="1200">
                <a:sym typeface="Wingdings" panose="05000000000000000000" pitchFamily="2" charset="2"/>
              </a:rPr>
              <a:t>Need to repeat:</a:t>
            </a:r>
          </a:p>
          <a:p>
            <a:r>
              <a:rPr lang="en-US" sz="1200">
                <a:sym typeface="Wingdings" panose="05000000000000000000" pitchFamily="2" charset="2"/>
              </a:rPr>
              <a:t>S574R, R211C, I322M. </a:t>
            </a:r>
            <a:endParaRPr lang="en-US" b="1"/>
          </a:p>
          <a:p>
            <a:endParaRPr lang="en-US" b="1"/>
          </a:p>
          <a:p>
            <a:endParaRPr lang="en-US"/>
          </a:p>
        </p:txBody>
      </p:sp>
      <p:sp>
        <p:nvSpPr>
          <p:cNvPr id="4" name="Slide Number Placeholder 3"/>
          <p:cNvSpPr>
            <a:spLocks noGrp="1"/>
          </p:cNvSpPr>
          <p:nvPr>
            <p:ph type="sldNum" sz="quarter" idx="5"/>
          </p:nvPr>
        </p:nvSpPr>
        <p:spPr/>
        <p:txBody>
          <a:bodyPr/>
          <a:lstStyle/>
          <a:p>
            <a:fld id="{50B0450E-DDCE-4936-87F8-F3B306E7BFCA}" type="slidenum">
              <a:rPr lang="en-US" smtClean="0"/>
              <a:t>11</a:t>
            </a:fld>
            <a:endParaRPr lang="en-US"/>
          </a:p>
        </p:txBody>
      </p:sp>
    </p:spTree>
    <p:extLst>
      <p:ext uri="{BB962C8B-B14F-4D97-AF65-F5344CB8AC3E}">
        <p14:creationId xmlns:p14="http://schemas.microsoft.com/office/powerpoint/2010/main" val="4232538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Figure 1. GAT1 variants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(A) </a:t>
            </a:r>
            <a:r>
              <a:rPr lang="en-US" b="0"/>
              <a:t>Table of selected variants reported in human patients with information regarding reported phenotype and predicted pathogenicity (PolyPhen, SIFT) and ClinVar annotation. Variants of uncertain significance or whose reported pathogenicity is at odds with its predicted effect are indicated with an asterisk in the corresponding column. </a:t>
            </a:r>
          </a:p>
          <a:p>
            <a:endParaRPr lang="en-US"/>
          </a:p>
          <a:p>
            <a:r>
              <a:rPr lang="en-US"/>
              <a:t>These variants account for 50 out of 88 cases reported with missense variants in SLC6A1 Connect and other reference (=56.8% cases)</a:t>
            </a:r>
          </a:p>
        </p:txBody>
      </p:sp>
      <p:sp>
        <p:nvSpPr>
          <p:cNvPr id="4" name="Slide Number Placeholder 3"/>
          <p:cNvSpPr>
            <a:spLocks noGrp="1"/>
          </p:cNvSpPr>
          <p:nvPr>
            <p:ph type="sldNum" sz="quarter" idx="5"/>
          </p:nvPr>
        </p:nvSpPr>
        <p:spPr/>
        <p:txBody>
          <a:bodyPr/>
          <a:lstStyle/>
          <a:p>
            <a:fld id="{50B0450E-DDCE-4936-87F8-F3B306E7BFCA}" type="slidenum">
              <a:rPr lang="en-US" smtClean="0"/>
              <a:t>16</a:t>
            </a:fld>
            <a:endParaRPr lang="en-US"/>
          </a:p>
        </p:txBody>
      </p:sp>
    </p:spTree>
    <p:extLst>
      <p:ext uri="{BB962C8B-B14F-4D97-AF65-F5344CB8AC3E}">
        <p14:creationId xmlns:p14="http://schemas.microsoft.com/office/powerpoint/2010/main" val="3488819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i="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8FDB55-C2E8-4C3D-8913-A11DA7501BD5}" type="slidenum">
              <a:rPr lang="en-US" smtClean="0"/>
              <a:t>3</a:t>
            </a:fld>
            <a:endParaRPr lang="en-US"/>
          </a:p>
        </p:txBody>
      </p:sp>
    </p:spTree>
    <p:extLst>
      <p:ext uri="{BB962C8B-B14F-4D97-AF65-F5344CB8AC3E}">
        <p14:creationId xmlns:p14="http://schemas.microsoft.com/office/powerpoint/2010/main" val="291358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i="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8FDB55-C2E8-4C3D-8913-A11DA7501BD5}" type="slidenum">
              <a:rPr lang="en-US" smtClean="0"/>
              <a:t>4</a:t>
            </a:fld>
            <a:endParaRPr lang="en-US"/>
          </a:p>
        </p:txBody>
      </p:sp>
    </p:spTree>
    <p:extLst>
      <p:ext uri="{BB962C8B-B14F-4D97-AF65-F5344CB8AC3E}">
        <p14:creationId xmlns:p14="http://schemas.microsoft.com/office/powerpoint/2010/main" val="2943362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Figure 2. Development of fluorescence-mediated cell-based assay for hGAT1 function. </a:t>
            </a:r>
          </a:p>
          <a:p>
            <a:pPr marL="0" indent="0">
              <a:buNone/>
            </a:pPr>
            <a:r>
              <a:rPr lang="en-US" sz="1200" i="0">
                <a:effectLst/>
                <a:latin typeface="Arial" panose="020B0604020202020204" pitchFamily="34" charset="0"/>
                <a:ea typeface="Calibri" panose="020F0502020204030204" pitchFamily="34" charset="0"/>
                <a:cs typeface="Times New Roman" panose="02020603050405020304" pitchFamily="18" charset="0"/>
              </a:rPr>
              <a:t>(A) Constructs used to express human GAT1 (left) and a genetically encoded GABA sensor, iGABA-Snfr (right) with stoichiometrically linked fluorophores. </a:t>
            </a:r>
          </a:p>
          <a:p>
            <a:pPr marL="0" indent="0">
              <a:buNone/>
            </a:pPr>
            <a:r>
              <a:rPr lang="en-US" sz="1200" i="0">
                <a:effectLst/>
                <a:latin typeface="Arial" panose="020B0604020202020204" pitchFamily="34" charset="0"/>
                <a:ea typeface="Calibri" panose="020F0502020204030204" pitchFamily="34" charset="0"/>
                <a:cs typeface="Times New Roman" panose="02020603050405020304" pitchFamily="18" charset="0"/>
              </a:rPr>
              <a:t>(B) Schematic for assay  </a:t>
            </a:r>
          </a:p>
          <a:p>
            <a:pPr marL="0" indent="0">
              <a:buNone/>
            </a:pPr>
            <a:r>
              <a:rPr lang="en-US" sz="1200" i="0">
                <a:effectLst/>
                <a:latin typeface="Arial" panose="020B0604020202020204" pitchFamily="34" charset="0"/>
                <a:ea typeface="Calibri" panose="020F0502020204030204" pitchFamily="34" charset="0"/>
                <a:cs typeface="Times New Roman" panose="02020603050405020304" pitchFamily="18" charset="0"/>
              </a:rPr>
              <a:t>(C) Workflow for assay</a:t>
            </a:r>
          </a:p>
          <a:p>
            <a:pPr marL="0" indent="0">
              <a:buNone/>
            </a:pPr>
            <a:r>
              <a:rPr lang="en-US" sz="1200" i="0">
                <a:effectLst/>
                <a:latin typeface="Arial" panose="020B0604020202020204" pitchFamily="34" charset="0"/>
                <a:ea typeface="Calibri" panose="020F0502020204030204" pitchFamily="34" charset="0"/>
                <a:cs typeface="Times New Roman" panose="02020603050405020304" pitchFamily="18" charset="0"/>
              </a:rPr>
              <a:t>(D) Automated analysis to measure per-cell average iGABA-Snfr fluorescence. </a:t>
            </a:r>
          </a:p>
          <a:p>
            <a:pPr marL="0" indent="0">
              <a:buNone/>
            </a:pPr>
            <a:r>
              <a:rPr lang="en-US" sz="1200" i="0">
                <a:effectLst/>
                <a:latin typeface="Arial" panose="020B0604020202020204" pitchFamily="34" charset="0"/>
                <a:ea typeface="Calibri" panose="020F0502020204030204" pitchFamily="34" charset="0"/>
                <a:cs typeface="Times New Roman" panose="02020603050405020304" pitchFamily="18" charset="0"/>
              </a:rPr>
              <a:t>(E) Relative frequency histograms of iGABA-Snfr fluorescence after incubation with GABA (100uM) versus vehicle, as measured by automated analysis at the per-cell level within a single site (</a:t>
            </a:r>
            <a:r>
              <a:rPr lang="en-US" sz="1200" i="1">
                <a:effectLst/>
                <a:latin typeface="Arial" panose="020B0604020202020204" pitchFamily="34" charset="0"/>
                <a:ea typeface="Calibri" panose="020F0502020204030204" pitchFamily="34" charset="0"/>
                <a:cs typeface="Times New Roman" panose="02020603050405020304" pitchFamily="18" charset="0"/>
              </a:rPr>
              <a:t>top</a:t>
            </a:r>
            <a:r>
              <a:rPr lang="en-US" sz="1200" i="0">
                <a:effectLst/>
                <a:latin typeface="Arial" panose="020B0604020202020204" pitchFamily="34" charset="0"/>
                <a:ea typeface="Calibri" panose="020F0502020204030204" pitchFamily="34" charset="0"/>
                <a:cs typeface="Times New Roman" panose="02020603050405020304" pitchFamily="18" charset="0"/>
              </a:rPr>
              <a:t>) and the per-well averages (</a:t>
            </a:r>
            <a:r>
              <a:rPr lang="en-US" sz="1200" i="1">
                <a:effectLst/>
                <a:latin typeface="Arial" panose="020B0604020202020204" pitchFamily="34" charset="0"/>
                <a:ea typeface="Calibri" panose="020F0502020204030204" pitchFamily="34" charset="0"/>
                <a:cs typeface="Times New Roman" panose="02020603050405020304" pitchFamily="18" charset="0"/>
              </a:rPr>
              <a:t>lower</a:t>
            </a:r>
            <a:r>
              <a:rPr lang="en-US" sz="1200" i="0">
                <a:effectLst/>
                <a:latin typeface="Arial" panose="020B0604020202020204" pitchFamily="34" charset="0"/>
                <a:ea typeface="Calibri" panose="020F0502020204030204" pitchFamily="34" charset="0"/>
                <a:cs typeface="Times New Roman" panose="02020603050405020304" pitchFamily="18" charset="0"/>
              </a:rPr>
              <a:t>) across a representative 96-well plate (N=48 wells per condition, 4 sites per well). </a:t>
            </a:r>
          </a:p>
          <a:p>
            <a:endParaRPr lang="en-US" sz="1200" i="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38FDB55-C2E8-4C3D-8913-A11DA7501BD5}" type="slidenum">
              <a:rPr lang="en-US" smtClean="0"/>
              <a:t>5</a:t>
            </a:fld>
            <a:endParaRPr lang="en-US"/>
          </a:p>
        </p:txBody>
      </p:sp>
    </p:spTree>
    <p:extLst>
      <p:ext uri="{BB962C8B-B14F-4D97-AF65-F5344CB8AC3E}">
        <p14:creationId xmlns:p14="http://schemas.microsoft.com/office/powerpoint/2010/main" val="2864956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a:latin typeface="Arial" panose="020B0604020202020204" pitchFamily="34" charset="0"/>
                <a:cs typeface="Arial" panose="020B0604020202020204" pitchFamily="34" charset="0"/>
              </a:rPr>
              <a:t>Figure XX. Validation of iGABA-Snfr assay for assessing GAT1 loss-of-function variants.</a:t>
            </a:r>
          </a:p>
          <a:p>
            <a:r>
              <a:rPr lang="en-US" sz="1200" b="0">
                <a:latin typeface="Arial" panose="020B0604020202020204" pitchFamily="34" charset="0"/>
                <a:cs typeface="Arial" panose="020B0604020202020204" pitchFamily="34" charset="0"/>
              </a:rPr>
              <a:t>(A)  GABA dose series (5-log range) demonstrates enhanced intracellular GABA accumulation in wildtype GAT1 compared to GAT1 constructs harboring deletions of critical domains (ECD, CPD, and TM6-7). Data are the mean +/- SEM of independent per-well averages of iGABA (N=4 wells per condition (construct, GABA concentration), N=4 sites per well) </a:t>
            </a:r>
          </a:p>
          <a:p>
            <a:endParaRPr lang="en-US" sz="1200" b="0">
              <a:latin typeface="Arial" panose="020B0604020202020204" pitchFamily="34" charset="0"/>
              <a:cs typeface="Arial" panose="020B0604020202020204" pitchFamily="34" charset="0"/>
            </a:endParaRPr>
          </a:p>
          <a:p>
            <a:r>
              <a:rPr lang="en-US" sz="1200" b="0">
                <a:latin typeface="Arial" panose="020B0604020202020204" pitchFamily="34" charset="0"/>
                <a:cs typeface="Arial" panose="020B0604020202020204" pitchFamily="34" charset="0"/>
              </a:rPr>
              <a:t>(B) Normalized change in iGABA fluorescence is significantly greater in wildtype GAT1 versus GAT1 deletion constructs at GABA concentrations 1uM and 100uM. For each construct, data are the difference in iGABA fluorescence between GABA conditions and vehicle control, divided by vehicle control.  (Kruskal-Wallis test with Dunn’s multiple comparisons test)</a:t>
            </a:r>
          </a:p>
          <a:p>
            <a:endParaRPr lang="en-US" sz="1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Arial" panose="020B0604020202020204" pitchFamily="34" charset="0"/>
                <a:cs typeface="Arial" panose="020B0604020202020204" pitchFamily="34" charset="0"/>
              </a:rPr>
              <a:t>(C) Quality control includes assessment of group CoV (</a:t>
            </a:r>
            <a:r>
              <a:rPr lang="en-US" sz="1200" b="0" i="1">
                <a:latin typeface="Arial" panose="020B0604020202020204" pitchFamily="34" charset="0"/>
                <a:cs typeface="Arial" panose="020B0604020202020204" pitchFamily="34" charset="0"/>
              </a:rPr>
              <a:t>left). T</a:t>
            </a:r>
            <a:r>
              <a:rPr lang="en-US" sz="1200" b="0">
                <a:latin typeface="Arial" panose="020B0604020202020204" pitchFamily="34" charset="0"/>
                <a:cs typeface="Arial" panose="020B0604020202020204" pitchFamily="34" charset="0"/>
              </a:rPr>
              <a:t>he CoV for 4 on-plate technical replicates (wells) must not exceed 10%. </a:t>
            </a:r>
            <a:r>
              <a:rPr lang="en-US" sz="1200">
                <a:latin typeface="Arial" panose="020B0604020202020204" pitchFamily="34" charset="0"/>
                <a:cs typeface="Arial" panose="020B0604020202020204" pitchFamily="34" charset="0"/>
              </a:rPr>
              <a:t>Data are from paired groups (positive vs negative controls; N=4 wells per group, 4 sites per well, ~100-200 cells per site) across independent assay plates. </a:t>
            </a:r>
            <a:endParaRPr lang="en-US" sz="1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Arial" panose="020B0604020202020204" pitchFamily="34" charset="0"/>
                <a:cs typeface="Arial" panose="020B0604020202020204" pitchFamily="34" charset="0"/>
              </a:rPr>
              <a:t>(D) The robust strictly standardized mean difference (RSSMD) and robust z-prime are calculated between </a:t>
            </a:r>
            <a:r>
              <a:rPr lang="en-US" sz="1200">
                <a:latin typeface="Arial" panose="020B0604020202020204" pitchFamily="34" charset="0"/>
                <a:cs typeface="Arial" panose="020B0604020202020204" pitchFamily="34" charset="0"/>
              </a:rPr>
              <a:t>positive (GABA 1uM) and negative (vehicle) controls (</a:t>
            </a:r>
            <a:r>
              <a:rPr lang="en-US" sz="1200" i="1">
                <a:latin typeface="Arial" panose="020B0604020202020204" pitchFamily="34" charset="0"/>
                <a:cs typeface="Arial" panose="020B0604020202020204" pitchFamily="34" charset="0"/>
              </a:rPr>
              <a:t>right</a:t>
            </a:r>
            <a:r>
              <a:rPr lang="en-US" sz="120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For C-D, a</a:t>
            </a:r>
            <a:r>
              <a:rPr lang="en-US" sz="1200" b="0">
                <a:latin typeface="Arial" panose="020B0604020202020204" pitchFamily="34" charset="0"/>
                <a:cs typeface="Arial" panose="020B0604020202020204" pitchFamily="34" charset="0"/>
              </a:rPr>
              <a:t>ssay format is </a:t>
            </a:r>
            <a:r>
              <a:rPr lang="en-US" sz="1200">
                <a:latin typeface="Arial" panose="020B0604020202020204" pitchFamily="34" charset="0"/>
                <a:cs typeface="Arial" panose="020B0604020202020204" pitchFamily="34" charset="0"/>
              </a:rPr>
              <a:t>96-well plate, transient transfection, incubation time 6-7 hrs.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Arial" panose="020B0604020202020204" pitchFamily="34" charset="0"/>
                <a:cs typeface="Arial" panose="020B0604020202020204" pitchFamily="34" charset="0"/>
              </a:rPr>
              <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Arial" panose="020B0604020202020204" pitchFamily="34" charset="0"/>
                <a:cs typeface="Arial" panose="020B0604020202020204" pitchFamily="34" charset="0"/>
              </a:rPr>
              <a:t>(F)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Arial" panose="020B0604020202020204" pitchFamily="34" charset="0"/>
                <a:cs typeface="Arial" panose="020B0604020202020204" pitchFamily="34" charset="0"/>
              </a:rPr>
              <a:t> (Kruskal-Wallis test with Dunn’s multiple comparisons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Arial" panose="020B0604020202020204" pitchFamily="34" charset="0"/>
              <a:cs typeface="Arial" panose="020B0604020202020204" pitchFamily="34" charset="0"/>
            </a:endParaRPr>
          </a:p>
          <a:p>
            <a:endParaRPr lang="en-US" b="0"/>
          </a:p>
        </p:txBody>
      </p:sp>
      <p:sp>
        <p:nvSpPr>
          <p:cNvPr id="4" name="Slide Number Placeholder 3"/>
          <p:cNvSpPr>
            <a:spLocks noGrp="1"/>
          </p:cNvSpPr>
          <p:nvPr>
            <p:ph type="sldNum" sz="quarter" idx="5"/>
          </p:nvPr>
        </p:nvSpPr>
        <p:spPr/>
        <p:txBody>
          <a:bodyPr/>
          <a:lstStyle/>
          <a:p>
            <a:fld id="{50B0450E-DDCE-4936-87F8-F3B306E7BFCA}" type="slidenum">
              <a:rPr lang="en-US" smtClean="0"/>
              <a:t>6</a:t>
            </a:fld>
            <a:endParaRPr lang="en-US"/>
          </a:p>
        </p:txBody>
      </p:sp>
    </p:spTree>
    <p:extLst>
      <p:ext uri="{BB962C8B-B14F-4D97-AF65-F5344CB8AC3E}">
        <p14:creationId xmlns:p14="http://schemas.microsoft.com/office/powerpoint/2010/main" val="2944051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a:latin typeface="Arial" panose="020B0604020202020204" pitchFamily="34" charset="0"/>
                <a:cs typeface="Arial" panose="020B0604020202020204" pitchFamily="34" charset="0"/>
              </a:rPr>
              <a:t>Figure XX. Validation of iGABA-Snfr assay for assessing GAT1 loss-of-function variants.</a:t>
            </a:r>
          </a:p>
          <a:p>
            <a:endParaRPr lang="en-US" sz="1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Arial" panose="020B0604020202020204" pitchFamily="34" charset="0"/>
                <a:cs typeface="Arial" panose="020B0604020202020204" pitchFamily="34" charset="0"/>
              </a:rPr>
              <a:t>(C) Quality control includes assessment of group CoV (</a:t>
            </a:r>
            <a:r>
              <a:rPr lang="en-US" sz="1200" b="0" i="1">
                <a:latin typeface="Arial" panose="020B0604020202020204" pitchFamily="34" charset="0"/>
                <a:cs typeface="Arial" panose="020B0604020202020204" pitchFamily="34" charset="0"/>
              </a:rPr>
              <a:t>left). T</a:t>
            </a:r>
            <a:r>
              <a:rPr lang="en-US" sz="1200" b="0">
                <a:latin typeface="Arial" panose="020B0604020202020204" pitchFamily="34" charset="0"/>
                <a:cs typeface="Arial" panose="020B0604020202020204" pitchFamily="34" charset="0"/>
              </a:rPr>
              <a:t>he CoV for 4 on-plate technical replicates (wells) must not exceed 10%. </a:t>
            </a:r>
            <a:r>
              <a:rPr lang="en-US" sz="1200">
                <a:latin typeface="Arial" panose="020B0604020202020204" pitchFamily="34" charset="0"/>
                <a:cs typeface="Arial" panose="020B0604020202020204" pitchFamily="34" charset="0"/>
              </a:rPr>
              <a:t>Data are from paired groups (positive vs negative controls; N=4 wells per group, 4 sites per well, ~100-200 cells per site) across independent assay plates. </a:t>
            </a:r>
            <a:endParaRPr lang="en-US" sz="1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Arial" panose="020B0604020202020204" pitchFamily="34" charset="0"/>
                <a:cs typeface="Arial" panose="020B0604020202020204" pitchFamily="34" charset="0"/>
              </a:rPr>
              <a:t>(D) The robust strictly standardized mean difference (RSSMD) and robust z-prime are calculated between </a:t>
            </a:r>
            <a:r>
              <a:rPr lang="en-US" sz="1200">
                <a:latin typeface="Arial" panose="020B0604020202020204" pitchFamily="34" charset="0"/>
                <a:cs typeface="Arial" panose="020B0604020202020204" pitchFamily="34" charset="0"/>
              </a:rPr>
              <a:t>positive (GABA 1uM) and negative (vehicle) controls (</a:t>
            </a:r>
            <a:r>
              <a:rPr lang="en-US" sz="1200" i="1">
                <a:latin typeface="Arial" panose="020B0604020202020204" pitchFamily="34" charset="0"/>
                <a:cs typeface="Arial" panose="020B0604020202020204" pitchFamily="34" charset="0"/>
              </a:rPr>
              <a:t>right</a:t>
            </a:r>
            <a:r>
              <a:rPr lang="en-US" sz="120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For C-D, a</a:t>
            </a:r>
            <a:r>
              <a:rPr lang="en-US" sz="1200" b="0">
                <a:latin typeface="Arial" panose="020B0604020202020204" pitchFamily="34" charset="0"/>
                <a:cs typeface="Arial" panose="020B0604020202020204" pitchFamily="34" charset="0"/>
              </a:rPr>
              <a:t>ssay format is </a:t>
            </a:r>
            <a:r>
              <a:rPr lang="en-US" sz="1200">
                <a:latin typeface="Arial" panose="020B0604020202020204" pitchFamily="34" charset="0"/>
                <a:cs typeface="Arial" panose="020B0604020202020204" pitchFamily="34" charset="0"/>
              </a:rPr>
              <a:t>96-well plate, transient transfection, incubation time 6-7 hrs.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Arial" panose="020B0604020202020204" pitchFamily="34" charset="0"/>
                <a:cs typeface="Arial" panose="020B0604020202020204" pitchFamily="34" charset="0"/>
              </a:rPr>
              <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Arial" panose="020B0604020202020204" pitchFamily="34" charset="0"/>
                <a:cs typeface="Arial" panose="020B0604020202020204" pitchFamily="34" charset="0"/>
              </a:rPr>
              <a:t>(F)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Arial" panose="020B0604020202020204" pitchFamily="34" charset="0"/>
                <a:cs typeface="Arial" panose="020B0604020202020204" pitchFamily="34" charset="0"/>
              </a:rPr>
              <a:t> (Kruskal-Wallis test with Dunn’s multiple comparisons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latin typeface="Arial" panose="020B0604020202020204" pitchFamily="34" charset="0"/>
              <a:cs typeface="Arial" panose="020B0604020202020204" pitchFamily="34" charset="0"/>
            </a:endParaRPr>
          </a:p>
          <a:p>
            <a:endParaRPr lang="en-US" b="0"/>
          </a:p>
        </p:txBody>
      </p:sp>
      <p:sp>
        <p:nvSpPr>
          <p:cNvPr id="4" name="Slide Number Placeholder 3"/>
          <p:cNvSpPr>
            <a:spLocks noGrp="1"/>
          </p:cNvSpPr>
          <p:nvPr>
            <p:ph type="sldNum" sz="quarter" idx="5"/>
          </p:nvPr>
        </p:nvSpPr>
        <p:spPr/>
        <p:txBody>
          <a:bodyPr/>
          <a:lstStyle/>
          <a:p>
            <a:fld id="{50B0450E-DDCE-4936-87F8-F3B306E7BFCA}" type="slidenum">
              <a:rPr lang="en-US" smtClean="0"/>
              <a:t>7</a:t>
            </a:fld>
            <a:endParaRPr lang="en-US"/>
          </a:p>
        </p:txBody>
      </p:sp>
    </p:spTree>
    <p:extLst>
      <p:ext uri="{BB962C8B-B14F-4D97-AF65-F5344CB8AC3E}">
        <p14:creationId xmlns:p14="http://schemas.microsoft.com/office/powerpoint/2010/main" val="799396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Figure 1. GAT1 variants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(A) </a:t>
            </a:r>
            <a:r>
              <a:rPr lang="en-US" b="0"/>
              <a:t>Table of selected variants reported in human patients with information regarding reported phenotype and predicted pathogenicity (PolyPhen, SIFT) and ClinVar annotation. Variants of uncertain significance or whose reported pathogenicity is at odds with its predicted effect are indicated with an asterisk in the corresponding column. </a:t>
            </a:r>
          </a:p>
          <a:p>
            <a:endParaRPr lang="en-US"/>
          </a:p>
          <a:p>
            <a:r>
              <a:rPr lang="en-US"/>
              <a:t>These variants account for 50 out of 88 cases reported with missense variants in SLC6A1 Connect and other reference (=56.8% cases)</a:t>
            </a:r>
          </a:p>
        </p:txBody>
      </p:sp>
      <p:sp>
        <p:nvSpPr>
          <p:cNvPr id="4" name="Slide Number Placeholder 3"/>
          <p:cNvSpPr>
            <a:spLocks noGrp="1"/>
          </p:cNvSpPr>
          <p:nvPr>
            <p:ph type="sldNum" sz="quarter" idx="5"/>
          </p:nvPr>
        </p:nvSpPr>
        <p:spPr/>
        <p:txBody>
          <a:bodyPr/>
          <a:lstStyle/>
          <a:p>
            <a:fld id="{50B0450E-DDCE-4936-87F8-F3B306E7BFCA}" type="slidenum">
              <a:rPr lang="en-US" smtClean="0"/>
              <a:t>8</a:t>
            </a:fld>
            <a:endParaRPr lang="en-US"/>
          </a:p>
        </p:txBody>
      </p:sp>
    </p:spTree>
    <p:extLst>
      <p:ext uri="{BB962C8B-B14F-4D97-AF65-F5344CB8AC3E}">
        <p14:creationId xmlns:p14="http://schemas.microsoft.com/office/powerpoint/2010/main" val="3527440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Figure 4. The GABA fluorescence assay can establish reduced GABA transport activity in variants of uncertain significance</a:t>
            </a:r>
          </a:p>
          <a:p>
            <a:r>
              <a:rPr lang="en-US" sz="1200"/>
              <a:t>Likely benign </a:t>
            </a:r>
            <a:r>
              <a:rPr lang="en-US" sz="1200">
                <a:sym typeface="Wingdings" panose="05000000000000000000" pitchFamily="2" charset="2"/>
              </a:rPr>
              <a:t> iGABA not significantly different vs WT:</a:t>
            </a:r>
          </a:p>
          <a:p>
            <a:r>
              <a:rPr lang="en-US" sz="1200">
                <a:sym typeface="Wingdings" panose="05000000000000000000" pitchFamily="2" charset="2"/>
              </a:rPr>
              <a:t>R195H, I322M (N=2/2)</a:t>
            </a:r>
          </a:p>
          <a:p>
            <a:endParaRPr lang="en-US" sz="1200"/>
          </a:p>
          <a:p>
            <a:r>
              <a:rPr lang="en-US" sz="1200"/>
              <a:t>Known pathogenic </a:t>
            </a:r>
            <a:r>
              <a:rPr lang="en-US" sz="1200">
                <a:sym typeface="Wingdings" panose="05000000000000000000" pitchFamily="2" charset="2"/>
              </a:rPr>
              <a:t> confirmed reduced iGABA: </a:t>
            </a:r>
            <a:endParaRPr lang="en-US" sz="1200"/>
          </a:p>
          <a:p>
            <a:r>
              <a:rPr lang="en-US" sz="1200"/>
              <a:t>G75R, G232V, A288V, V342M, A357V, G362R (N=6/6 pathogenic)</a:t>
            </a:r>
          </a:p>
          <a:p>
            <a:endParaRPr lang="en-US" sz="1200"/>
          </a:p>
          <a:p>
            <a:r>
              <a:rPr lang="en-US" sz="1200"/>
              <a:t>VUS -&gt; confirmed reduced iGABA:  </a:t>
            </a:r>
            <a:br>
              <a:rPr lang="en-US" sz="1200"/>
            </a:br>
            <a:r>
              <a:rPr lang="en-US" sz="1200"/>
              <a:t>L54F, G111R, S459R, V511M, R566H (5 / 9 VUS) </a:t>
            </a:r>
            <a:br>
              <a:rPr lang="en-US" sz="1200"/>
            </a:br>
            <a:endParaRPr lang="en-US" sz="1200"/>
          </a:p>
          <a:p>
            <a:r>
              <a:rPr lang="en-US" sz="1200"/>
              <a:t>VUS </a:t>
            </a:r>
            <a:r>
              <a:rPr lang="en-US" sz="1200">
                <a:sym typeface="Wingdings" panose="05000000000000000000" pitchFamily="2" charset="2"/>
              </a:rPr>
              <a:t> iGABA not significantly different vs WT  </a:t>
            </a:r>
          </a:p>
          <a:p>
            <a:r>
              <a:rPr lang="en-US" sz="1200">
                <a:sym typeface="Wingdings" panose="05000000000000000000" pitchFamily="2" charset="2"/>
              </a:rPr>
              <a:t>R211C, F242V, R419C, K448R. (N=4/9 VUS)</a:t>
            </a:r>
          </a:p>
          <a:p>
            <a:endParaRPr lang="en-US" sz="1200">
              <a:sym typeface="Wingdings" panose="05000000000000000000" pitchFamily="2" charset="2"/>
            </a:endParaRPr>
          </a:p>
          <a:p>
            <a:r>
              <a:rPr lang="en-US" sz="1200">
                <a:sym typeface="Wingdings" panose="05000000000000000000" pitchFamily="2" charset="2"/>
              </a:rPr>
              <a:t>Need to repeat:</a:t>
            </a:r>
          </a:p>
          <a:p>
            <a:r>
              <a:rPr lang="en-US" sz="1200">
                <a:sym typeface="Wingdings" panose="05000000000000000000" pitchFamily="2" charset="2"/>
              </a:rPr>
              <a:t>S574R, R211C, I322M. </a:t>
            </a:r>
            <a:endParaRPr lang="en-US" b="1"/>
          </a:p>
          <a:p>
            <a:endParaRPr lang="en-US" b="1" dirty="0"/>
          </a:p>
        </p:txBody>
      </p:sp>
      <p:sp>
        <p:nvSpPr>
          <p:cNvPr id="4" name="Slide Number Placeholder 3"/>
          <p:cNvSpPr>
            <a:spLocks noGrp="1"/>
          </p:cNvSpPr>
          <p:nvPr>
            <p:ph type="sldNum" sz="quarter" idx="5"/>
          </p:nvPr>
        </p:nvSpPr>
        <p:spPr/>
        <p:txBody>
          <a:bodyPr/>
          <a:lstStyle/>
          <a:p>
            <a:fld id="{EB9B7009-4DAF-448F-BB54-4DCF7A86CD25}" type="slidenum">
              <a:rPr lang="en-US" smtClean="0"/>
              <a:t>9</a:t>
            </a:fld>
            <a:endParaRPr lang="en-US"/>
          </a:p>
        </p:txBody>
      </p:sp>
    </p:spTree>
    <p:extLst>
      <p:ext uri="{BB962C8B-B14F-4D97-AF65-F5344CB8AC3E}">
        <p14:creationId xmlns:p14="http://schemas.microsoft.com/office/powerpoint/2010/main" val="2279555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Figure 4. The GABA fluorescence assay can establish reduced GABA transport activity in variants of uncertain significance</a:t>
            </a:r>
          </a:p>
          <a:p>
            <a:endParaRPr lang="en-US" b="1"/>
          </a:p>
          <a:p>
            <a:endParaRPr lang="en-US" b="1" dirty="0"/>
          </a:p>
        </p:txBody>
      </p:sp>
      <p:sp>
        <p:nvSpPr>
          <p:cNvPr id="4" name="Slide Number Placeholder 3"/>
          <p:cNvSpPr>
            <a:spLocks noGrp="1"/>
          </p:cNvSpPr>
          <p:nvPr>
            <p:ph type="sldNum" sz="quarter" idx="5"/>
          </p:nvPr>
        </p:nvSpPr>
        <p:spPr/>
        <p:txBody>
          <a:bodyPr/>
          <a:lstStyle/>
          <a:p>
            <a:fld id="{EB9B7009-4DAF-448F-BB54-4DCF7A86CD25}" type="slidenum">
              <a:rPr lang="en-US" smtClean="0"/>
              <a:t>10</a:t>
            </a:fld>
            <a:endParaRPr lang="en-US"/>
          </a:p>
        </p:txBody>
      </p:sp>
    </p:spTree>
    <p:extLst>
      <p:ext uri="{BB962C8B-B14F-4D97-AF65-F5344CB8AC3E}">
        <p14:creationId xmlns:p14="http://schemas.microsoft.com/office/powerpoint/2010/main" val="229793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2032000" y="4802718"/>
            <a:ext cx="12192000" cy="2207683"/>
          </a:xfrm>
        </p:spPr>
        <p:txBody>
          <a:bodyPr/>
          <a:lstStyle>
            <a:lvl1pPr marL="0" indent="0" algn="ctr">
              <a:buNone/>
              <a:defRPr sz="3200"/>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773832-B58F-41F2-BA9F-66D3E320F4F5}"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F1950-DE8B-4B41-BB32-A01C17CE8FA8}" type="slidenum">
              <a:rPr lang="en-US" smtClean="0"/>
              <a:t>‹#›</a:t>
            </a:fld>
            <a:endParaRPr lang="en-US"/>
          </a:p>
        </p:txBody>
      </p:sp>
    </p:spTree>
    <p:extLst>
      <p:ext uri="{BB962C8B-B14F-4D97-AF65-F5344CB8AC3E}">
        <p14:creationId xmlns:p14="http://schemas.microsoft.com/office/powerpoint/2010/main" val="4137042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73832-B58F-41F2-BA9F-66D3E320F4F5}"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F1950-DE8B-4B41-BB32-A01C17CE8FA8}" type="slidenum">
              <a:rPr lang="en-US" smtClean="0"/>
              <a:t>‹#›</a:t>
            </a:fld>
            <a:endParaRPr lang="en-US"/>
          </a:p>
        </p:txBody>
      </p:sp>
    </p:spTree>
    <p:extLst>
      <p:ext uri="{BB962C8B-B14F-4D97-AF65-F5344CB8AC3E}">
        <p14:creationId xmlns:p14="http://schemas.microsoft.com/office/powerpoint/2010/main" val="4208414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6"/>
            <a:ext cx="350520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7600" y="486836"/>
            <a:ext cx="103124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73832-B58F-41F2-BA9F-66D3E320F4F5}"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F1950-DE8B-4B41-BB32-A01C17CE8FA8}" type="slidenum">
              <a:rPr lang="en-US" smtClean="0"/>
              <a:t>‹#›</a:t>
            </a:fld>
            <a:endParaRPr lang="en-US"/>
          </a:p>
        </p:txBody>
      </p:sp>
    </p:spTree>
    <p:extLst>
      <p:ext uri="{BB962C8B-B14F-4D97-AF65-F5344CB8AC3E}">
        <p14:creationId xmlns:p14="http://schemas.microsoft.com/office/powerpoint/2010/main" val="267416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773832-B58F-41F2-BA9F-66D3E320F4F5}"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F1950-DE8B-4B41-BB32-A01C17CE8FA8}" type="slidenum">
              <a:rPr lang="en-US" smtClean="0"/>
              <a:t>‹#›</a:t>
            </a:fld>
            <a:endParaRPr lang="en-US"/>
          </a:p>
        </p:txBody>
      </p:sp>
    </p:spTree>
    <p:extLst>
      <p:ext uri="{BB962C8B-B14F-4D97-AF65-F5344CB8AC3E}">
        <p14:creationId xmlns:p14="http://schemas.microsoft.com/office/powerpoint/2010/main" val="929723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4"/>
            <a:ext cx="1402080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1109133" y="6119287"/>
            <a:ext cx="14020800" cy="2000249"/>
          </a:xfrm>
        </p:spPr>
        <p:txBody>
          <a:bodyPr/>
          <a:lstStyle>
            <a:lvl1pPr marL="0" indent="0">
              <a:buNone/>
              <a:defRPr sz="3200">
                <a:solidFill>
                  <a:schemeClr val="tx1">
                    <a:tint val="75000"/>
                  </a:schemeClr>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773832-B58F-41F2-BA9F-66D3E320F4F5}"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F1950-DE8B-4B41-BB32-A01C17CE8FA8}" type="slidenum">
              <a:rPr lang="en-US" smtClean="0"/>
              <a:t>‹#›</a:t>
            </a:fld>
            <a:endParaRPr lang="en-US"/>
          </a:p>
        </p:txBody>
      </p:sp>
    </p:spTree>
    <p:extLst>
      <p:ext uri="{BB962C8B-B14F-4D97-AF65-F5344CB8AC3E}">
        <p14:creationId xmlns:p14="http://schemas.microsoft.com/office/powerpoint/2010/main" val="1372820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7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29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773832-B58F-41F2-BA9F-66D3E320F4F5}"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F1950-DE8B-4B41-BB32-A01C17CE8FA8}" type="slidenum">
              <a:rPr lang="en-US" smtClean="0"/>
              <a:t>‹#›</a:t>
            </a:fld>
            <a:endParaRPr lang="en-US"/>
          </a:p>
        </p:txBody>
      </p:sp>
    </p:spTree>
    <p:extLst>
      <p:ext uri="{BB962C8B-B14F-4D97-AF65-F5344CB8AC3E}">
        <p14:creationId xmlns:p14="http://schemas.microsoft.com/office/powerpoint/2010/main" val="215185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6"/>
            <a:ext cx="1402080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9720" y="2241553"/>
            <a:ext cx="6877049" cy="1098549"/>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1119720" y="3340100"/>
            <a:ext cx="6877049"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29600" y="2241553"/>
            <a:ext cx="6910917" cy="1098549"/>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773832-B58F-41F2-BA9F-66D3E320F4F5}"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F1950-DE8B-4B41-BB32-A01C17CE8FA8}" type="slidenum">
              <a:rPr lang="en-US" smtClean="0"/>
              <a:t>‹#›</a:t>
            </a:fld>
            <a:endParaRPr lang="en-US"/>
          </a:p>
        </p:txBody>
      </p:sp>
    </p:spTree>
    <p:extLst>
      <p:ext uri="{BB962C8B-B14F-4D97-AF65-F5344CB8AC3E}">
        <p14:creationId xmlns:p14="http://schemas.microsoft.com/office/powerpoint/2010/main" val="17592844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73832-B58F-41F2-BA9F-66D3E320F4F5}"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F1950-DE8B-4B41-BB32-A01C17CE8FA8}" type="slidenum">
              <a:rPr lang="en-US" smtClean="0"/>
              <a:t>‹#›</a:t>
            </a:fld>
            <a:endParaRPr lang="en-US"/>
          </a:p>
        </p:txBody>
      </p:sp>
    </p:spTree>
    <p:extLst>
      <p:ext uri="{BB962C8B-B14F-4D97-AF65-F5344CB8AC3E}">
        <p14:creationId xmlns:p14="http://schemas.microsoft.com/office/powerpoint/2010/main" val="3919350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73832-B58F-41F2-BA9F-66D3E320F4F5}"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F1950-DE8B-4B41-BB32-A01C17CE8FA8}" type="slidenum">
              <a:rPr lang="en-US" smtClean="0"/>
              <a:t>‹#›</a:t>
            </a:fld>
            <a:endParaRPr lang="en-US"/>
          </a:p>
        </p:txBody>
      </p:sp>
    </p:spTree>
    <p:extLst>
      <p:ext uri="{BB962C8B-B14F-4D97-AF65-F5344CB8AC3E}">
        <p14:creationId xmlns:p14="http://schemas.microsoft.com/office/powerpoint/2010/main" val="1392686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9" y="609600"/>
            <a:ext cx="5242983"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6910917" y="1316569"/>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9719" y="2743202"/>
            <a:ext cx="5242983"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09773832-B58F-41F2-BA9F-66D3E320F4F5}"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F1950-DE8B-4B41-BB32-A01C17CE8FA8}" type="slidenum">
              <a:rPr lang="en-US" smtClean="0"/>
              <a:t>‹#›</a:t>
            </a:fld>
            <a:endParaRPr lang="en-US"/>
          </a:p>
        </p:txBody>
      </p:sp>
    </p:spTree>
    <p:extLst>
      <p:ext uri="{BB962C8B-B14F-4D97-AF65-F5344CB8AC3E}">
        <p14:creationId xmlns:p14="http://schemas.microsoft.com/office/powerpoint/2010/main" val="1894924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9" y="609600"/>
            <a:ext cx="5242983"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6910917" y="1316569"/>
            <a:ext cx="8229600" cy="6498167"/>
          </a:xfrm>
        </p:spPr>
        <p:txBody>
          <a:bodyPr anchor="t"/>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119719" y="2743202"/>
            <a:ext cx="5242983" cy="508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09773832-B58F-41F2-BA9F-66D3E320F4F5}"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F1950-DE8B-4B41-BB32-A01C17CE8FA8}" type="slidenum">
              <a:rPr lang="en-US" smtClean="0"/>
              <a:t>‹#›</a:t>
            </a:fld>
            <a:endParaRPr lang="en-US"/>
          </a:p>
        </p:txBody>
      </p:sp>
    </p:spTree>
    <p:extLst>
      <p:ext uri="{BB962C8B-B14F-4D97-AF65-F5344CB8AC3E}">
        <p14:creationId xmlns:p14="http://schemas.microsoft.com/office/powerpoint/2010/main" val="4024816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6"/>
            <a:ext cx="1402080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600" y="8475136"/>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09773832-B58F-41F2-BA9F-66D3E320F4F5}" type="datetimeFigureOut">
              <a:rPr lang="en-US" smtClean="0"/>
              <a:t>12/4/2023</a:t>
            </a:fld>
            <a:endParaRPr lang="en-US"/>
          </a:p>
        </p:txBody>
      </p:sp>
      <p:sp>
        <p:nvSpPr>
          <p:cNvPr id="5" name="Footer Placeholder 4"/>
          <p:cNvSpPr>
            <a:spLocks noGrp="1"/>
          </p:cNvSpPr>
          <p:nvPr>
            <p:ph type="ftr" sz="quarter" idx="3"/>
          </p:nvPr>
        </p:nvSpPr>
        <p:spPr>
          <a:xfrm>
            <a:off x="5384800" y="8475136"/>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75136"/>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AC4F1950-DE8B-4B41-BB32-A01C17CE8FA8}" type="slidenum">
              <a:rPr lang="en-US" smtClean="0"/>
              <a:t>‹#›</a:t>
            </a:fld>
            <a:endParaRPr lang="en-US"/>
          </a:p>
        </p:txBody>
      </p:sp>
    </p:spTree>
    <p:extLst>
      <p:ext uri="{BB962C8B-B14F-4D97-AF65-F5344CB8AC3E}">
        <p14:creationId xmlns:p14="http://schemas.microsoft.com/office/powerpoint/2010/main" val="18093331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oleObject" Target="../embeddings/oleObject7.bin"/><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2.png"/><Relationship Id="rId18" Type="http://schemas.microsoft.com/office/2007/relationships/hdphoto" Target="../media/hdphoto7.wdp"/><Relationship Id="rId3" Type="http://schemas.openxmlformats.org/officeDocument/2006/relationships/image" Target="../media/image7.png"/><Relationship Id="rId21" Type="http://schemas.openxmlformats.org/officeDocument/2006/relationships/chart" Target="../charts/chart2.xml"/><Relationship Id="rId7" Type="http://schemas.openxmlformats.org/officeDocument/2006/relationships/image" Target="../media/image9.png"/><Relationship Id="rId12" Type="http://schemas.microsoft.com/office/2007/relationships/hdphoto" Target="../media/hdphoto5.wdp"/><Relationship Id="rId17"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image" Target="../media/image14.jpeg"/><Relationship Id="rId20" Type="http://schemas.openxmlformats.org/officeDocument/2006/relationships/chart" Target="../charts/chart1.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microsoft.com/office/2007/relationships/hdphoto" Target="../media/hdphoto4.wdp"/><Relationship Id="rId19"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0.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oleObject" Target="../embeddings/oleObject4.bin"/><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571D-0FA2-349E-0617-E06A436954FC}"/>
              </a:ext>
            </a:extLst>
          </p:cNvPr>
          <p:cNvSpPr>
            <a:spLocks noGrp="1"/>
          </p:cNvSpPr>
          <p:nvPr>
            <p:ph type="ctrTitle"/>
          </p:nvPr>
        </p:nvSpPr>
        <p:spPr>
          <a:xfrm>
            <a:off x="476250" y="1744408"/>
            <a:ext cx="15297151" cy="1566029"/>
          </a:xfrm>
        </p:spPr>
        <p:txBody>
          <a:bodyPr>
            <a:noAutofit/>
          </a:bodyPr>
          <a:lstStyle/>
          <a:p>
            <a:r>
              <a:rPr lang="en-US" sz="5400">
                <a:solidFill>
                  <a:srgbClr val="00B0F0"/>
                </a:solidFill>
                <a:latin typeface="Arial" panose="020B0604020202020204" pitchFamily="34" charset="0"/>
                <a:cs typeface="Arial" panose="020B0604020202020204" pitchFamily="34" charset="0"/>
              </a:rPr>
              <a:t>High-throughput imaging of GABA fluorescence as a functional assay for GAT1 variants in myoclonic astatic epilepsy</a:t>
            </a:r>
          </a:p>
        </p:txBody>
      </p:sp>
      <p:sp>
        <p:nvSpPr>
          <p:cNvPr id="4" name="Subtitle 2">
            <a:extLst>
              <a:ext uri="{FF2B5EF4-FFF2-40B4-BE49-F238E27FC236}">
                <a16:creationId xmlns:a16="http://schemas.microsoft.com/office/drawing/2014/main" id="{399E3CD2-0446-0C0E-3D4E-A6DB9CF7A68F}"/>
              </a:ext>
            </a:extLst>
          </p:cNvPr>
          <p:cNvSpPr txBox="1">
            <a:spLocks/>
          </p:cNvSpPr>
          <p:nvPr/>
        </p:nvSpPr>
        <p:spPr>
          <a:xfrm>
            <a:off x="5753621" y="6248524"/>
            <a:ext cx="5382411" cy="1655763"/>
          </a:xfrm>
          <a:prstGeom prst="rect">
            <a:avLst/>
          </a:prstGeom>
        </p:spPr>
        <p:txBody>
          <a:bodyPr vert="horz" wrap="none"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b="1"/>
              <a:t>Chris McGraw MD, PhD</a:t>
            </a:r>
            <a:endParaRPr lang="en-US" sz="2800" b="1"/>
          </a:p>
          <a:p>
            <a:pPr>
              <a:lnSpc>
                <a:spcPct val="100000"/>
              </a:lnSpc>
              <a:spcBef>
                <a:spcPts val="0"/>
              </a:spcBef>
            </a:pPr>
            <a:r>
              <a:rPr lang="en-US" sz="2800"/>
              <a:t>Instructor, Division of Epilepsy | </a:t>
            </a:r>
            <a:r>
              <a:rPr lang="en-US" sz="2800" i="1"/>
              <a:t>Massachusetts General Hospital</a:t>
            </a:r>
          </a:p>
          <a:p>
            <a:pPr>
              <a:lnSpc>
                <a:spcPct val="100000"/>
              </a:lnSpc>
              <a:spcBef>
                <a:spcPts val="0"/>
              </a:spcBef>
            </a:pPr>
            <a:r>
              <a:rPr lang="en-US" sz="2800"/>
              <a:t>Research Group Leader | </a:t>
            </a:r>
            <a:r>
              <a:rPr lang="en-US" sz="2800" i="1"/>
              <a:t>Poduri Lab, Boston Children’s Hospital</a:t>
            </a:r>
            <a:endParaRPr lang="en-US" sz="2800" i="1" dirty="0"/>
          </a:p>
        </p:txBody>
      </p:sp>
      <p:grpSp>
        <p:nvGrpSpPr>
          <p:cNvPr id="5" name="Group 4">
            <a:extLst>
              <a:ext uri="{FF2B5EF4-FFF2-40B4-BE49-F238E27FC236}">
                <a16:creationId xmlns:a16="http://schemas.microsoft.com/office/drawing/2014/main" id="{826075FA-1281-F0CC-8A72-897E55FC058C}"/>
              </a:ext>
            </a:extLst>
          </p:cNvPr>
          <p:cNvGrpSpPr/>
          <p:nvPr/>
        </p:nvGrpSpPr>
        <p:grpSpPr>
          <a:xfrm>
            <a:off x="285235" y="7904287"/>
            <a:ext cx="3493532" cy="938493"/>
            <a:chOff x="153764" y="180086"/>
            <a:chExt cx="3180582" cy="854423"/>
          </a:xfrm>
        </p:grpSpPr>
        <p:grpSp>
          <p:nvGrpSpPr>
            <p:cNvPr id="6" name="Group 5">
              <a:extLst>
                <a:ext uri="{FF2B5EF4-FFF2-40B4-BE49-F238E27FC236}">
                  <a16:creationId xmlns:a16="http://schemas.microsoft.com/office/drawing/2014/main" id="{A6279EC0-C9A7-AC29-4F17-7C6167EE67DB}"/>
                </a:ext>
              </a:extLst>
            </p:cNvPr>
            <p:cNvGrpSpPr/>
            <p:nvPr/>
          </p:nvGrpSpPr>
          <p:grpSpPr>
            <a:xfrm>
              <a:off x="153764" y="180086"/>
              <a:ext cx="1550879" cy="779821"/>
              <a:chOff x="134083" y="5561102"/>
              <a:chExt cx="2387980" cy="1187719"/>
            </a:xfrm>
          </p:grpSpPr>
          <p:pic>
            <p:nvPicPr>
              <p:cNvPr id="8" name="Picture 7">
                <a:extLst>
                  <a:ext uri="{FF2B5EF4-FFF2-40B4-BE49-F238E27FC236}">
                    <a16:creationId xmlns:a16="http://schemas.microsoft.com/office/drawing/2014/main" id="{D2A2E618-FCF7-FD07-2331-F5EB94E360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83" y="5561102"/>
                <a:ext cx="1018045" cy="1187719"/>
              </a:xfrm>
              <a:prstGeom prst="rect">
                <a:avLst/>
              </a:prstGeom>
            </p:spPr>
          </p:pic>
          <p:pic>
            <p:nvPicPr>
              <p:cNvPr id="9" name="Picture 8">
                <a:extLst>
                  <a:ext uri="{FF2B5EF4-FFF2-40B4-BE49-F238E27FC236}">
                    <a16:creationId xmlns:a16="http://schemas.microsoft.com/office/drawing/2014/main" id="{E819EAFE-05CF-4116-2517-86D694471B6B}"/>
                  </a:ext>
                </a:extLst>
              </p:cNvPr>
              <p:cNvPicPr>
                <a:picLocks noChangeAspect="1"/>
              </p:cNvPicPr>
              <p:nvPr/>
            </p:nvPicPr>
            <p:blipFill rotWithShape="1">
              <a:blip r:embed="rId3">
                <a:extLst>
                  <a:ext uri="{28A0092B-C50C-407E-A947-70E740481C1C}">
                    <a14:useLocalDpi xmlns:a14="http://schemas.microsoft.com/office/drawing/2010/main" val="0"/>
                  </a:ext>
                </a:extLst>
              </a:blip>
              <a:srcRect r="82797"/>
              <a:stretch/>
            </p:blipFill>
            <p:spPr>
              <a:xfrm>
                <a:off x="1345082" y="5561102"/>
                <a:ext cx="1176981" cy="1187719"/>
              </a:xfrm>
              <a:prstGeom prst="rect">
                <a:avLst/>
              </a:prstGeom>
            </p:spPr>
          </p:pic>
        </p:grpSp>
        <p:pic>
          <p:nvPicPr>
            <p:cNvPr id="7" name="Picture 6">
              <a:extLst>
                <a:ext uri="{FF2B5EF4-FFF2-40B4-BE49-F238E27FC236}">
                  <a16:creationId xmlns:a16="http://schemas.microsoft.com/office/drawing/2014/main" id="{A1CD28AE-8CB8-45F2-9629-E17BBE46F8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9757" y="180086"/>
              <a:ext cx="1534589" cy="854423"/>
            </a:xfrm>
            <a:prstGeom prst="rect">
              <a:avLst/>
            </a:prstGeom>
          </p:spPr>
        </p:pic>
      </p:grpSp>
      <p:grpSp>
        <p:nvGrpSpPr>
          <p:cNvPr id="10" name="Group 9">
            <a:extLst>
              <a:ext uri="{FF2B5EF4-FFF2-40B4-BE49-F238E27FC236}">
                <a16:creationId xmlns:a16="http://schemas.microsoft.com/office/drawing/2014/main" id="{A5619FD2-9A32-EFA4-FD82-77EF7F168D96}"/>
              </a:ext>
            </a:extLst>
          </p:cNvPr>
          <p:cNvGrpSpPr/>
          <p:nvPr/>
        </p:nvGrpSpPr>
        <p:grpSpPr>
          <a:xfrm>
            <a:off x="11437400" y="7796019"/>
            <a:ext cx="4591435" cy="1169873"/>
            <a:chOff x="249730" y="5377458"/>
            <a:chExt cx="3927657" cy="967464"/>
          </a:xfrm>
        </p:grpSpPr>
        <p:pic>
          <p:nvPicPr>
            <p:cNvPr id="11" name="Content Placeholder 7">
              <a:extLst>
                <a:ext uri="{FF2B5EF4-FFF2-40B4-BE49-F238E27FC236}">
                  <a16:creationId xmlns:a16="http://schemas.microsoft.com/office/drawing/2014/main" id="{B9B8B479-773B-ED4B-9428-FBF7C6C0E4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9730" y="5377458"/>
              <a:ext cx="3291988" cy="954482"/>
            </a:xfrm>
            <a:prstGeom prst="rect">
              <a:avLst/>
            </a:prstGeom>
          </p:spPr>
        </p:pic>
        <p:sp>
          <p:nvSpPr>
            <p:cNvPr id="12" name="TextBox 11">
              <a:extLst>
                <a:ext uri="{FF2B5EF4-FFF2-40B4-BE49-F238E27FC236}">
                  <a16:creationId xmlns:a16="http://schemas.microsoft.com/office/drawing/2014/main" id="{D6A3D400-5BC4-1E58-D5CB-7B3B856CE2AC}"/>
                </a:ext>
              </a:extLst>
            </p:cNvPr>
            <p:cNvSpPr txBox="1"/>
            <p:nvPr/>
          </p:nvSpPr>
          <p:spPr>
            <a:xfrm>
              <a:off x="792340" y="6141302"/>
              <a:ext cx="3385047" cy="203620"/>
            </a:xfrm>
            <a:prstGeom prst="rect">
              <a:avLst/>
            </a:prstGeom>
            <a:noFill/>
          </p:spPr>
          <p:txBody>
            <a:bodyPr wrap="square" lIns="0" tIns="0" rIns="0" bIns="0">
              <a:spAutoFit/>
            </a:bodyPr>
            <a:lstStyle/>
            <a:p>
              <a:pPr algn="ctr"/>
              <a:r>
                <a:rPr lang="en-US" sz="1600">
                  <a:latin typeface="Arial" panose="020B0604020202020204" pitchFamily="34" charset="0"/>
                  <a:cs typeface="Arial" panose="020B0604020202020204" pitchFamily="34" charset="0"/>
                </a:rPr>
                <a:t>epilepsy-genetics.mgh.harvard.edu</a:t>
              </a:r>
            </a:p>
          </p:txBody>
        </p:sp>
      </p:grpSp>
      <p:sp>
        <p:nvSpPr>
          <p:cNvPr id="13" name="Rectangle 12">
            <a:extLst>
              <a:ext uri="{FF2B5EF4-FFF2-40B4-BE49-F238E27FC236}">
                <a16:creationId xmlns:a16="http://schemas.microsoft.com/office/drawing/2014/main" id="{13230FCA-216F-BB4D-08BA-38D601291F14}"/>
              </a:ext>
            </a:extLst>
          </p:cNvPr>
          <p:cNvSpPr/>
          <p:nvPr/>
        </p:nvSpPr>
        <p:spPr>
          <a:xfrm>
            <a:off x="2885090" y="4225420"/>
            <a:ext cx="11017279" cy="1569660"/>
          </a:xfrm>
          <a:prstGeom prst="rect">
            <a:avLst/>
          </a:prstGeom>
        </p:spPr>
        <p:txBody>
          <a:bodyPr wrap="square">
            <a:spAutoFit/>
          </a:bodyPr>
          <a:lstStyle/>
          <a:p>
            <a:pPr algn="ctr"/>
            <a:r>
              <a:rPr lang="en-US" sz="3200" b="1">
                <a:latin typeface="Arial" panose="020B0604020202020204" pitchFamily="34" charset="0"/>
                <a:cs typeface="Arial" panose="020B0604020202020204" pitchFamily="34" charset="0"/>
              </a:rPr>
              <a:t>SLC6A1 Annual International Symposium</a:t>
            </a:r>
          </a:p>
          <a:p>
            <a:pPr algn="ctr"/>
            <a:r>
              <a:rPr lang="en-US" sz="3200" b="1">
                <a:latin typeface="Arial" panose="020B0604020202020204" pitchFamily="34" charset="0"/>
                <a:cs typeface="Arial" panose="020B0604020202020204" pitchFamily="34" charset="0"/>
              </a:rPr>
              <a:t>November 30, 2023</a:t>
            </a:r>
          </a:p>
          <a:p>
            <a:pPr algn="ctr"/>
            <a:endParaRPr lang="en-US" sz="3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164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a:extLst>
              <a:ext uri="{FF2B5EF4-FFF2-40B4-BE49-F238E27FC236}">
                <a16:creationId xmlns:a16="http://schemas.microsoft.com/office/drawing/2014/main" id="{321D46E5-C84F-4583-99CA-0BC793CB1CAD}"/>
              </a:ext>
            </a:extLst>
          </p:cNvPr>
          <p:cNvGraphicFramePr>
            <a:graphicFrameLocks noChangeAspect="1"/>
          </p:cNvGraphicFramePr>
          <p:nvPr>
            <p:extLst>
              <p:ext uri="{D42A27DB-BD31-4B8C-83A1-F6EECF244321}">
                <p14:modId xmlns:p14="http://schemas.microsoft.com/office/powerpoint/2010/main" val="1079939513"/>
              </p:ext>
            </p:extLst>
          </p:nvPr>
        </p:nvGraphicFramePr>
        <p:xfrm>
          <a:off x="10190005" y="1185399"/>
          <a:ext cx="4068702" cy="7463313"/>
        </p:xfrm>
        <a:graphic>
          <a:graphicData uri="http://schemas.openxmlformats.org/presentationml/2006/ole">
            <mc:AlternateContent xmlns:mc="http://schemas.openxmlformats.org/markup-compatibility/2006">
              <mc:Choice xmlns:v="urn:schemas-microsoft-com:vml" Requires="v">
                <p:oleObj name="Prism 9" r:id="rId3" imgW="2940868" imgH="5395828" progId="Prism9.Document">
                  <p:embed/>
                </p:oleObj>
              </mc:Choice>
              <mc:Fallback>
                <p:oleObj name="Prism 9" r:id="rId3" imgW="2940868" imgH="5395828" progId="Prism9.Document">
                  <p:embed/>
                  <p:pic>
                    <p:nvPicPr>
                      <p:cNvPr id="14" name="Object 13">
                        <a:extLst>
                          <a:ext uri="{FF2B5EF4-FFF2-40B4-BE49-F238E27FC236}">
                            <a16:creationId xmlns:a16="http://schemas.microsoft.com/office/drawing/2014/main" id="{D8A48DD9-5F83-F18F-534D-A7403261E6D7}"/>
                          </a:ext>
                        </a:extLst>
                      </p:cNvPr>
                      <p:cNvPicPr/>
                      <p:nvPr/>
                    </p:nvPicPr>
                    <p:blipFill>
                      <a:blip r:embed="rId4"/>
                      <a:stretch>
                        <a:fillRect/>
                      </a:stretch>
                    </p:blipFill>
                    <p:spPr>
                      <a:xfrm>
                        <a:off x="10190005" y="1185399"/>
                        <a:ext cx="4068702" cy="7463313"/>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491C3DDD-AC80-50B4-D195-26A8A6C994F2}"/>
              </a:ext>
            </a:extLst>
          </p:cNvPr>
          <p:cNvGraphicFramePr>
            <a:graphicFrameLocks noChangeAspect="1"/>
          </p:cNvGraphicFramePr>
          <p:nvPr>
            <p:extLst>
              <p:ext uri="{D42A27DB-BD31-4B8C-83A1-F6EECF244321}">
                <p14:modId xmlns:p14="http://schemas.microsoft.com/office/powerpoint/2010/main" val="1981711973"/>
              </p:ext>
            </p:extLst>
          </p:nvPr>
        </p:nvGraphicFramePr>
        <p:xfrm>
          <a:off x="1997293" y="1799448"/>
          <a:ext cx="8228962" cy="5697652"/>
        </p:xfrm>
        <a:graphic>
          <a:graphicData uri="http://schemas.openxmlformats.org/presentationml/2006/ole">
            <mc:AlternateContent xmlns:mc="http://schemas.openxmlformats.org/markup-compatibility/2006">
              <mc:Choice xmlns:v="urn:schemas-microsoft-com:vml" Requires="v">
                <p:oleObj name="Prism 9" r:id="rId5" imgW="4444075" imgH="3076796" progId="Prism9.Document">
                  <p:embed/>
                </p:oleObj>
              </mc:Choice>
              <mc:Fallback>
                <p:oleObj name="Prism 9" r:id="rId5" imgW="4444075" imgH="3076796" progId="Prism9.Document">
                  <p:embed/>
                  <p:pic>
                    <p:nvPicPr>
                      <p:cNvPr id="9" name="Object 8">
                        <a:extLst>
                          <a:ext uri="{FF2B5EF4-FFF2-40B4-BE49-F238E27FC236}">
                            <a16:creationId xmlns:a16="http://schemas.microsoft.com/office/drawing/2014/main" id="{40C04C3D-9D96-771E-CC74-848EED1D33B6}"/>
                          </a:ext>
                        </a:extLst>
                      </p:cNvPr>
                      <p:cNvPicPr/>
                      <p:nvPr/>
                    </p:nvPicPr>
                    <p:blipFill>
                      <a:blip r:embed="rId6"/>
                      <a:stretch>
                        <a:fillRect/>
                      </a:stretch>
                    </p:blipFill>
                    <p:spPr>
                      <a:xfrm>
                        <a:off x="1997293" y="1799448"/>
                        <a:ext cx="8228962" cy="5697652"/>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47DA1B4-EC4E-38A4-4A4E-AD5B758EEA80}"/>
              </a:ext>
            </a:extLst>
          </p:cNvPr>
          <p:cNvSpPr txBox="1"/>
          <p:nvPr/>
        </p:nvSpPr>
        <p:spPr>
          <a:xfrm>
            <a:off x="746166" y="340586"/>
            <a:ext cx="15348912" cy="1015663"/>
          </a:xfrm>
          <a:prstGeom prst="rect">
            <a:avLst/>
          </a:prstGeom>
          <a:noFill/>
        </p:spPr>
        <p:txBody>
          <a:bodyPr wrap="square">
            <a:spAutoFit/>
          </a:bodyPr>
          <a:lstStyle/>
          <a:p>
            <a:r>
              <a:rPr lang="en-US" sz="3000">
                <a:solidFill>
                  <a:srgbClr val="00B0F0"/>
                </a:solidFill>
                <a:latin typeface="Arial" panose="020B0604020202020204" pitchFamily="34" charset="0"/>
                <a:cs typeface="Arial" panose="020B0604020202020204" pitchFamily="34" charset="0"/>
              </a:rPr>
              <a:t>The iGABA fluorescence assay can establish reduced GABA transport activity in variants of uncertain significance</a:t>
            </a:r>
          </a:p>
        </p:txBody>
      </p:sp>
      <p:sp>
        <p:nvSpPr>
          <p:cNvPr id="3" name="TextBox 2">
            <a:extLst>
              <a:ext uri="{FF2B5EF4-FFF2-40B4-BE49-F238E27FC236}">
                <a16:creationId xmlns:a16="http://schemas.microsoft.com/office/drawing/2014/main" id="{CE9CC641-AD8A-1294-4645-E945256C5252}"/>
              </a:ext>
            </a:extLst>
          </p:cNvPr>
          <p:cNvSpPr txBox="1"/>
          <p:nvPr/>
        </p:nvSpPr>
        <p:spPr>
          <a:xfrm>
            <a:off x="13653384" y="8648712"/>
            <a:ext cx="2441694"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McGraw et al. In preparation</a:t>
            </a:r>
          </a:p>
        </p:txBody>
      </p:sp>
    </p:spTree>
    <p:extLst>
      <p:ext uri="{BB962C8B-B14F-4D97-AF65-F5344CB8AC3E}">
        <p14:creationId xmlns:p14="http://schemas.microsoft.com/office/powerpoint/2010/main" val="42179591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B2E8E9-95A3-E632-DFD0-F8053448EE10}"/>
              </a:ext>
            </a:extLst>
          </p:cNvPr>
          <p:cNvSpPr txBox="1"/>
          <p:nvPr/>
        </p:nvSpPr>
        <p:spPr>
          <a:xfrm>
            <a:off x="13653384" y="8648712"/>
            <a:ext cx="2441694"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McGraw et al. In preparation</a:t>
            </a:r>
          </a:p>
        </p:txBody>
      </p:sp>
      <p:grpSp>
        <p:nvGrpSpPr>
          <p:cNvPr id="94" name="Group 93">
            <a:extLst>
              <a:ext uri="{FF2B5EF4-FFF2-40B4-BE49-F238E27FC236}">
                <a16:creationId xmlns:a16="http://schemas.microsoft.com/office/drawing/2014/main" id="{3293A48C-BC48-13C7-2B56-AC4680D80027}"/>
              </a:ext>
            </a:extLst>
          </p:cNvPr>
          <p:cNvGrpSpPr/>
          <p:nvPr/>
        </p:nvGrpSpPr>
        <p:grpSpPr>
          <a:xfrm>
            <a:off x="2005407" y="2791418"/>
            <a:ext cx="13132993" cy="2461982"/>
            <a:chOff x="2990850" y="2063323"/>
            <a:chExt cx="10386794" cy="1947165"/>
          </a:xfrm>
        </p:grpSpPr>
        <p:grpSp>
          <p:nvGrpSpPr>
            <p:cNvPr id="95" name="Group 94">
              <a:extLst>
                <a:ext uri="{FF2B5EF4-FFF2-40B4-BE49-F238E27FC236}">
                  <a16:creationId xmlns:a16="http://schemas.microsoft.com/office/drawing/2014/main" id="{8775BFBE-968C-E7E8-6BA4-B868C34CD276}"/>
                </a:ext>
              </a:extLst>
            </p:cNvPr>
            <p:cNvGrpSpPr/>
            <p:nvPr/>
          </p:nvGrpSpPr>
          <p:grpSpPr>
            <a:xfrm>
              <a:off x="2990850" y="3775635"/>
              <a:ext cx="8208301" cy="234853"/>
              <a:chOff x="1282600" y="1937202"/>
              <a:chExt cx="4438751" cy="127000"/>
            </a:xfrm>
          </p:grpSpPr>
          <p:pic>
            <p:nvPicPr>
              <p:cNvPr id="137" name="Picture 136">
                <a:extLst>
                  <a:ext uri="{FF2B5EF4-FFF2-40B4-BE49-F238E27FC236}">
                    <a16:creationId xmlns:a16="http://schemas.microsoft.com/office/drawing/2014/main" id="{44F3FD9F-1184-DECA-E88B-8257B093EAD4}"/>
                  </a:ext>
                </a:extLst>
              </p:cNvPr>
              <p:cNvPicPr>
                <a:picLocks noChangeAspect="1"/>
              </p:cNvPicPr>
              <p:nvPr/>
            </p:nvPicPr>
            <p:blipFill rotWithShape="1">
              <a:blip r:embed="rId3"/>
              <a:srcRect l="17505" t="55833" r="10994" b="38925"/>
              <a:stretch/>
            </p:blipFill>
            <p:spPr>
              <a:xfrm>
                <a:off x="1282600" y="1972323"/>
                <a:ext cx="4438751" cy="91879"/>
              </a:xfrm>
              <a:prstGeom prst="rect">
                <a:avLst/>
              </a:prstGeom>
            </p:spPr>
          </p:pic>
          <p:grpSp>
            <p:nvGrpSpPr>
              <p:cNvPr id="138" name="Group 137">
                <a:extLst>
                  <a:ext uri="{FF2B5EF4-FFF2-40B4-BE49-F238E27FC236}">
                    <a16:creationId xmlns:a16="http://schemas.microsoft.com/office/drawing/2014/main" id="{03FAAE70-38A2-FA4B-5B9B-D347F7C7DF71}"/>
                  </a:ext>
                </a:extLst>
              </p:cNvPr>
              <p:cNvGrpSpPr/>
              <p:nvPr/>
            </p:nvGrpSpPr>
            <p:grpSpPr>
              <a:xfrm>
                <a:off x="1289050" y="1937202"/>
                <a:ext cx="4432300" cy="127000"/>
                <a:chOff x="1289050" y="2794452"/>
                <a:chExt cx="4432300" cy="127000"/>
              </a:xfrm>
            </p:grpSpPr>
            <p:sp>
              <p:nvSpPr>
                <p:cNvPr id="139" name="Rectangle 138">
                  <a:extLst>
                    <a:ext uri="{FF2B5EF4-FFF2-40B4-BE49-F238E27FC236}">
                      <a16:creationId xmlns:a16="http://schemas.microsoft.com/office/drawing/2014/main" id="{BBEEFF9F-D791-6624-507D-9B8553BCE3A4}"/>
                    </a:ext>
                  </a:extLst>
                </p:cNvPr>
                <p:cNvSpPr/>
                <p:nvPr/>
              </p:nvSpPr>
              <p:spPr>
                <a:xfrm>
                  <a:off x="1289050" y="2794452"/>
                  <a:ext cx="4432300" cy="127000"/>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40" name="Rectangle 139">
                  <a:extLst>
                    <a:ext uri="{FF2B5EF4-FFF2-40B4-BE49-F238E27FC236}">
                      <a16:creationId xmlns:a16="http://schemas.microsoft.com/office/drawing/2014/main" id="{33546F16-0969-B3F3-336F-17C11EBF883E}"/>
                    </a:ext>
                  </a:extLst>
                </p:cNvPr>
                <p:cNvSpPr/>
                <p:nvPr/>
              </p:nvSpPr>
              <p:spPr>
                <a:xfrm>
                  <a:off x="1289050" y="2794452"/>
                  <a:ext cx="450850" cy="127000"/>
                </a:xfrm>
                <a:prstGeom prst="rect">
                  <a:avLst/>
                </a:prstGeom>
                <a:solidFill>
                  <a:schemeClr val="accent4">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CPD</a:t>
                  </a:r>
                </a:p>
              </p:txBody>
            </p:sp>
            <p:sp>
              <p:nvSpPr>
                <p:cNvPr id="141" name="Rectangle 140">
                  <a:extLst>
                    <a:ext uri="{FF2B5EF4-FFF2-40B4-BE49-F238E27FC236}">
                      <a16:creationId xmlns:a16="http://schemas.microsoft.com/office/drawing/2014/main" id="{9E41F850-6953-DAF2-22D1-3C1267A2D61A}"/>
                    </a:ext>
                  </a:extLst>
                </p:cNvPr>
                <p:cNvSpPr/>
                <p:nvPr/>
              </p:nvSpPr>
              <p:spPr>
                <a:xfrm>
                  <a:off x="2393950" y="2794452"/>
                  <a:ext cx="450850" cy="127000"/>
                </a:xfrm>
                <a:prstGeom prst="rect">
                  <a:avLst/>
                </a:prstGeom>
                <a:solidFill>
                  <a:schemeClr val="accent4">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ECD</a:t>
                  </a:r>
                </a:p>
              </p:txBody>
            </p:sp>
            <p:grpSp>
              <p:nvGrpSpPr>
                <p:cNvPr id="142" name="Group 141">
                  <a:extLst>
                    <a:ext uri="{FF2B5EF4-FFF2-40B4-BE49-F238E27FC236}">
                      <a16:creationId xmlns:a16="http://schemas.microsoft.com/office/drawing/2014/main" id="{B802040A-223F-94B7-C8C4-661CE4A2E77A}"/>
                    </a:ext>
                  </a:extLst>
                </p:cNvPr>
                <p:cNvGrpSpPr/>
                <p:nvPr/>
              </p:nvGrpSpPr>
              <p:grpSpPr>
                <a:xfrm>
                  <a:off x="1739900" y="2794452"/>
                  <a:ext cx="3679827" cy="127000"/>
                  <a:chOff x="1739900" y="2969470"/>
                  <a:chExt cx="3679827" cy="127000"/>
                </a:xfrm>
              </p:grpSpPr>
              <p:sp>
                <p:nvSpPr>
                  <p:cNvPr id="143" name="Rectangle 142">
                    <a:extLst>
                      <a:ext uri="{FF2B5EF4-FFF2-40B4-BE49-F238E27FC236}">
                        <a16:creationId xmlns:a16="http://schemas.microsoft.com/office/drawing/2014/main" id="{319F3FF2-0C56-91DD-AB2A-1C7DD877A16E}"/>
                      </a:ext>
                    </a:extLst>
                  </p:cNvPr>
                  <p:cNvSpPr/>
                  <p:nvPr/>
                </p:nvSpPr>
                <p:spPr>
                  <a:xfrm>
                    <a:off x="1739900" y="2969470"/>
                    <a:ext cx="186531"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44" name="Rectangle 143">
                    <a:extLst>
                      <a:ext uri="{FF2B5EF4-FFF2-40B4-BE49-F238E27FC236}">
                        <a16:creationId xmlns:a16="http://schemas.microsoft.com/office/drawing/2014/main" id="{F61D2BF1-6E77-E0D7-DC66-BAE147B64BA2}"/>
                      </a:ext>
                    </a:extLst>
                  </p:cNvPr>
                  <p:cNvSpPr/>
                  <p:nvPr/>
                </p:nvSpPr>
                <p:spPr>
                  <a:xfrm>
                    <a:off x="1961357"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45" name="Rectangle 144">
                    <a:extLst>
                      <a:ext uri="{FF2B5EF4-FFF2-40B4-BE49-F238E27FC236}">
                        <a16:creationId xmlns:a16="http://schemas.microsoft.com/office/drawing/2014/main" id="{929D4609-2DFB-3928-7950-280C084C15D6}"/>
                      </a:ext>
                    </a:extLst>
                  </p:cNvPr>
                  <p:cNvSpPr/>
                  <p:nvPr/>
                </p:nvSpPr>
                <p:spPr>
                  <a:xfrm>
                    <a:off x="2226468"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46" name="Rectangle 145">
                    <a:extLst>
                      <a:ext uri="{FF2B5EF4-FFF2-40B4-BE49-F238E27FC236}">
                        <a16:creationId xmlns:a16="http://schemas.microsoft.com/office/drawing/2014/main" id="{33A9F0B1-D91D-D5BC-80EE-2E2B30A927AF}"/>
                      </a:ext>
                    </a:extLst>
                  </p:cNvPr>
                  <p:cNvSpPr/>
                  <p:nvPr/>
                </p:nvSpPr>
                <p:spPr>
                  <a:xfrm>
                    <a:off x="2844800"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47" name="Rectangle 146">
                    <a:extLst>
                      <a:ext uri="{FF2B5EF4-FFF2-40B4-BE49-F238E27FC236}">
                        <a16:creationId xmlns:a16="http://schemas.microsoft.com/office/drawing/2014/main" id="{70073B6C-5C6F-39FB-BF7E-67BBA2DDB110}"/>
                      </a:ext>
                    </a:extLst>
                  </p:cNvPr>
                  <p:cNvSpPr/>
                  <p:nvPr/>
                </p:nvSpPr>
                <p:spPr>
                  <a:xfrm>
                    <a:off x="3068637"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48" name="Rectangle 147">
                    <a:extLst>
                      <a:ext uri="{FF2B5EF4-FFF2-40B4-BE49-F238E27FC236}">
                        <a16:creationId xmlns:a16="http://schemas.microsoft.com/office/drawing/2014/main" id="{35F69844-E1EF-BD72-F91F-EB3374F897A5}"/>
                      </a:ext>
                    </a:extLst>
                  </p:cNvPr>
                  <p:cNvSpPr/>
                  <p:nvPr/>
                </p:nvSpPr>
                <p:spPr>
                  <a:xfrm>
                    <a:off x="3463132"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49" name="Rectangle 148">
                    <a:extLst>
                      <a:ext uri="{FF2B5EF4-FFF2-40B4-BE49-F238E27FC236}">
                        <a16:creationId xmlns:a16="http://schemas.microsoft.com/office/drawing/2014/main" id="{5B6BFE58-B2B3-726E-8471-EA9217BD47D3}"/>
                      </a:ext>
                    </a:extLst>
                  </p:cNvPr>
                  <p:cNvSpPr/>
                  <p:nvPr/>
                </p:nvSpPr>
                <p:spPr>
                  <a:xfrm>
                    <a:off x="3690145"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50" name="Rectangle 149">
                    <a:extLst>
                      <a:ext uri="{FF2B5EF4-FFF2-40B4-BE49-F238E27FC236}">
                        <a16:creationId xmlns:a16="http://schemas.microsoft.com/office/drawing/2014/main" id="{7701FF0E-5A09-6C7E-4218-5ECB9F008F10}"/>
                      </a:ext>
                    </a:extLst>
                  </p:cNvPr>
                  <p:cNvSpPr/>
                  <p:nvPr/>
                </p:nvSpPr>
                <p:spPr>
                  <a:xfrm>
                    <a:off x="4042570"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51" name="Rectangle 150">
                    <a:extLst>
                      <a:ext uri="{FF2B5EF4-FFF2-40B4-BE49-F238E27FC236}">
                        <a16:creationId xmlns:a16="http://schemas.microsoft.com/office/drawing/2014/main" id="{809E7D52-3680-8C02-BA6B-4D46CAB0095B}"/>
                      </a:ext>
                    </a:extLst>
                  </p:cNvPr>
                  <p:cNvSpPr/>
                  <p:nvPr/>
                </p:nvSpPr>
                <p:spPr>
                  <a:xfrm>
                    <a:off x="4356895"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52" name="Rectangle 151">
                    <a:extLst>
                      <a:ext uri="{FF2B5EF4-FFF2-40B4-BE49-F238E27FC236}">
                        <a16:creationId xmlns:a16="http://schemas.microsoft.com/office/drawing/2014/main" id="{23950B8B-2E2C-6636-816A-125107CF9D84}"/>
                      </a:ext>
                    </a:extLst>
                  </p:cNvPr>
                  <p:cNvSpPr/>
                  <p:nvPr/>
                </p:nvSpPr>
                <p:spPr>
                  <a:xfrm>
                    <a:off x="4671220"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53" name="Rectangle 152">
                    <a:extLst>
                      <a:ext uri="{FF2B5EF4-FFF2-40B4-BE49-F238E27FC236}">
                        <a16:creationId xmlns:a16="http://schemas.microsoft.com/office/drawing/2014/main" id="{998F9A58-36A1-EDEF-817C-E9012EE56F4C}"/>
                      </a:ext>
                    </a:extLst>
                  </p:cNvPr>
                  <p:cNvSpPr/>
                  <p:nvPr/>
                </p:nvSpPr>
                <p:spPr>
                  <a:xfrm>
                    <a:off x="4985545"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54" name="Rectangle 153">
                    <a:extLst>
                      <a:ext uri="{FF2B5EF4-FFF2-40B4-BE49-F238E27FC236}">
                        <a16:creationId xmlns:a16="http://schemas.microsoft.com/office/drawing/2014/main" id="{A6FF0E25-3DE7-BCFF-67D0-C8A421B7017E}"/>
                      </a:ext>
                    </a:extLst>
                  </p:cNvPr>
                  <p:cNvSpPr/>
                  <p:nvPr/>
                </p:nvSpPr>
                <p:spPr>
                  <a:xfrm>
                    <a:off x="5252245"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grpSp>
          </p:grpSp>
        </p:grpSp>
        <p:grpSp>
          <p:nvGrpSpPr>
            <p:cNvPr id="96" name="Group 95">
              <a:extLst>
                <a:ext uri="{FF2B5EF4-FFF2-40B4-BE49-F238E27FC236}">
                  <a16:creationId xmlns:a16="http://schemas.microsoft.com/office/drawing/2014/main" id="{35926303-4440-B0D1-2D43-C3D9ECF31BA3}"/>
                </a:ext>
              </a:extLst>
            </p:cNvPr>
            <p:cNvGrpSpPr/>
            <p:nvPr/>
          </p:nvGrpSpPr>
          <p:grpSpPr>
            <a:xfrm>
              <a:off x="3052610" y="2063323"/>
              <a:ext cx="10325034" cy="1725782"/>
              <a:chOff x="3052610" y="2063323"/>
              <a:chExt cx="10325034" cy="1725782"/>
            </a:xfrm>
          </p:grpSpPr>
          <p:cxnSp>
            <p:nvCxnSpPr>
              <p:cNvPr id="97" name="Straight Connector 96">
                <a:extLst>
                  <a:ext uri="{FF2B5EF4-FFF2-40B4-BE49-F238E27FC236}">
                    <a16:creationId xmlns:a16="http://schemas.microsoft.com/office/drawing/2014/main" id="{D2FC43BB-3600-46F7-A102-3098CB64D40C}"/>
                  </a:ext>
                </a:extLst>
              </p:cNvPr>
              <p:cNvCxnSpPr>
                <a:cxnSpLocks/>
                <a:endCxn id="141" idx="0"/>
              </p:cNvCxnSpPr>
              <p:nvPr/>
            </p:nvCxnSpPr>
            <p:spPr>
              <a:xfrm>
                <a:off x="5462862" y="2767092"/>
                <a:ext cx="2" cy="100854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9649E857-856E-9412-3E1F-40145CDC62CE}"/>
                  </a:ext>
                </a:extLst>
              </p:cNvPr>
              <p:cNvSpPr/>
              <p:nvPr/>
            </p:nvSpPr>
            <p:spPr>
              <a:xfrm>
                <a:off x="5300522" y="3469222"/>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R211C</a:t>
                </a:r>
              </a:p>
            </p:txBody>
          </p:sp>
          <p:sp>
            <p:nvSpPr>
              <p:cNvPr id="99" name="Rectangle 98">
                <a:extLst>
                  <a:ext uri="{FF2B5EF4-FFF2-40B4-BE49-F238E27FC236}">
                    <a16:creationId xmlns:a16="http://schemas.microsoft.com/office/drawing/2014/main" id="{43141631-41B5-FD4D-1BC2-67C3F3E05754}"/>
                  </a:ext>
                </a:extLst>
              </p:cNvPr>
              <p:cNvSpPr/>
              <p:nvPr/>
            </p:nvSpPr>
            <p:spPr>
              <a:xfrm>
                <a:off x="5000416" y="2491948"/>
                <a:ext cx="734061" cy="274320"/>
              </a:xfrm>
              <a:prstGeom prst="rect">
                <a:avLst/>
              </a:prstGeom>
              <a:solidFill>
                <a:srgbClr val="00B050">
                  <a:alpha val="25098"/>
                </a:srgbClr>
              </a:solid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R195H</a:t>
                </a:r>
              </a:p>
            </p:txBody>
          </p:sp>
          <p:sp>
            <p:nvSpPr>
              <p:cNvPr id="100" name="Rectangle 99">
                <a:extLst>
                  <a:ext uri="{FF2B5EF4-FFF2-40B4-BE49-F238E27FC236}">
                    <a16:creationId xmlns:a16="http://schemas.microsoft.com/office/drawing/2014/main" id="{1F61CC37-757A-4469-DC64-4FAD9380080C}"/>
                  </a:ext>
                </a:extLst>
              </p:cNvPr>
              <p:cNvSpPr/>
              <p:nvPr/>
            </p:nvSpPr>
            <p:spPr>
              <a:xfrm>
                <a:off x="5592577" y="3170452"/>
                <a:ext cx="650438" cy="274320"/>
              </a:xfrm>
              <a:prstGeom prst="rect">
                <a:avLst/>
              </a:prstGeom>
              <a:solidFill>
                <a:srgbClr val="FFBFB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G232V</a:t>
                </a:r>
              </a:p>
            </p:txBody>
          </p:sp>
          <p:grpSp>
            <p:nvGrpSpPr>
              <p:cNvPr id="101" name="Group 100">
                <a:extLst>
                  <a:ext uri="{FF2B5EF4-FFF2-40B4-BE49-F238E27FC236}">
                    <a16:creationId xmlns:a16="http://schemas.microsoft.com/office/drawing/2014/main" id="{8E94D5A9-3DB6-D12E-AF65-11814DF8C4F4}"/>
                  </a:ext>
                </a:extLst>
              </p:cNvPr>
              <p:cNvGrpSpPr/>
              <p:nvPr/>
            </p:nvGrpSpPr>
            <p:grpSpPr>
              <a:xfrm>
                <a:off x="12192635" y="2063323"/>
                <a:ext cx="1185009" cy="1131154"/>
                <a:chOff x="716524" y="2393940"/>
                <a:chExt cx="1185009" cy="1131154"/>
              </a:xfrm>
            </p:grpSpPr>
            <p:sp>
              <p:nvSpPr>
                <p:cNvPr id="134" name="Rectangle 133">
                  <a:extLst>
                    <a:ext uri="{FF2B5EF4-FFF2-40B4-BE49-F238E27FC236}">
                      <a16:creationId xmlns:a16="http://schemas.microsoft.com/office/drawing/2014/main" id="{9F33C767-57D9-DE8D-8AE1-283EB87929EB}"/>
                    </a:ext>
                  </a:extLst>
                </p:cNvPr>
                <p:cNvSpPr/>
                <p:nvPr/>
              </p:nvSpPr>
              <p:spPr>
                <a:xfrm>
                  <a:off x="716525" y="3250774"/>
                  <a:ext cx="1185007"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VUS</a:t>
                  </a:r>
                </a:p>
              </p:txBody>
            </p:sp>
            <p:sp>
              <p:nvSpPr>
                <p:cNvPr id="135" name="Rectangle 134">
                  <a:extLst>
                    <a:ext uri="{FF2B5EF4-FFF2-40B4-BE49-F238E27FC236}">
                      <a16:creationId xmlns:a16="http://schemas.microsoft.com/office/drawing/2014/main" id="{C4589C6A-85BB-5D1B-0581-F496DBC683C0}"/>
                    </a:ext>
                  </a:extLst>
                </p:cNvPr>
                <p:cNvSpPr/>
                <p:nvPr/>
              </p:nvSpPr>
              <p:spPr>
                <a:xfrm>
                  <a:off x="716524" y="2393940"/>
                  <a:ext cx="1185008" cy="274320"/>
                </a:xfrm>
                <a:prstGeom prst="rect">
                  <a:avLst/>
                </a:prstGeom>
                <a:solidFill>
                  <a:srgbClr val="00B050">
                    <a:alpha val="25098"/>
                  </a:srgbClr>
                </a:solid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Benign</a:t>
                  </a:r>
                </a:p>
              </p:txBody>
            </p:sp>
            <p:sp>
              <p:nvSpPr>
                <p:cNvPr id="136" name="Rectangle 135">
                  <a:extLst>
                    <a:ext uri="{FF2B5EF4-FFF2-40B4-BE49-F238E27FC236}">
                      <a16:creationId xmlns:a16="http://schemas.microsoft.com/office/drawing/2014/main" id="{F35C3D0C-ACA6-ADA3-D313-8A10ECC2C3DD}"/>
                    </a:ext>
                  </a:extLst>
                </p:cNvPr>
                <p:cNvSpPr/>
                <p:nvPr/>
              </p:nvSpPr>
              <p:spPr>
                <a:xfrm>
                  <a:off x="716525" y="2840355"/>
                  <a:ext cx="1185008" cy="274320"/>
                </a:xfrm>
                <a:prstGeom prst="rect">
                  <a:avLst/>
                </a:prstGeom>
                <a:solidFill>
                  <a:srgbClr val="FFBFB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Pathogenic</a:t>
                  </a:r>
                </a:p>
              </p:txBody>
            </p:sp>
          </p:grpSp>
          <p:sp>
            <p:nvSpPr>
              <p:cNvPr id="102" name="Rectangle 101">
                <a:extLst>
                  <a:ext uri="{FF2B5EF4-FFF2-40B4-BE49-F238E27FC236}">
                    <a16:creationId xmlns:a16="http://schemas.microsoft.com/office/drawing/2014/main" id="{84F91092-D211-B622-9641-F9A2015A438E}"/>
                  </a:ext>
                </a:extLst>
              </p:cNvPr>
              <p:cNvSpPr/>
              <p:nvPr/>
            </p:nvSpPr>
            <p:spPr>
              <a:xfrm>
                <a:off x="3933678" y="2491948"/>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G111R</a:t>
                </a:r>
              </a:p>
            </p:txBody>
          </p:sp>
          <p:sp>
            <p:nvSpPr>
              <p:cNvPr id="103" name="Rectangle 102">
                <a:extLst>
                  <a:ext uri="{FF2B5EF4-FFF2-40B4-BE49-F238E27FC236}">
                    <a16:creationId xmlns:a16="http://schemas.microsoft.com/office/drawing/2014/main" id="{4E9F8C42-A154-D810-5E44-1F8002A02550}"/>
                  </a:ext>
                </a:extLst>
              </p:cNvPr>
              <p:cNvSpPr/>
              <p:nvPr/>
            </p:nvSpPr>
            <p:spPr>
              <a:xfrm>
                <a:off x="3052610" y="3170452"/>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L54F</a:t>
                </a:r>
              </a:p>
            </p:txBody>
          </p:sp>
          <p:sp>
            <p:nvSpPr>
              <p:cNvPr id="104" name="Rectangle 103">
                <a:extLst>
                  <a:ext uri="{FF2B5EF4-FFF2-40B4-BE49-F238E27FC236}">
                    <a16:creationId xmlns:a16="http://schemas.microsoft.com/office/drawing/2014/main" id="{A0A64119-A5A3-0B69-ABE1-5EF855E36B00}"/>
                  </a:ext>
                </a:extLst>
              </p:cNvPr>
              <p:cNvSpPr/>
              <p:nvPr/>
            </p:nvSpPr>
            <p:spPr>
              <a:xfrm>
                <a:off x="3439809" y="2839959"/>
                <a:ext cx="650438" cy="274320"/>
              </a:xfrm>
              <a:prstGeom prst="rect">
                <a:avLst/>
              </a:prstGeom>
              <a:solidFill>
                <a:srgbClr val="FFBFB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G75R</a:t>
                </a:r>
              </a:p>
            </p:txBody>
          </p:sp>
          <p:sp>
            <p:nvSpPr>
              <p:cNvPr id="105" name="Rectangle 104">
                <a:extLst>
                  <a:ext uri="{FF2B5EF4-FFF2-40B4-BE49-F238E27FC236}">
                    <a16:creationId xmlns:a16="http://schemas.microsoft.com/office/drawing/2014/main" id="{71B43AF6-E3F3-1A47-C540-20E60827953C}"/>
                  </a:ext>
                </a:extLst>
              </p:cNvPr>
              <p:cNvSpPr/>
              <p:nvPr/>
            </p:nvSpPr>
            <p:spPr>
              <a:xfrm>
                <a:off x="5696638" y="2867863"/>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F242V</a:t>
                </a:r>
              </a:p>
            </p:txBody>
          </p:sp>
          <p:sp>
            <p:nvSpPr>
              <p:cNvPr id="106" name="Rectangle 105">
                <a:extLst>
                  <a:ext uri="{FF2B5EF4-FFF2-40B4-BE49-F238E27FC236}">
                    <a16:creationId xmlns:a16="http://schemas.microsoft.com/office/drawing/2014/main" id="{38A023B4-2452-8E15-02F6-6B7743D76FFD}"/>
                  </a:ext>
                </a:extLst>
              </p:cNvPr>
              <p:cNvSpPr/>
              <p:nvPr/>
            </p:nvSpPr>
            <p:spPr>
              <a:xfrm>
                <a:off x="6116499" y="2535467"/>
                <a:ext cx="650438" cy="274320"/>
              </a:xfrm>
              <a:prstGeom prst="rect">
                <a:avLst/>
              </a:prstGeom>
              <a:solidFill>
                <a:srgbClr val="FFBFB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A288V</a:t>
                </a:r>
              </a:p>
            </p:txBody>
          </p:sp>
          <p:sp>
            <p:nvSpPr>
              <p:cNvPr id="107" name="Rectangle 106">
                <a:extLst>
                  <a:ext uri="{FF2B5EF4-FFF2-40B4-BE49-F238E27FC236}">
                    <a16:creationId xmlns:a16="http://schemas.microsoft.com/office/drawing/2014/main" id="{8E9A2C11-BC69-FEA3-8FE0-EB9D1038E04E}"/>
                  </a:ext>
                </a:extLst>
              </p:cNvPr>
              <p:cNvSpPr/>
              <p:nvPr/>
            </p:nvSpPr>
            <p:spPr>
              <a:xfrm>
                <a:off x="6865562" y="2718841"/>
                <a:ext cx="734061" cy="274320"/>
              </a:xfrm>
              <a:prstGeom prst="rect">
                <a:avLst/>
              </a:prstGeom>
              <a:solidFill>
                <a:srgbClr val="00B050">
                  <a:alpha val="25098"/>
                </a:srgbClr>
              </a:solid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I322M</a:t>
                </a:r>
              </a:p>
            </p:txBody>
          </p:sp>
          <p:sp>
            <p:nvSpPr>
              <p:cNvPr id="108" name="Rectangle 107">
                <a:extLst>
                  <a:ext uri="{FF2B5EF4-FFF2-40B4-BE49-F238E27FC236}">
                    <a16:creationId xmlns:a16="http://schemas.microsoft.com/office/drawing/2014/main" id="{A01C0E63-B531-7518-49FD-DDC83778B8D2}"/>
                  </a:ext>
                </a:extLst>
              </p:cNvPr>
              <p:cNvSpPr/>
              <p:nvPr/>
            </p:nvSpPr>
            <p:spPr>
              <a:xfrm>
                <a:off x="6609790" y="2200002"/>
                <a:ext cx="820136" cy="274320"/>
              </a:xfrm>
              <a:prstGeom prst="rect">
                <a:avLst/>
              </a:prstGeom>
              <a:solidFill>
                <a:srgbClr val="FFBFB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S295L</a:t>
                </a:r>
              </a:p>
            </p:txBody>
          </p:sp>
          <p:sp>
            <p:nvSpPr>
              <p:cNvPr id="109" name="Rectangle 108">
                <a:extLst>
                  <a:ext uri="{FF2B5EF4-FFF2-40B4-BE49-F238E27FC236}">
                    <a16:creationId xmlns:a16="http://schemas.microsoft.com/office/drawing/2014/main" id="{93B5EF0D-1485-E7D1-6D10-F727586AEBB5}"/>
                  </a:ext>
                </a:extLst>
              </p:cNvPr>
              <p:cNvSpPr/>
              <p:nvPr/>
            </p:nvSpPr>
            <p:spPr>
              <a:xfrm>
                <a:off x="6989981" y="3054306"/>
                <a:ext cx="650438" cy="274320"/>
              </a:xfrm>
              <a:prstGeom prst="rect">
                <a:avLst/>
              </a:prstGeom>
              <a:solidFill>
                <a:srgbClr val="FFBFB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V342M</a:t>
                </a:r>
              </a:p>
            </p:txBody>
          </p:sp>
          <p:sp>
            <p:nvSpPr>
              <p:cNvPr id="110" name="Rectangle 109">
                <a:extLst>
                  <a:ext uri="{FF2B5EF4-FFF2-40B4-BE49-F238E27FC236}">
                    <a16:creationId xmlns:a16="http://schemas.microsoft.com/office/drawing/2014/main" id="{538A3151-40DD-F775-ABCA-BD6227607006}"/>
                  </a:ext>
                </a:extLst>
              </p:cNvPr>
              <p:cNvSpPr/>
              <p:nvPr/>
            </p:nvSpPr>
            <p:spPr>
              <a:xfrm>
                <a:off x="7260772" y="3388603"/>
                <a:ext cx="650438" cy="274320"/>
              </a:xfrm>
              <a:prstGeom prst="rect">
                <a:avLst/>
              </a:prstGeom>
              <a:solidFill>
                <a:srgbClr val="FFBFB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A357V</a:t>
                </a:r>
              </a:p>
            </p:txBody>
          </p:sp>
          <p:sp>
            <p:nvSpPr>
              <p:cNvPr id="111" name="Rectangle 110">
                <a:extLst>
                  <a:ext uri="{FF2B5EF4-FFF2-40B4-BE49-F238E27FC236}">
                    <a16:creationId xmlns:a16="http://schemas.microsoft.com/office/drawing/2014/main" id="{F27EF452-DEA5-CA51-3D95-CC7D4580E6CC}"/>
                  </a:ext>
                </a:extLst>
              </p:cNvPr>
              <p:cNvSpPr/>
              <p:nvPr/>
            </p:nvSpPr>
            <p:spPr>
              <a:xfrm>
                <a:off x="7571120" y="2379591"/>
                <a:ext cx="650438" cy="274320"/>
              </a:xfrm>
              <a:prstGeom prst="rect">
                <a:avLst/>
              </a:prstGeom>
              <a:solidFill>
                <a:srgbClr val="FFBFB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G362R</a:t>
                </a:r>
              </a:p>
            </p:txBody>
          </p:sp>
          <p:sp>
            <p:nvSpPr>
              <p:cNvPr id="112" name="Rectangle 111">
                <a:extLst>
                  <a:ext uri="{FF2B5EF4-FFF2-40B4-BE49-F238E27FC236}">
                    <a16:creationId xmlns:a16="http://schemas.microsoft.com/office/drawing/2014/main" id="{5278F205-AB3C-5ECA-02AC-A334B0D25CEA}"/>
                  </a:ext>
                </a:extLst>
              </p:cNvPr>
              <p:cNvSpPr/>
              <p:nvPr/>
            </p:nvSpPr>
            <p:spPr>
              <a:xfrm>
                <a:off x="8362233" y="2642571"/>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R419C</a:t>
                </a:r>
              </a:p>
            </p:txBody>
          </p:sp>
          <p:sp>
            <p:nvSpPr>
              <p:cNvPr id="113" name="Rectangle 112">
                <a:extLst>
                  <a:ext uri="{FF2B5EF4-FFF2-40B4-BE49-F238E27FC236}">
                    <a16:creationId xmlns:a16="http://schemas.microsoft.com/office/drawing/2014/main" id="{7F9ACA2B-6245-1C6A-9FD3-4BE642DBB57A}"/>
                  </a:ext>
                </a:extLst>
              </p:cNvPr>
              <p:cNvSpPr/>
              <p:nvPr/>
            </p:nvSpPr>
            <p:spPr>
              <a:xfrm>
                <a:off x="9090967" y="2853420"/>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K488R</a:t>
                </a:r>
              </a:p>
            </p:txBody>
          </p:sp>
          <p:sp>
            <p:nvSpPr>
              <p:cNvPr id="114" name="Rectangle 113">
                <a:extLst>
                  <a:ext uri="{FF2B5EF4-FFF2-40B4-BE49-F238E27FC236}">
                    <a16:creationId xmlns:a16="http://schemas.microsoft.com/office/drawing/2014/main" id="{1CC8EC1D-864D-4BD6-22A7-2AA2832215B6}"/>
                  </a:ext>
                </a:extLst>
              </p:cNvPr>
              <p:cNvSpPr/>
              <p:nvPr/>
            </p:nvSpPr>
            <p:spPr>
              <a:xfrm>
                <a:off x="9199892" y="3158592"/>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S459R</a:t>
                </a:r>
              </a:p>
            </p:txBody>
          </p:sp>
          <p:sp>
            <p:nvSpPr>
              <p:cNvPr id="115" name="Rectangle 114">
                <a:extLst>
                  <a:ext uri="{FF2B5EF4-FFF2-40B4-BE49-F238E27FC236}">
                    <a16:creationId xmlns:a16="http://schemas.microsoft.com/office/drawing/2014/main" id="{E4386A69-F462-C043-6001-ED2289EBCC08}"/>
                  </a:ext>
                </a:extLst>
              </p:cNvPr>
              <p:cNvSpPr/>
              <p:nvPr/>
            </p:nvSpPr>
            <p:spPr>
              <a:xfrm>
                <a:off x="9892092" y="3423356"/>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V511M</a:t>
                </a:r>
              </a:p>
            </p:txBody>
          </p:sp>
          <p:sp>
            <p:nvSpPr>
              <p:cNvPr id="116" name="Rectangle 115">
                <a:extLst>
                  <a:ext uri="{FF2B5EF4-FFF2-40B4-BE49-F238E27FC236}">
                    <a16:creationId xmlns:a16="http://schemas.microsoft.com/office/drawing/2014/main" id="{1225B820-76F6-858B-75D6-0FC2554614FD}"/>
                  </a:ext>
                </a:extLst>
              </p:cNvPr>
              <p:cNvSpPr/>
              <p:nvPr/>
            </p:nvSpPr>
            <p:spPr>
              <a:xfrm>
                <a:off x="10654885" y="2836488"/>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R566H</a:t>
                </a:r>
              </a:p>
            </p:txBody>
          </p:sp>
          <p:sp>
            <p:nvSpPr>
              <p:cNvPr id="117" name="Rectangle 116">
                <a:extLst>
                  <a:ext uri="{FF2B5EF4-FFF2-40B4-BE49-F238E27FC236}">
                    <a16:creationId xmlns:a16="http://schemas.microsoft.com/office/drawing/2014/main" id="{089529F4-776C-2153-8178-FE8D43F060DE}"/>
                  </a:ext>
                </a:extLst>
              </p:cNvPr>
              <p:cNvSpPr/>
              <p:nvPr/>
            </p:nvSpPr>
            <p:spPr>
              <a:xfrm>
                <a:off x="10802876" y="3158592"/>
                <a:ext cx="839146"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S574R</a:t>
                </a:r>
              </a:p>
            </p:txBody>
          </p:sp>
          <p:cxnSp>
            <p:nvCxnSpPr>
              <p:cNvPr id="118" name="Straight Connector 117">
                <a:extLst>
                  <a:ext uri="{FF2B5EF4-FFF2-40B4-BE49-F238E27FC236}">
                    <a16:creationId xmlns:a16="http://schemas.microsoft.com/office/drawing/2014/main" id="{DDBFD387-AF25-D538-CB2C-C8CF621B9A1A}"/>
                  </a:ext>
                </a:extLst>
              </p:cNvPr>
              <p:cNvCxnSpPr>
                <a:cxnSpLocks/>
              </p:cNvCxnSpPr>
              <p:nvPr/>
            </p:nvCxnSpPr>
            <p:spPr>
              <a:xfrm>
                <a:off x="3755144" y="3423356"/>
                <a:ext cx="0" cy="35227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A85E2E4-D4CF-4502-BE42-7EC45B3DE154}"/>
                  </a:ext>
                </a:extLst>
              </p:cNvPr>
              <p:cNvCxnSpPr>
                <a:cxnSpLocks/>
              </p:cNvCxnSpPr>
              <p:nvPr/>
            </p:nvCxnSpPr>
            <p:spPr>
              <a:xfrm>
                <a:off x="4036759" y="3127740"/>
                <a:ext cx="0" cy="64378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B34E031-144C-DEA5-1D2E-FBE5A8B868CA}"/>
                  </a:ext>
                </a:extLst>
              </p:cNvPr>
              <p:cNvCxnSpPr>
                <a:cxnSpLocks/>
              </p:cNvCxnSpPr>
              <p:nvPr/>
            </p:nvCxnSpPr>
            <p:spPr>
              <a:xfrm>
                <a:off x="4541487" y="2779731"/>
                <a:ext cx="0" cy="99932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588BD82-6939-ACA4-D42E-BF9B3F5B16A3}"/>
                  </a:ext>
                </a:extLst>
              </p:cNvPr>
              <p:cNvCxnSpPr>
                <a:cxnSpLocks/>
              </p:cNvCxnSpPr>
              <p:nvPr/>
            </p:nvCxnSpPr>
            <p:spPr>
              <a:xfrm>
                <a:off x="6179024" y="3432912"/>
                <a:ext cx="0" cy="34272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C0C63EB-9C51-401C-E609-79BEECCCCB2E}"/>
                  </a:ext>
                </a:extLst>
              </p:cNvPr>
              <p:cNvCxnSpPr>
                <a:cxnSpLocks/>
              </p:cNvCxnSpPr>
              <p:nvPr/>
            </p:nvCxnSpPr>
            <p:spPr>
              <a:xfrm>
                <a:off x="6330857" y="3142183"/>
                <a:ext cx="0" cy="63345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99E0E9B-E150-3A69-6F85-06F5DF09E8DE}"/>
                  </a:ext>
                </a:extLst>
              </p:cNvPr>
              <p:cNvCxnSpPr>
                <a:cxnSpLocks/>
              </p:cNvCxnSpPr>
              <p:nvPr/>
            </p:nvCxnSpPr>
            <p:spPr>
              <a:xfrm>
                <a:off x="6763315" y="2767092"/>
                <a:ext cx="2" cy="100854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7F0F568-4F22-0FFE-AA0D-E94A427B9974}"/>
                  </a:ext>
                </a:extLst>
              </p:cNvPr>
              <p:cNvCxnSpPr>
                <a:cxnSpLocks/>
              </p:cNvCxnSpPr>
              <p:nvPr/>
            </p:nvCxnSpPr>
            <p:spPr>
              <a:xfrm>
                <a:off x="6844680" y="2474322"/>
                <a:ext cx="0" cy="130131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040DC56-B1F3-9367-1FD9-FE7F5CAE3CF7}"/>
                  </a:ext>
                </a:extLst>
              </p:cNvPr>
              <p:cNvCxnSpPr>
                <a:cxnSpLocks/>
              </p:cNvCxnSpPr>
              <p:nvPr/>
            </p:nvCxnSpPr>
            <p:spPr>
              <a:xfrm>
                <a:off x="6949238" y="2990580"/>
                <a:ext cx="0" cy="78505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0BCFE5B-7B5A-AB19-8ECB-6598C3411497}"/>
                  </a:ext>
                </a:extLst>
              </p:cNvPr>
              <p:cNvCxnSpPr>
                <a:cxnSpLocks/>
              </p:cNvCxnSpPr>
              <p:nvPr/>
            </p:nvCxnSpPr>
            <p:spPr>
              <a:xfrm>
                <a:off x="7911210" y="3606382"/>
                <a:ext cx="0" cy="17267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4A76B1A-3BDB-1CCF-9DE5-3E9035246E15}"/>
                  </a:ext>
                </a:extLst>
              </p:cNvPr>
              <p:cNvCxnSpPr>
                <a:cxnSpLocks/>
              </p:cNvCxnSpPr>
              <p:nvPr/>
            </p:nvCxnSpPr>
            <p:spPr>
              <a:xfrm>
                <a:off x="7994976" y="2653911"/>
                <a:ext cx="0" cy="112012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FB98E57-DBFE-91AD-300C-F9C542F4EBE9}"/>
                  </a:ext>
                </a:extLst>
              </p:cNvPr>
              <p:cNvCxnSpPr>
                <a:cxnSpLocks/>
              </p:cNvCxnSpPr>
              <p:nvPr/>
            </p:nvCxnSpPr>
            <p:spPr>
              <a:xfrm flipH="1">
                <a:off x="8764289" y="2915246"/>
                <a:ext cx="8023" cy="85879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81C9673-EFD1-E7B1-A364-B3CEFD8A28C9}"/>
                  </a:ext>
                </a:extLst>
              </p:cNvPr>
              <p:cNvCxnSpPr>
                <a:cxnSpLocks/>
              </p:cNvCxnSpPr>
              <p:nvPr/>
            </p:nvCxnSpPr>
            <p:spPr>
              <a:xfrm>
                <a:off x="9168110" y="3124979"/>
                <a:ext cx="0" cy="64968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A351916A-F189-9EEB-8892-71053C977A7C}"/>
                  </a:ext>
                </a:extLst>
              </p:cNvPr>
              <p:cNvCxnSpPr>
                <a:cxnSpLocks/>
              </p:cNvCxnSpPr>
              <p:nvPr/>
            </p:nvCxnSpPr>
            <p:spPr>
              <a:xfrm>
                <a:off x="9317495" y="3423356"/>
                <a:ext cx="0" cy="35696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B95E8F7-2AE0-CF78-3E9B-BEAD03937B76}"/>
                  </a:ext>
                </a:extLst>
              </p:cNvPr>
              <p:cNvCxnSpPr>
                <a:cxnSpLocks/>
              </p:cNvCxnSpPr>
              <p:nvPr/>
            </p:nvCxnSpPr>
            <p:spPr>
              <a:xfrm>
                <a:off x="10028635" y="3697675"/>
                <a:ext cx="0" cy="9143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0938BD4-A2A4-CB1C-F0CC-D6AD75D6FDED}"/>
                  </a:ext>
                </a:extLst>
              </p:cNvPr>
              <p:cNvCxnSpPr>
                <a:cxnSpLocks/>
              </p:cNvCxnSpPr>
              <p:nvPr/>
            </p:nvCxnSpPr>
            <p:spPr>
              <a:xfrm>
                <a:off x="10787987" y="3110808"/>
                <a:ext cx="0" cy="66825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A0CF205-7B3E-81A8-DA86-FC9628E2C93D}"/>
                  </a:ext>
                </a:extLst>
              </p:cNvPr>
              <p:cNvCxnSpPr>
                <a:cxnSpLocks/>
              </p:cNvCxnSpPr>
              <p:nvPr/>
            </p:nvCxnSpPr>
            <p:spPr>
              <a:xfrm>
                <a:off x="10908519" y="3443579"/>
                <a:ext cx="0" cy="33045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56" name="TextBox 155">
            <a:extLst>
              <a:ext uri="{FF2B5EF4-FFF2-40B4-BE49-F238E27FC236}">
                <a16:creationId xmlns:a16="http://schemas.microsoft.com/office/drawing/2014/main" id="{6896800B-3B3B-FF3C-3CE7-BDA74FF452AB}"/>
              </a:ext>
            </a:extLst>
          </p:cNvPr>
          <p:cNvSpPr txBox="1"/>
          <p:nvPr/>
        </p:nvSpPr>
        <p:spPr>
          <a:xfrm>
            <a:off x="1902332" y="4226842"/>
            <a:ext cx="393056" cy="369332"/>
          </a:xfrm>
          <a:prstGeom prst="rect">
            <a:avLst/>
          </a:prstGeom>
          <a:noFill/>
        </p:spPr>
        <p:txBody>
          <a:bodyPr wrap="none" rtlCol="0">
            <a:spAutoFit/>
          </a:bodyPr>
          <a:lstStyle/>
          <a:p>
            <a:r>
              <a:rPr lang="en-US"/>
              <a:t>↓</a:t>
            </a:r>
          </a:p>
        </p:txBody>
      </p:sp>
      <p:sp>
        <p:nvSpPr>
          <p:cNvPr id="157" name="TextBox 156">
            <a:extLst>
              <a:ext uri="{FF2B5EF4-FFF2-40B4-BE49-F238E27FC236}">
                <a16:creationId xmlns:a16="http://schemas.microsoft.com/office/drawing/2014/main" id="{657C3CFE-77BE-7455-DE04-96787C4167CB}"/>
              </a:ext>
            </a:extLst>
          </p:cNvPr>
          <p:cNvSpPr txBox="1"/>
          <p:nvPr/>
        </p:nvSpPr>
        <p:spPr>
          <a:xfrm>
            <a:off x="2394874" y="3769003"/>
            <a:ext cx="393056" cy="369332"/>
          </a:xfrm>
          <a:prstGeom prst="rect">
            <a:avLst/>
          </a:prstGeom>
          <a:noFill/>
        </p:spPr>
        <p:txBody>
          <a:bodyPr wrap="none" rtlCol="0">
            <a:spAutoFit/>
          </a:bodyPr>
          <a:lstStyle/>
          <a:p>
            <a:r>
              <a:rPr lang="en-US"/>
              <a:t>↓</a:t>
            </a:r>
          </a:p>
        </p:txBody>
      </p:sp>
      <p:sp>
        <p:nvSpPr>
          <p:cNvPr id="158" name="TextBox 157">
            <a:extLst>
              <a:ext uri="{FF2B5EF4-FFF2-40B4-BE49-F238E27FC236}">
                <a16:creationId xmlns:a16="http://schemas.microsoft.com/office/drawing/2014/main" id="{D89CA17A-C320-2329-C7C9-C32C72804AD7}"/>
              </a:ext>
            </a:extLst>
          </p:cNvPr>
          <p:cNvSpPr txBox="1"/>
          <p:nvPr/>
        </p:nvSpPr>
        <p:spPr>
          <a:xfrm>
            <a:off x="5108781" y="4177926"/>
            <a:ext cx="393056" cy="369332"/>
          </a:xfrm>
          <a:prstGeom prst="rect">
            <a:avLst/>
          </a:prstGeom>
          <a:noFill/>
        </p:spPr>
        <p:txBody>
          <a:bodyPr wrap="none" rtlCol="0">
            <a:spAutoFit/>
          </a:bodyPr>
          <a:lstStyle/>
          <a:p>
            <a:r>
              <a:rPr lang="en-US"/>
              <a:t>↓</a:t>
            </a:r>
          </a:p>
        </p:txBody>
      </p:sp>
      <p:sp>
        <p:nvSpPr>
          <p:cNvPr id="159" name="TextBox 158">
            <a:extLst>
              <a:ext uri="{FF2B5EF4-FFF2-40B4-BE49-F238E27FC236}">
                <a16:creationId xmlns:a16="http://schemas.microsoft.com/office/drawing/2014/main" id="{7F8F2E77-7B36-AC96-8208-C782F10B3387}"/>
              </a:ext>
            </a:extLst>
          </p:cNvPr>
          <p:cNvSpPr txBox="1"/>
          <p:nvPr/>
        </p:nvSpPr>
        <p:spPr>
          <a:xfrm>
            <a:off x="6867597" y="4041431"/>
            <a:ext cx="393056" cy="369332"/>
          </a:xfrm>
          <a:prstGeom prst="rect">
            <a:avLst/>
          </a:prstGeom>
          <a:noFill/>
        </p:spPr>
        <p:txBody>
          <a:bodyPr wrap="none" rtlCol="0">
            <a:spAutoFit/>
          </a:bodyPr>
          <a:lstStyle/>
          <a:p>
            <a:r>
              <a:rPr lang="en-US"/>
              <a:t>↓</a:t>
            </a:r>
          </a:p>
        </p:txBody>
      </p:sp>
      <p:sp>
        <p:nvSpPr>
          <p:cNvPr id="160" name="TextBox 159">
            <a:extLst>
              <a:ext uri="{FF2B5EF4-FFF2-40B4-BE49-F238E27FC236}">
                <a16:creationId xmlns:a16="http://schemas.microsoft.com/office/drawing/2014/main" id="{934B0B07-BE53-0E68-E6A2-8EA75818A67F}"/>
              </a:ext>
            </a:extLst>
          </p:cNvPr>
          <p:cNvSpPr txBox="1"/>
          <p:nvPr/>
        </p:nvSpPr>
        <p:spPr>
          <a:xfrm>
            <a:off x="5765108" y="3353487"/>
            <a:ext cx="393056" cy="369332"/>
          </a:xfrm>
          <a:prstGeom prst="rect">
            <a:avLst/>
          </a:prstGeom>
          <a:noFill/>
        </p:spPr>
        <p:txBody>
          <a:bodyPr wrap="none" rtlCol="0">
            <a:spAutoFit/>
          </a:bodyPr>
          <a:lstStyle/>
          <a:p>
            <a:r>
              <a:rPr lang="en-US"/>
              <a:t>↓</a:t>
            </a:r>
          </a:p>
        </p:txBody>
      </p:sp>
      <p:sp>
        <p:nvSpPr>
          <p:cNvPr id="161" name="TextBox 160">
            <a:extLst>
              <a:ext uri="{FF2B5EF4-FFF2-40B4-BE49-F238E27FC236}">
                <a16:creationId xmlns:a16="http://schemas.microsoft.com/office/drawing/2014/main" id="{0DCCB370-A522-134D-27D9-69376F32BA60}"/>
              </a:ext>
            </a:extLst>
          </p:cNvPr>
          <p:cNvSpPr txBox="1"/>
          <p:nvPr/>
        </p:nvSpPr>
        <p:spPr>
          <a:xfrm>
            <a:off x="7235542" y="4450570"/>
            <a:ext cx="393056" cy="369332"/>
          </a:xfrm>
          <a:prstGeom prst="rect">
            <a:avLst/>
          </a:prstGeom>
          <a:noFill/>
        </p:spPr>
        <p:txBody>
          <a:bodyPr wrap="none" rtlCol="0">
            <a:spAutoFit/>
          </a:bodyPr>
          <a:lstStyle/>
          <a:p>
            <a:r>
              <a:rPr lang="en-US"/>
              <a:t>↓</a:t>
            </a:r>
          </a:p>
        </p:txBody>
      </p:sp>
      <p:sp>
        <p:nvSpPr>
          <p:cNvPr id="162" name="TextBox 161">
            <a:extLst>
              <a:ext uri="{FF2B5EF4-FFF2-40B4-BE49-F238E27FC236}">
                <a16:creationId xmlns:a16="http://schemas.microsoft.com/office/drawing/2014/main" id="{3D5E38A8-CBB0-5FDA-694D-8A33CEDAFB0D}"/>
              </a:ext>
            </a:extLst>
          </p:cNvPr>
          <p:cNvSpPr txBox="1"/>
          <p:nvPr/>
        </p:nvSpPr>
        <p:spPr>
          <a:xfrm>
            <a:off x="7618143" y="3131993"/>
            <a:ext cx="393056" cy="369332"/>
          </a:xfrm>
          <a:prstGeom prst="rect">
            <a:avLst/>
          </a:prstGeom>
          <a:noFill/>
        </p:spPr>
        <p:txBody>
          <a:bodyPr wrap="none" rtlCol="0">
            <a:spAutoFit/>
          </a:bodyPr>
          <a:lstStyle/>
          <a:p>
            <a:r>
              <a:rPr lang="en-US"/>
              <a:t>↓</a:t>
            </a:r>
          </a:p>
        </p:txBody>
      </p:sp>
      <p:sp>
        <p:nvSpPr>
          <p:cNvPr id="165" name="TextBox 164">
            <a:extLst>
              <a:ext uri="{FF2B5EF4-FFF2-40B4-BE49-F238E27FC236}">
                <a16:creationId xmlns:a16="http://schemas.microsoft.com/office/drawing/2014/main" id="{0BD41BBB-C9CE-CAE6-0539-1A335D2C63CA}"/>
              </a:ext>
            </a:extLst>
          </p:cNvPr>
          <p:cNvSpPr txBox="1"/>
          <p:nvPr/>
        </p:nvSpPr>
        <p:spPr>
          <a:xfrm>
            <a:off x="3009601" y="3311082"/>
            <a:ext cx="393056" cy="369332"/>
          </a:xfrm>
          <a:prstGeom prst="rect">
            <a:avLst/>
          </a:prstGeom>
          <a:noFill/>
        </p:spPr>
        <p:txBody>
          <a:bodyPr wrap="none" rtlCol="0">
            <a:spAutoFit/>
          </a:bodyPr>
          <a:lstStyle/>
          <a:p>
            <a:r>
              <a:rPr lang="en-US"/>
              <a:t>↓</a:t>
            </a:r>
          </a:p>
        </p:txBody>
      </p:sp>
      <p:sp>
        <p:nvSpPr>
          <p:cNvPr id="166" name="TextBox 165">
            <a:extLst>
              <a:ext uri="{FF2B5EF4-FFF2-40B4-BE49-F238E27FC236}">
                <a16:creationId xmlns:a16="http://schemas.microsoft.com/office/drawing/2014/main" id="{39D26797-F6BC-967F-A6A8-A2CA555139DD}"/>
              </a:ext>
            </a:extLst>
          </p:cNvPr>
          <p:cNvSpPr txBox="1"/>
          <p:nvPr/>
        </p:nvSpPr>
        <p:spPr>
          <a:xfrm>
            <a:off x="9703679" y="4177761"/>
            <a:ext cx="393056" cy="369332"/>
          </a:xfrm>
          <a:prstGeom prst="rect">
            <a:avLst/>
          </a:prstGeom>
          <a:noFill/>
        </p:spPr>
        <p:txBody>
          <a:bodyPr wrap="none" rtlCol="0">
            <a:spAutoFit/>
          </a:bodyPr>
          <a:lstStyle/>
          <a:p>
            <a:r>
              <a:rPr lang="en-US"/>
              <a:t>↓</a:t>
            </a:r>
          </a:p>
        </p:txBody>
      </p:sp>
      <p:sp>
        <p:nvSpPr>
          <p:cNvPr id="167" name="TextBox 166">
            <a:extLst>
              <a:ext uri="{FF2B5EF4-FFF2-40B4-BE49-F238E27FC236}">
                <a16:creationId xmlns:a16="http://schemas.microsoft.com/office/drawing/2014/main" id="{79D87F1F-1C44-3123-E927-C51AAD0549FA}"/>
              </a:ext>
            </a:extLst>
          </p:cNvPr>
          <p:cNvSpPr txBox="1"/>
          <p:nvPr/>
        </p:nvSpPr>
        <p:spPr>
          <a:xfrm>
            <a:off x="10580045" y="4500633"/>
            <a:ext cx="393056" cy="369332"/>
          </a:xfrm>
          <a:prstGeom prst="rect">
            <a:avLst/>
          </a:prstGeom>
          <a:noFill/>
        </p:spPr>
        <p:txBody>
          <a:bodyPr wrap="none" rtlCol="0">
            <a:spAutoFit/>
          </a:bodyPr>
          <a:lstStyle/>
          <a:p>
            <a:r>
              <a:rPr lang="en-US"/>
              <a:t>↓</a:t>
            </a:r>
          </a:p>
        </p:txBody>
      </p:sp>
      <p:sp>
        <p:nvSpPr>
          <p:cNvPr id="168" name="TextBox 167">
            <a:extLst>
              <a:ext uri="{FF2B5EF4-FFF2-40B4-BE49-F238E27FC236}">
                <a16:creationId xmlns:a16="http://schemas.microsoft.com/office/drawing/2014/main" id="{D237A166-8DC5-7193-F8BA-522CFBD779A1}"/>
              </a:ext>
            </a:extLst>
          </p:cNvPr>
          <p:cNvSpPr txBox="1"/>
          <p:nvPr/>
        </p:nvSpPr>
        <p:spPr>
          <a:xfrm>
            <a:off x="11501118" y="3788492"/>
            <a:ext cx="393056" cy="369332"/>
          </a:xfrm>
          <a:prstGeom prst="rect">
            <a:avLst/>
          </a:prstGeom>
          <a:noFill/>
        </p:spPr>
        <p:txBody>
          <a:bodyPr wrap="none" rtlCol="0">
            <a:spAutoFit/>
          </a:bodyPr>
          <a:lstStyle/>
          <a:p>
            <a:r>
              <a:rPr lang="en-US"/>
              <a:t>↓</a:t>
            </a:r>
          </a:p>
        </p:txBody>
      </p:sp>
      <p:sp>
        <p:nvSpPr>
          <p:cNvPr id="169" name="TextBox 168">
            <a:extLst>
              <a:ext uri="{FF2B5EF4-FFF2-40B4-BE49-F238E27FC236}">
                <a16:creationId xmlns:a16="http://schemas.microsoft.com/office/drawing/2014/main" id="{1EB391CA-826E-02F7-151C-E61BA5B32343}"/>
              </a:ext>
            </a:extLst>
          </p:cNvPr>
          <p:cNvSpPr txBox="1"/>
          <p:nvPr/>
        </p:nvSpPr>
        <p:spPr>
          <a:xfrm>
            <a:off x="4705114" y="4570445"/>
            <a:ext cx="481222" cy="369332"/>
          </a:xfrm>
          <a:prstGeom prst="rect">
            <a:avLst/>
          </a:prstGeom>
          <a:noFill/>
        </p:spPr>
        <p:txBody>
          <a:bodyPr wrap="none" rtlCol="0">
            <a:spAutoFit/>
          </a:bodyPr>
          <a:lstStyle/>
          <a:p>
            <a:r>
              <a:rPr lang="en-US"/>
              <a:t>↔</a:t>
            </a:r>
          </a:p>
        </p:txBody>
      </p:sp>
      <p:grpSp>
        <p:nvGrpSpPr>
          <p:cNvPr id="183" name="Group 182">
            <a:extLst>
              <a:ext uri="{FF2B5EF4-FFF2-40B4-BE49-F238E27FC236}">
                <a16:creationId xmlns:a16="http://schemas.microsoft.com/office/drawing/2014/main" id="{FAD1DE57-3ACC-9CEF-6F96-3F6B44917471}"/>
              </a:ext>
            </a:extLst>
          </p:cNvPr>
          <p:cNvGrpSpPr/>
          <p:nvPr/>
        </p:nvGrpSpPr>
        <p:grpSpPr>
          <a:xfrm>
            <a:off x="717137" y="1826150"/>
            <a:ext cx="4456926" cy="873224"/>
            <a:chOff x="717137" y="1826150"/>
            <a:chExt cx="4456926" cy="873224"/>
          </a:xfrm>
        </p:grpSpPr>
        <p:sp>
          <p:nvSpPr>
            <p:cNvPr id="155" name="TextBox 154">
              <a:extLst>
                <a:ext uri="{FF2B5EF4-FFF2-40B4-BE49-F238E27FC236}">
                  <a16:creationId xmlns:a16="http://schemas.microsoft.com/office/drawing/2014/main" id="{ECFEE00A-EF73-4568-53F7-C7F27E00847C}"/>
                </a:ext>
              </a:extLst>
            </p:cNvPr>
            <p:cNvSpPr txBox="1"/>
            <p:nvPr/>
          </p:nvSpPr>
          <p:spPr>
            <a:xfrm>
              <a:off x="793970" y="1826150"/>
              <a:ext cx="3786871"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  reduced GABA uptake vs WT</a:t>
              </a:r>
            </a:p>
          </p:txBody>
        </p:sp>
        <p:sp>
          <p:nvSpPr>
            <p:cNvPr id="170" name="TextBox 169">
              <a:extLst>
                <a:ext uri="{FF2B5EF4-FFF2-40B4-BE49-F238E27FC236}">
                  <a16:creationId xmlns:a16="http://schemas.microsoft.com/office/drawing/2014/main" id="{9CCF0A89-1BAD-2945-824C-A2AE09FB2419}"/>
                </a:ext>
              </a:extLst>
            </p:cNvPr>
            <p:cNvSpPr txBox="1"/>
            <p:nvPr/>
          </p:nvSpPr>
          <p:spPr>
            <a:xfrm>
              <a:off x="717137" y="2299264"/>
              <a:ext cx="4456926"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  no change in GABA uptake vs WT</a:t>
              </a:r>
            </a:p>
          </p:txBody>
        </p:sp>
      </p:grpSp>
      <p:sp>
        <p:nvSpPr>
          <p:cNvPr id="171" name="TextBox 170">
            <a:extLst>
              <a:ext uri="{FF2B5EF4-FFF2-40B4-BE49-F238E27FC236}">
                <a16:creationId xmlns:a16="http://schemas.microsoft.com/office/drawing/2014/main" id="{94BA6E36-FF02-C18B-8022-0DC65E25CC6C}"/>
              </a:ext>
            </a:extLst>
          </p:cNvPr>
          <p:cNvSpPr txBox="1"/>
          <p:nvPr/>
        </p:nvSpPr>
        <p:spPr>
          <a:xfrm>
            <a:off x="5181807" y="3799244"/>
            <a:ext cx="481222" cy="369332"/>
          </a:xfrm>
          <a:prstGeom prst="rect">
            <a:avLst/>
          </a:prstGeom>
          <a:noFill/>
        </p:spPr>
        <p:txBody>
          <a:bodyPr wrap="none" rtlCol="0">
            <a:spAutoFit/>
          </a:bodyPr>
          <a:lstStyle/>
          <a:p>
            <a:r>
              <a:rPr lang="en-US"/>
              <a:t>↔</a:t>
            </a:r>
          </a:p>
        </p:txBody>
      </p:sp>
      <p:sp>
        <p:nvSpPr>
          <p:cNvPr id="172" name="TextBox 171">
            <a:extLst>
              <a:ext uri="{FF2B5EF4-FFF2-40B4-BE49-F238E27FC236}">
                <a16:creationId xmlns:a16="http://schemas.microsoft.com/office/drawing/2014/main" id="{E65CCACD-D234-07C6-876C-B9693DC27054}"/>
              </a:ext>
            </a:extLst>
          </p:cNvPr>
          <p:cNvSpPr txBox="1"/>
          <p:nvPr/>
        </p:nvSpPr>
        <p:spPr>
          <a:xfrm>
            <a:off x="8563881" y="3536209"/>
            <a:ext cx="481222" cy="369332"/>
          </a:xfrm>
          <a:prstGeom prst="rect">
            <a:avLst/>
          </a:prstGeom>
          <a:noFill/>
        </p:spPr>
        <p:txBody>
          <a:bodyPr wrap="none" rtlCol="0">
            <a:spAutoFit/>
          </a:bodyPr>
          <a:lstStyle/>
          <a:p>
            <a:r>
              <a:rPr lang="en-US"/>
              <a:t>↔</a:t>
            </a:r>
          </a:p>
        </p:txBody>
      </p:sp>
      <p:sp>
        <p:nvSpPr>
          <p:cNvPr id="173" name="TextBox 172">
            <a:extLst>
              <a:ext uri="{FF2B5EF4-FFF2-40B4-BE49-F238E27FC236}">
                <a16:creationId xmlns:a16="http://schemas.microsoft.com/office/drawing/2014/main" id="{A61419AC-A808-6D69-953D-24BE2412CC14}"/>
              </a:ext>
            </a:extLst>
          </p:cNvPr>
          <p:cNvSpPr txBox="1"/>
          <p:nvPr/>
        </p:nvSpPr>
        <p:spPr>
          <a:xfrm>
            <a:off x="9440187" y="3803628"/>
            <a:ext cx="481222" cy="369332"/>
          </a:xfrm>
          <a:prstGeom prst="rect">
            <a:avLst/>
          </a:prstGeom>
          <a:noFill/>
        </p:spPr>
        <p:txBody>
          <a:bodyPr wrap="none" rtlCol="0">
            <a:spAutoFit/>
          </a:bodyPr>
          <a:lstStyle/>
          <a:p>
            <a:r>
              <a:rPr lang="en-US"/>
              <a:t>↔</a:t>
            </a:r>
          </a:p>
        </p:txBody>
      </p:sp>
      <p:sp>
        <p:nvSpPr>
          <p:cNvPr id="175" name="TextBox 174">
            <a:extLst>
              <a:ext uri="{FF2B5EF4-FFF2-40B4-BE49-F238E27FC236}">
                <a16:creationId xmlns:a16="http://schemas.microsoft.com/office/drawing/2014/main" id="{B2CE84E8-0DFF-DB74-D523-DBB358707E3B}"/>
              </a:ext>
            </a:extLst>
          </p:cNvPr>
          <p:cNvSpPr txBox="1"/>
          <p:nvPr/>
        </p:nvSpPr>
        <p:spPr>
          <a:xfrm>
            <a:off x="4253195" y="3329328"/>
            <a:ext cx="481222" cy="369332"/>
          </a:xfrm>
          <a:prstGeom prst="rect">
            <a:avLst/>
          </a:prstGeom>
          <a:noFill/>
        </p:spPr>
        <p:txBody>
          <a:bodyPr wrap="none" rtlCol="0">
            <a:spAutoFit/>
          </a:bodyPr>
          <a:lstStyle/>
          <a:p>
            <a:r>
              <a:rPr lang="en-US"/>
              <a:t>↔</a:t>
            </a:r>
          </a:p>
        </p:txBody>
      </p:sp>
      <p:sp>
        <p:nvSpPr>
          <p:cNvPr id="180" name="TextBox 179">
            <a:extLst>
              <a:ext uri="{FF2B5EF4-FFF2-40B4-BE49-F238E27FC236}">
                <a16:creationId xmlns:a16="http://schemas.microsoft.com/office/drawing/2014/main" id="{6C8B444B-6B96-0193-454D-7403124161DF}"/>
              </a:ext>
            </a:extLst>
          </p:cNvPr>
          <p:cNvSpPr txBox="1"/>
          <p:nvPr/>
        </p:nvSpPr>
        <p:spPr>
          <a:xfrm>
            <a:off x="717137" y="503214"/>
            <a:ext cx="15045377" cy="1015663"/>
          </a:xfrm>
          <a:prstGeom prst="rect">
            <a:avLst/>
          </a:prstGeom>
          <a:noFill/>
        </p:spPr>
        <p:txBody>
          <a:bodyPr wrap="square">
            <a:spAutoFit/>
          </a:bodyPr>
          <a:lstStyle/>
          <a:p>
            <a:r>
              <a:rPr lang="en-US" sz="3000">
                <a:solidFill>
                  <a:srgbClr val="00B0F0"/>
                </a:solidFill>
                <a:latin typeface="Arial" panose="020B0604020202020204" pitchFamily="34" charset="0"/>
                <a:cs typeface="Arial" panose="020B0604020202020204" pitchFamily="34" charset="0"/>
              </a:rPr>
              <a:t>The GABA fluorescence assay can establish reduced GABA transport activity in variants of uncertain significance</a:t>
            </a:r>
          </a:p>
        </p:txBody>
      </p:sp>
      <p:graphicFrame>
        <p:nvGraphicFramePr>
          <p:cNvPr id="181" name="Table 180">
            <a:extLst>
              <a:ext uri="{FF2B5EF4-FFF2-40B4-BE49-F238E27FC236}">
                <a16:creationId xmlns:a16="http://schemas.microsoft.com/office/drawing/2014/main" id="{4295B929-0E65-C2AC-0A99-D53CA5AF0651}"/>
              </a:ext>
            </a:extLst>
          </p:cNvPr>
          <p:cNvGraphicFramePr>
            <a:graphicFrameLocks noGrp="1"/>
          </p:cNvGraphicFramePr>
          <p:nvPr>
            <p:extLst>
              <p:ext uri="{D42A27DB-BD31-4B8C-83A1-F6EECF244321}">
                <p14:modId xmlns:p14="http://schemas.microsoft.com/office/powerpoint/2010/main" val="2769158055"/>
              </p:ext>
            </p:extLst>
          </p:nvPr>
        </p:nvGraphicFramePr>
        <p:xfrm>
          <a:off x="1709238" y="5807768"/>
          <a:ext cx="13246705" cy="2286000"/>
        </p:xfrm>
        <a:graphic>
          <a:graphicData uri="http://schemas.openxmlformats.org/drawingml/2006/table">
            <a:tbl>
              <a:tblPr firstRow="1" bandRow="1">
                <a:tableStyleId>{5C22544A-7EE6-4342-B048-85BDC9FD1C3A}</a:tableStyleId>
              </a:tblPr>
              <a:tblGrid>
                <a:gridCol w="2888751">
                  <a:extLst>
                    <a:ext uri="{9D8B030D-6E8A-4147-A177-3AD203B41FA5}">
                      <a16:colId xmlns:a16="http://schemas.microsoft.com/office/drawing/2014/main" val="2247546811"/>
                    </a:ext>
                  </a:extLst>
                </a:gridCol>
                <a:gridCol w="10357954">
                  <a:extLst>
                    <a:ext uri="{9D8B030D-6E8A-4147-A177-3AD203B41FA5}">
                      <a16:colId xmlns:a16="http://schemas.microsoft.com/office/drawing/2014/main" val="2444129450"/>
                    </a:ext>
                  </a:extLst>
                </a:gridCol>
              </a:tblGrid>
              <a:tr h="370840">
                <a:tc>
                  <a:txBody>
                    <a:bodyPr/>
                    <a:lstStyle/>
                    <a:p>
                      <a:r>
                        <a:rPr lang="en-US"/>
                        <a:t>Variant classification</a:t>
                      </a:r>
                    </a:p>
                  </a:txBody>
                  <a:tcPr/>
                </a:tc>
                <a:tc>
                  <a:txBody>
                    <a:bodyPr/>
                    <a:lstStyle/>
                    <a:p>
                      <a:r>
                        <a:rPr lang="en-US"/>
                        <a:t>Results of iGABA-Snfr assay</a:t>
                      </a:r>
                    </a:p>
                  </a:txBody>
                  <a:tcPr/>
                </a:tc>
                <a:extLst>
                  <a:ext uri="{0D108BD9-81ED-4DB2-BD59-A6C34878D82A}">
                    <a16:rowId xmlns:a16="http://schemas.microsoft.com/office/drawing/2014/main" val="347969568"/>
                  </a:ext>
                </a:extLst>
              </a:tr>
              <a:tr h="370840">
                <a:tc>
                  <a:txBody>
                    <a:bodyPr/>
                    <a:lstStyle/>
                    <a:p>
                      <a:r>
                        <a:rPr lang="en-US" i="1"/>
                        <a:t>Known pathogenic</a:t>
                      </a:r>
                      <a:r>
                        <a:rPr lang="en-US"/>
                        <a:t> </a:t>
                      </a:r>
                    </a:p>
                  </a:txBody>
                  <a:tcPr/>
                </a:tc>
                <a:tc>
                  <a:txBody>
                    <a:bodyPr/>
                    <a:lstStyle/>
                    <a:p>
                      <a:r>
                        <a:rPr lang="en-US"/>
                        <a:t>reduced GABA uptake (6/6 tested):  </a:t>
                      </a:r>
                      <a:r>
                        <a:rPr lang="pt-BR"/>
                        <a:t>G75R, G232V, A288V, V342M, A357V, G362R.</a:t>
                      </a:r>
                      <a:endParaRPr lang="en-US"/>
                    </a:p>
                  </a:txBody>
                  <a:tcPr/>
                </a:tc>
                <a:extLst>
                  <a:ext uri="{0D108BD9-81ED-4DB2-BD59-A6C34878D82A}">
                    <a16:rowId xmlns:a16="http://schemas.microsoft.com/office/drawing/2014/main" val="3244279626"/>
                  </a:ext>
                </a:extLst>
              </a:tr>
              <a:tr h="370840">
                <a:tc>
                  <a:txBody>
                    <a:bodyPr/>
                    <a:lstStyle/>
                    <a:p>
                      <a:r>
                        <a:rPr lang="en-US" i="1"/>
                        <a:t>VUS</a:t>
                      </a:r>
                    </a:p>
                  </a:txBody>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2400"/>
                        <a:t>reduced GABA uptake ( 5 / 9 tested): L54F, G111R, S459R, V511M, R566H</a:t>
                      </a:r>
                    </a:p>
                  </a:txBody>
                  <a:tcPr/>
                </a:tc>
                <a:extLst>
                  <a:ext uri="{0D108BD9-81ED-4DB2-BD59-A6C34878D82A}">
                    <a16:rowId xmlns:a16="http://schemas.microsoft.com/office/drawing/2014/main" val="2670056740"/>
                  </a:ext>
                </a:extLst>
              </a:tr>
              <a:tr h="370840">
                <a:tc>
                  <a:txBody>
                    <a:bodyPr/>
                    <a:lstStyle/>
                    <a:p>
                      <a:r>
                        <a:rPr lang="en-US" i="1"/>
                        <a:t>VUS</a:t>
                      </a:r>
                    </a:p>
                  </a:txBody>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en-US" sz="2400"/>
                        <a:t>no change (4 / 9 tested): </a:t>
                      </a:r>
                      <a:r>
                        <a:rPr lang="pt-BR" sz="2400"/>
                        <a:t>R211C, F242V, R419C, K448R</a:t>
                      </a:r>
                    </a:p>
                  </a:txBody>
                  <a:tcPr/>
                </a:tc>
                <a:extLst>
                  <a:ext uri="{0D108BD9-81ED-4DB2-BD59-A6C34878D82A}">
                    <a16:rowId xmlns:a16="http://schemas.microsoft.com/office/drawing/2014/main" val="905663789"/>
                  </a:ext>
                </a:extLst>
              </a:tr>
              <a:tr h="370840">
                <a:tc>
                  <a:txBody>
                    <a:bodyPr/>
                    <a:lstStyle/>
                    <a:p>
                      <a:r>
                        <a:rPr lang="en-US" i="1"/>
                        <a:t>Benign</a:t>
                      </a:r>
                    </a:p>
                  </a:txBody>
                  <a:tcPr/>
                </a:tc>
                <a:tc>
                  <a: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lang="pt-BR" sz="2400"/>
                        <a:t>No change (1/2 tested): R195H.    * I322M failed QC</a:t>
                      </a:r>
                    </a:p>
                  </a:txBody>
                  <a:tcPr/>
                </a:tc>
                <a:extLst>
                  <a:ext uri="{0D108BD9-81ED-4DB2-BD59-A6C34878D82A}">
                    <a16:rowId xmlns:a16="http://schemas.microsoft.com/office/drawing/2014/main" val="717465159"/>
                  </a:ext>
                </a:extLst>
              </a:tr>
            </a:tbl>
          </a:graphicData>
        </a:graphic>
      </p:graphicFrame>
      <p:sp>
        <p:nvSpPr>
          <p:cNvPr id="184" name="TextBox 183">
            <a:extLst>
              <a:ext uri="{FF2B5EF4-FFF2-40B4-BE49-F238E27FC236}">
                <a16:creationId xmlns:a16="http://schemas.microsoft.com/office/drawing/2014/main" id="{0C1DEC15-713C-B9D2-68BD-4066DC7A70F3}"/>
              </a:ext>
            </a:extLst>
          </p:cNvPr>
          <p:cNvSpPr txBox="1"/>
          <p:nvPr/>
        </p:nvSpPr>
        <p:spPr>
          <a:xfrm>
            <a:off x="743312" y="2756138"/>
            <a:ext cx="2074607"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nt  not yet tested</a:t>
            </a:r>
          </a:p>
        </p:txBody>
      </p:sp>
      <p:sp>
        <p:nvSpPr>
          <p:cNvPr id="185" name="TextBox 184">
            <a:extLst>
              <a:ext uri="{FF2B5EF4-FFF2-40B4-BE49-F238E27FC236}">
                <a16:creationId xmlns:a16="http://schemas.microsoft.com/office/drawing/2014/main" id="{6FEE43D2-F278-D1F4-E7FC-898C2D302F41}"/>
              </a:ext>
            </a:extLst>
          </p:cNvPr>
          <p:cNvSpPr txBox="1"/>
          <p:nvPr/>
        </p:nvSpPr>
        <p:spPr>
          <a:xfrm>
            <a:off x="6482415" y="2953698"/>
            <a:ext cx="381323" cy="369332"/>
          </a:xfrm>
          <a:prstGeom prst="rect">
            <a:avLst/>
          </a:prstGeom>
          <a:noFill/>
        </p:spPr>
        <p:txBody>
          <a:bodyPr wrap="none" rtlCol="0">
            <a:spAutoFit/>
          </a:bodyPr>
          <a:lstStyle/>
          <a:p>
            <a:r>
              <a:rPr lang="en-US"/>
              <a:t>nt</a:t>
            </a:r>
          </a:p>
        </p:txBody>
      </p:sp>
      <p:sp>
        <p:nvSpPr>
          <p:cNvPr id="186" name="TextBox 185">
            <a:extLst>
              <a:ext uri="{FF2B5EF4-FFF2-40B4-BE49-F238E27FC236}">
                <a16:creationId xmlns:a16="http://schemas.microsoft.com/office/drawing/2014/main" id="{E3CD6E02-2C94-30E4-1C32-753CC167FF17}"/>
              </a:ext>
            </a:extLst>
          </p:cNvPr>
          <p:cNvSpPr txBox="1"/>
          <p:nvPr/>
        </p:nvSpPr>
        <p:spPr>
          <a:xfrm>
            <a:off x="11788268" y="4185787"/>
            <a:ext cx="381323" cy="369332"/>
          </a:xfrm>
          <a:prstGeom prst="rect">
            <a:avLst/>
          </a:prstGeom>
          <a:noFill/>
        </p:spPr>
        <p:txBody>
          <a:bodyPr wrap="none" rtlCol="0">
            <a:spAutoFit/>
          </a:bodyPr>
          <a:lstStyle/>
          <a:p>
            <a:r>
              <a:rPr lang="en-US"/>
              <a:t>nt</a:t>
            </a:r>
          </a:p>
        </p:txBody>
      </p:sp>
    </p:spTree>
    <p:extLst>
      <p:ext uri="{BB962C8B-B14F-4D97-AF65-F5344CB8AC3E}">
        <p14:creationId xmlns:p14="http://schemas.microsoft.com/office/powerpoint/2010/main" val="1724253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269654-2844-0079-4EBF-C828041B0B65}"/>
              </a:ext>
            </a:extLst>
          </p:cNvPr>
          <p:cNvSpPr>
            <a:spLocks noGrp="1"/>
          </p:cNvSpPr>
          <p:nvPr>
            <p:ph idx="1"/>
          </p:nvPr>
        </p:nvSpPr>
        <p:spPr>
          <a:xfrm>
            <a:off x="1117600" y="1657352"/>
            <a:ext cx="14644914" cy="6578601"/>
          </a:xfrm>
        </p:spPr>
        <p:txBody>
          <a:bodyPr/>
          <a:lstStyle/>
          <a:p>
            <a:r>
              <a:rPr lang="en-US"/>
              <a:t>Cell-based iGABA-Snfr assay of hGAT1 function</a:t>
            </a:r>
          </a:p>
          <a:p>
            <a:pPr lvl="1"/>
            <a:r>
              <a:rPr lang="en-US"/>
              <a:t>Non-radioactive method based on automated high-throughput imaging  / analysis</a:t>
            </a:r>
          </a:p>
          <a:p>
            <a:pPr lvl="1"/>
            <a:r>
              <a:rPr lang="en-US"/>
              <a:t>Suitable for assessing deficits in whole cell GABA uptake based on fractional change in intracellular GABA </a:t>
            </a:r>
          </a:p>
          <a:p>
            <a:pPr lvl="2"/>
            <a:r>
              <a:rPr lang="en-US" sz="2800"/>
              <a:t>Does not assess surface expression – but could with modification</a:t>
            </a:r>
            <a:endParaRPr lang="pt-BR" sz="2800"/>
          </a:p>
          <a:p>
            <a:pPr lvl="1"/>
            <a:r>
              <a:rPr lang="en-US"/>
              <a:t>Suitable for assessing pathogenicity of coding variants in SLC6A1</a:t>
            </a:r>
          </a:p>
          <a:p>
            <a:pPr lvl="2"/>
            <a:endParaRPr lang="pt-BR" sz="2800"/>
          </a:p>
          <a:p>
            <a:pPr lvl="2"/>
            <a:endParaRPr lang="pt-BR" sz="2800"/>
          </a:p>
          <a:p>
            <a:pPr lvl="2"/>
            <a:endParaRPr lang="pt-BR" sz="2800"/>
          </a:p>
          <a:p>
            <a:pPr lvl="2"/>
            <a:endParaRPr lang="pt-BR" sz="2800"/>
          </a:p>
          <a:p>
            <a:pPr lvl="2"/>
            <a:endParaRPr lang="pt-BR" sz="2800"/>
          </a:p>
        </p:txBody>
      </p:sp>
      <p:sp>
        <p:nvSpPr>
          <p:cNvPr id="4" name="TextBox 3">
            <a:extLst>
              <a:ext uri="{FF2B5EF4-FFF2-40B4-BE49-F238E27FC236}">
                <a16:creationId xmlns:a16="http://schemas.microsoft.com/office/drawing/2014/main" id="{21BCBF64-60E3-740F-2D74-79467F4DA68A}"/>
              </a:ext>
            </a:extLst>
          </p:cNvPr>
          <p:cNvSpPr txBox="1"/>
          <p:nvPr/>
        </p:nvSpPr>
        <p:spPr>
          <a:xfrm>
            <a:off x="717137" y="503214"/>
            <a:ext cx="15045377" cy="769441"/>
          </a:xfrm>
          <a:prstGeom prst="rect">
            <a:avLst/>
          </a:prstGeom>
          <a:noFill/>
        </p:spPr>
        <p:txBody>
          <a:bodyPr wrap="square">
            <a:spAutoFit/>
          </a:bodyPr>
          <a:lstStyle/>
          <a:p>
            <a:r>
              <a:rPr lang="en-US" sz="4400">
                <a:solidFill>
                  <a:srgbClr val="00B0F0"/>
                </a:solidFill>
                <a:latin typeface="Arial" panose="020B0604020202020204" pitchFamily="34" charset="0"/>
                <a:cs typeface="Arial" panose="020B0604020202020204" pitchFamily="34" charset="0"/>
              </a:rPr>
              <a:t>Summary	</a:t>
            </a:r>
          </a:p>
        </p:txBody>
      </p:sp>
    </p:spTree>
    <p:extLst>
      <p:ext uri="{BB962C8B-B14F-4D97-AF65-F5344CB8AC3E}">
        <p14:creationId xmlns:p14="http://schemas.microsoft.com/office/powerpoint/2010/main" val="2746449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269654-2844-0079-4EBF-C828041B0B65}"/>
              </a:ext>
            </a:extLst>
          </p:cNvPr>
          <p:cNvSpPr>
            <a:spLocks noGrp="1"/>
          </p:cNvSpPr>
          <p:nvPr>
            <p:ph idx="1"/>
          </p:nvPr>
        </p:nvSpPr>
        <p:spPr>
          <a:xfrm>
            <a:off x="1117600" y="1657352"/>
            <a:ext cx="14020800" cy="6578601"/>
          </a:xfrm>
        </p:spPr>
        <p:txBody>
          <a:bodyPr/>
          <a:lstStyle/>
          <a:p>
            <a:r>
              <a:rPr lang="en-US"/>
              <a:t>Establish RSSMD criteria for pathogenicity </a:t>
            </a:r>
            <a:r>
              <a:rPr lang="en-US">
                <a:sym typeface="Wingdings" panose="05000000000000000000" pitchFamily="2" charset="2"/>
              </a:rPr>
              <a:t> can be used as a molecular diagnostic tool to assess novel variants or VUS</a:t>
            </a:r>
            <a:endParaRPr lang="en-US"/>
          </a:p>
          <a:p>
            <a:r>
              <a:rPr lang="en-US"/>
              <a:t>Establish RSSMD criteria for enhanced GABA uptake </a:t>
            </a:r>
            <a:r>
              <a:rPr lang="en-US">
                <a:sym typeface="Wingdings" panose="05000000000000000000" pitchFamily="2" charset="2"/>
              </a:rPr>
              <a:t> can be used to identify GAT1 agonists</a:t>
            </a:r>
          </a:p>
          <a:p>
            <a:r>
              <a:rPr lang="en-US">
                <a:sym typeface="Wingdings" panose="05000000000000000000" pitchFamily="2" charset="2"/>
              </a:rPr>
              <a:t>Assess variant-specific effects on GAT1 gene delivery</a:t>
            </a:r>
            <a:endParaRPr lang="en-US"/>
          </a:p>
          <a:p>
            <a:r>
              <a:rPr lang="en-US"/>
              <a:t>High-throughput compound screening </a:t>
            </a:r>
          </a:p>
          <a:p>
            <a:pPr lvl="1"/>
            <a:r>
              <a:rPr lang="en-US"/>
              <a:t>Drug-repurposing</a:t>
            </a:r>
          </a:p>
          <a:p>
            <a:pPr lvl="1"/>
            <a:r>
              <a:rPr lang="en-US"/>
              <a:t>In silico approach using generative AI to develop novel GAT1 agonists (Sean Ekins, Collaborations Pharmaceuticals) </a:t>
            </a:r>
          </a:p>
        </p:txBody>
      </p:sp>
      <p:sp>
        <p:nvSpPr>
          <p:cNvPr id="4" name="TextBox 3">
            <a:extLst>
              <a:ext uri="{FF2B5EF4-FFF2-40B4-BE49-F238E27FC236}">
                <a16:creationId xmlns:a16="http://schemas.microsoft.com/office/drawing/2014/main" id="{21BCBF64-60E3-740F-2D74-79467F4DA68A}"/>
              </a:ext>
            </a:extLst>
          </p:cNvPr>
          <p:cNvSpPr txBox="1"/>
          <p:nvPr/>
        </p:nvSpPr>
        <p:spPr>
          <a:xfrm>
            <a:off x="717137" y="503214"/>
            <a:ext cx="15045377" cy="769441"/>
          </a:xfrm>
          <a:prstGeom prst="rect">
            <a:avLst/>
          </a:prstGeom>
          <a:noFill/>
        </p:spPr>
        <p:txBody>
          <a:bodyPr wrap="square">
            <a:spAutoFit/>
          </a:bodyPr>
          <a:lstStyle/>
          <a:p>
            <a:r>
              <a:rPr lang="en-US" sz="4400">
                <a:solidFill>
                  <a:srgbClr val="00B0F0"/>
                </a:solidFill>
                <a:latin typeface="Arial" panose="020B0604020202020204" pitchFamily="34" charset="0"/>
                <a:cs typeface="Arial" panose="020B0604020202020204" pitchFamily="34" charset="0"/>
              </a:rPr>
              <a:t>Next steps	</a:t>
            </a:r>
          </a:p>
        </p:txBody>
      </p:sp>
    </p:spTree>
    <p:extLst>
      <p:ext uri="{BB962C8B-B14F-4D97-AF65-F5344CB8AC3E}">
        <p14:creationId xmlns:p14="http://schemas.microsoft.com/office/powerpoint/2010/main" val="3936821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8256AF7-40BC-42C6-9BCB-4E0503B4D685}"/>
              </a:ext>
            </a:extLst>
          </p:cNvPr>
          <p:cNvSpPr txBox="1">
            <a:spLocks/>
          </p:cNvSpPr>
          <p:nvPr/>
        </p:nvSpPr>
        <p:spPr>
          <a:xfrm>
            <a:off x="558938" y="1166850"/>
            <a:ext cx="13344540" cy="6530169"/>
          </a:xfrm>
          <a:prstGeom prst="rect">
            <a:avLst/>
          </a:prstGeom>
        </p:spPr>
        <p:txBody>
          <a:bodyPr vert="horz" wrap="none"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40">
              <a:spcBef>
                <a:spcPts val="0"/>
              </a:spcBef>
              <a:buNone/>
              <a:defRPr/>
            </a:pPr>
            <a:endParaRPr lang="en-US" sz="2667" b="1" u="sng" dirty="0">
              <a:solidFill>
                <a:prstClr val="black"/>
              </a:solidFill>
              <a:latin typeface="Arial" panose="020B0604020202020204" pitchFamily="34" charset="0"/>
              <a:cs typeface="Arial" panose="020B0604020202020204" pitchFamily="34" charset="0"/>
            </a:endParaRPr>
          </a:p>
          <a:p>
            <a:pPr marL="0" indent="0" defTabSz="1219140">
              <a:spcBef>
                <a:spcPts val="0"/>
              </a:spcBef>
              <a:buNone/>
              <a:defRPr/>
            </a:pPr>
            <a:r>
              <a:rPr lang="en-US" sz="2133" b="1">
                <a:solidFill>
                  <a:prstClr val="black"/>
                </a:solidFill>
                <a:latin typeface="Arial" panose="020B0604020202020204" pitchFamily="34" charset="0"/>
                <a:cs typeface="Arial" panose="020B0604020202020204" pitchFamily="34" charset="0"/>
              </a:rPr>
              <a:t>McGraw </a:t>
            </a:r>
            <a:r>
              <a:rPr lang="en-US" sz="2133" b="1" dirty="0">
                <a:solidFill>
                  <a:prstClr val="black"/>
                </a:solidFill>
                <a:latin typeface="Arial" panose="020B0604020202020204" pitchFamily="34" charset="0"/>
                <a:cs typeface="Arial" panose="020B0604020202020204" pitchFamily="34" charset="0"/>
              </a:rPr>
              <a:t>Research Group </a:t>
            </a:r>
          </a:p>
          <a:p>
            <a:pPr marL="304784" indent="-304784" defTabSz="1219140">
              <a:spcBef>
                <a:spcPts val="0"/>
              </a:spcBef>
              <a:defRPr/>
            </a:pPr>
            <a:r>
              <a:rPr lang="en-US" sz="2133" b="1">
                <a:solidFill>
                  <a:prstClr val="black"/>
                </a:solidFill>
                <a:latin typeface="Arial" panose="020B0604020202020204" pitchFamily="34" charset="0"/>
                <a:cs typeface="Arial" panose="020B0604020202020204" pitchFamily="34" charset="0"/>
              </a:rPr>
              <a:t>Guoqi </a:t>
            </a:r>
            <a:r>
              <a:rPr lang="en-US" sz="2133" b="1" dirty="0">
                <a:solidFill>
                  <a:prstClr val="black"/>
                </a:solidFill>
                <a:latin typeface="Arial" panose="020B0604020202020204" pitchFamily="34" charset="0"/>
                <a:cs typeface="Arial" panose="020B0604020202020204" pitchFamily="34" charset="0"/>
              </a:rPr>
              <a:t>Zhang, MD</a:t>
            </a:r>
          </a:p>
          <a:p>
            <a:pPr marL="304784" indent="-304784" defTabSz="1219140">
              <a:spcBef>
                <a:spcPts val="0"/>
              </a:spcBef>
              <a:defRPr/>
            </a:pPr>
            <a:r>
              <a:rPr lang="en-US" sz="2133">
                <a:solidFill>
                  <a:prstClr val="black"/>
                </a:solidFill>
                <a:latin typeface="Arial" panose="020B0604020202020204" pitchFamily="34" charset="0"/>
                <a:cs typeface="Arial" panose="020B0604020202020204" pitchFamily="34" charset="0"/>
              </a:rPr>
              <a:t>Cristina Baker</a:t>
            </a:r>
          </a:p>
          <a:p>
            <a:pPr marL="304784" indent="-304784" defTabSz="1219140">
              <a:spcBef>
                <a:spcPts val="0"/>
              </a:spcBef>
              <a:defRPr/>
            </a:pPr>
            <a:r>
              <a:rPr lang="en-US" sz="2133">
                <a:solidFill>
                  <a:prstClr val="black"/>
                </a:solidFill>
                <a:latin typeface="Arial" panose="020B0604020202020204" pitchFamily="34" charset="0"/>
                <a:cs typeface="Arial" panose="020B0604020202020204" pitchFamily="34" charset="0"/>
              </a:rPr>
              <a:t>Zoe Gardner</a:t>
            </a:r>
          </a:p>
          <a:p>
            <a:pPr marL="304784" indent="-304784" defTabSz="1219140">
              <a:spcBef>
                <a:spcPts val="0"/>
              </a:spcBef>
              <a:defRPr/>
            </a:pPr>
            <a:r>
              <a:rPr lang="en-US" sz="2133">
                <a:solidFill>
                  <a:prstClr val="black"/>
                </a:solidFill>
                <a:latin typeface="Arial" panose="020B0604020202020204" pitchFamily="34" charset="0"/>
                <a:cs typeface="Arial" panose="020B0604020202020204" pitchFamily="34" charset="0"/>
              </a:rPr>
              <a:t>Lauren Licursi</a:t>
            </a:r>
          </a:p>
          <a:p>
            <a:pPr marL="304784" indent="-304784" defTabSz="1219140">
              <a:spcBef>
                <a:spcPts val="0"/>
              </a:spcBef>
              <a:defRPr/>
            </a:pPr>
            <a:r>
              <a:rPr lang="en-US" sz="2133">
                <a:solidFill>
                  <a:prstClr val="black"/>
                </a:solidFill>
                <a:latin typeface="Arial" panose="020B0604020202020204" pitchFamily="34" charset="0"/>
                <a:cs typeface="Arial" panose="020B0604020202020204" pitchFamily="34" charset="0"/>
              </a:rPr>
              <a:t>Cagri Bayraktutan</a:t>
            </a:r>
          </a:p>
          <a:p>
            <a:pPr marL="0" indent="0" defTabSz="1219140">
              <a:spcBef>
                <a:spcPts val="0"/>
              </a:spcBef>
              <a:buNone/>
              <a:defRPr/>
            </a:pPr>
            <a:endParaRPr lang="en-US" sz="2133" b="1">
              <a:solidFill>
                <a:prstClr val="black"/>
              </a:solidFill>
              <a:latin typeface="Arial" panose="020B0604020202020204" pitchFamily="34" charset="0"/>
              <a:cs typeface="Arial" panose="020B0604020202020204" pitchFamily="34" charset="0"/>
            </a:endParaRPr>
          </a:p>
          <a:p>
            <a:pPr marL="0" indent="0" defTabSz="1219140">
              <a:spcBef>
                <a:spcPts val="0"/>
              </a:spcBef>
              <a:buNone/>
              <a:defRPr/>
            </a:pPr>
            <a:endParaRPr lang="en-US" sz="2133" b="1" dirty="0">
              <a:solidFill>
                <a:prstClr val="black"/>
              </a:solidFill>
              <a:latin typeface="Arial" panose="020B0604020202020204" pitchFamily="34" charset="0"/>
              <a:cs typeface="Arial" panose="020B0604020202020204" pitchFamily="34" charset="0"/>
            </a:endParaRPr>
          </a:p>
          <a:p>
            <a:pPr marL="0" indent="0" defTabSz="1219140">
              <a:spcBef>
                <a:spcPts val="0"/>
              </a:spcBef>
              <a:buNone/>
              <a:defRPr/>
            </a:pPr>
            <a:r>
              <a:rPr lang="en-US" sz="2133" b="1" dirty="0">
                <a:solidFill>
                  <a:prstClr val="black"/>
                </a:solidFill>
                <a:latin typeface="Arial" panose="020B0604020202020204" pitchFamily="34" charset="0"/>
                <a:cs typeface="Arial" panose="020B0604020202020204" pitchFamily="34" charset="0"/>
              </a:rPr>
              <a:t>Lab of Ann </a:t>
            </a:r>
            <a:r>
              <a:rPr lang="en-US" sz="2133" b="1" dirty="0" err="1">
                <a:solidFill>
                  <a:prstClr val="black"/>
                </a:solidFill>
                <a:latin typeface="Arial" panose="020B0604020202020204" pitchFamily="34" charset="0"/>
                <a:cs typeface="Arial" panose="020B0604020202020204" pitchFamily="34" charset="0"/>
              </a:rPr>
              <a:t>Poduri</a:t>
            </a:r>
            <a:r>
              <a:rPr lang="en-US" sz="2133" b="1" dirty="0">
                <a:solidFill>
                  <a:prstClr val="black"/>
                </a:solidFill>
                <a:latin typeface="Arial" panose="020B0604020202020204" pitchFamily="34" charset="0"/>
                <a:cs typeface="Arial" panose="020B0604020202020204" pitchFamily="34" charset="0"/>
              </a:rPr>
              <a:t> MD, MPH (BCH)</a:t>
            </a:r>
          </a:p>
          <a:p>
            <a:pPr marL="304784" indent="-304784" defTabSz="1219140">
              <a:spcBef>
                <a:spcPts val="0"/>
              </a:spcBef>
              <a:defRPr/>
            </a:pPr>
            <a:r>
              <a:rPr lang="en-US" sz="2133" dirty="0">
                <a:solidFill>
                  <a:prstClr val="black"/>
                </a:solidFill>
                <a:latin typeface="Arial" panose="020B0604020202020204" pitchFamily="34" charset="0"/>
                <a:cs typeface="Arial" panose="020B0604020202020204" pitchFamily="34" charset="0"/>
              </a:rPr>
              <a:t>Barbara </a:t>
            </a:r>
            <a:r>
              <a:rPr lang="en-US" sz="2133" dirty="0" err="1">
                <a:solidFill>
                  <a:prstClr val="black"/>
                </a:solidFill>
                <a:latin typeface="Arial" panose="020B0604020202020204" pitchFamily="34" charset="0"/>
                <a:cs typeface="Arial" panose="020B0604020202020204" pitchFamily="34" charset="0"/>
              </a:rPr>
              <a:t>Robens</a:t>
            </a:r>
            <a:r>
              <a:rPr lang="en-US" sz="2133" dirty="0">
                <a:solidFill>
                  <a:prstClr val="black"/>
                </a:solidFill>
                <a:latin typeface="Arial" panose="020B0604020202020204" pitchFamily="34" charset="0"/>
                <a:cs typeface="Arial" panose="020B0604020202020204" pitchFamily="34" charset="0"/>
              </a:rPr>
              <a:t> PhD</a:t>
            </a:r>
          </a:p>
          <a:p>
            <a:pPr marL="304784" indent="-304784" defTabSz="1219140">
              <a:spcBef>
                <a:spcPts val="0"/>
              </a:spcBef>
              <a:defRPr/>
            </a:pPr>
            <a:r>
              <a:rPr lang="en-US" sz="2133" dirty="0">
                <a:solidFill>
                  <a:prstClr val="black"/>
                </a:solidFill>
                <a:latin typeface="Arial" panose="020B0604020202020204" pitchFamily="34" charset="0"/>
                <a:cs typeface="Arial" panose="020B0604020202020204" pitchFamily="34" charset="0"/>
              </a:rPr>
              <a:t>Laura Turner</a:t>
            </a:r>
          </a:p>
          <a:p>
            <a:pPr marL="304784" indent="-304784" defTabSz="1219140">
              <a:spcBef>
                <a:spcPts val="0"/>
              </a:spcBef>
              <a:defRPr/>
            </a:pPr>
            <a:r>
              <a:rPr lang="en-US" sz="2133" dirty="0">
                <a:solidFill>
                  <a:prstClr val="black"/>
                </a:solidFill>
                <a:latin typeface="Arial" panose="020B0604020202020204" pitchFamily="34" charset="0"/>
                <a:cs typeface="Arial" panose="020B0604020202020204" pitchFamily="34" charset="0"/>
              </a:rPr>
              <a:t>Mark </a:t>
            </a:r>
            <a:r>
              <a:rPr lang="en-US" sz="2133" dirty="0" err="1">
                <a:solidFill>
                  <a:prstClr val="black"/>
                </a:solidFill>
                <a:latin typeface="Arial" panose="020B0604020202020204" pitchFamily="34" charset="0"/>
                <a:cs typeface="Arial" panose="020B0604020202020204" pitchFamily="34" charset="0"/>
              </a:rPr>
              <a:t>Lacoursiere</a:t>
            </a:r>
            <a:endParaRPr lang="en-US" sz="2133" dirty="0">
              <a:solidFill>
                <a:prstClr val="black"/>
              </a:solidFill>
              <a:latin typeface="Arial" panose="020B0604020202020204" pitchFamily="34" charset="0"/>
              <a:cs typeface="Arial" panose="020B0604020202020204" pitchFamily="34" charset="0"/>
            </a:endParaRPr>
          </a:p>
          <a:p>
            <a:pPr marL="304784" indent="-304784" defTabSz="1219140">
              <a:spcBef>
                <a:spcPts val="0"/>
              </a:spcBef>
              <a:defRPr/>
            </a:pPr>
            <a:r>
              <a:rPr lang="en-US" sz="2133" dirty="0" err="1">
                <a:solidFill>
                  <a:prstClr val="black"/>
                </a:solidFill>
                <a:latin typeface="Arial" panose="020B0604020202020204" pitchFamily="34" charset="0"/>
                <a:cs typeface="Arial" panose="020B0604020202020204" pitchFamily="34" charset="0"/>
              </a:rPr>
              <a:t>Ikhianosen</a:t>
            </a:r>
            <a:r>
              <a:rPr lang="en-US" sz="2133" dirty="0">
                <a:solidFill>
                  <a:prstClr val="black"/>
                </a:solidFill>
                <a:latin typeface="Arial" panose="020B0604020202020204" pitchFamily="34" charset="0"/>
                <a:cs typeface="Arial" panose="020B0604020202020204" pitchFamily="34" charset="0"/>
              </a:rPr>
              <a:t> </a:t>
            </a:r>
            <a:r>
              <a:rPr lang="en-US" sz="2133" dirty="0" err="1">
                <a:solidFill>
                  <a:prstClr val="black"/>
                </a:solidFill>
                <a:latin typeface="Arial" panose="020B0604020202020204" pitchFamily="34" charset="0"/>
                <a:cs typeface="Arial" panose="020B0604020202020204" pitchFamily="34" charset="0"/>
              </a:rPr>
              <a:t>Ukhuedoba</a:t>
            </a:r>
            <a:endParaRPr lang="en-US" sz="2133" dirty="0">
              <a:solidFill>
                <a:prstClr val="black"/>
              </a:solidFill>
              <a:latin typeface="Arial" panose="020B0604020202020204" pitchFamily="34" charset="0"/>
              <a:cs typeface="Arial" panose="020B0604020202020204" pitchFamily="34" charset="0"/>
            </a:endParaRPr>
          </a:p>
          <a:p>
            <a:pPr marL="304784" indent="-304784" defTabSz="1219140">
              <a:spcBef>
                <a:spcPts val="0"/>
              </a:spcBef>
              <a:defRPr/>
            </a:pPr>
            <a:r>
              <a:rPr lang="en-US" sz="2133" dirty="0">
                <a:solidFill>
                  <a:prstClr val="black"/>
                </a:solidFill>
                <a:latin typeface="Arial" panose="020B0604020202020204" pitchFamily="34" charset="0"/>
                <a:cs typeface="Arial" panose="020B0604020202020204" pitchFamily="34" charset="0"/>
              </a:rPr>
              <a:t>Tina Yang</a:t>
            </a:r>
          </a:p>
          <a:p>
            <a:pPr marL="304784" indent="-304784" defTabSz="1219140">
              <a:spcBef>
                <a:spcPts val="0"/>
              </a:spcBef>
              <a:defRPr/>
            </a:pPr>
            <a:r>
              <a:rPr lang="en-US" sz="2133" dirty="0">
                <a:solidFill>
                  <a:prstClr val="black"/>
                </a:solidFill>
                <a:latin typeface="Arial" panose="020B0604020202020204" pitchFamily="34" charset="0"/>
                <a:cs typeface="Arial" panose="020B0604020202020204" pitchFamily="34" charset="0"/>
              </a:rPr>
              <a:t>Howard </a:t>
            </a:r>
            <a:r>
              <a:rPr lang="en-US" sz="2133" dirty="0" err="1">
                <a:solidFill>
                  <a:prstClr val="black"/>
                </a:solidFill>
                <a:latin typeface="Arial" panose="020B0604020202020204" pitchFamily="34" charset="0"/>
                <a:cs typeface="Arial" panose="020B0604020202020204" pitchFamily="34" charset="0"/>
              </a:rPr>
              <a:t>Koh</a:t>
            </a:r>
            <a:r>
              <a:rPr lang="en-US" sz="2133" dirty="0">
                <a:solidFill>
                  <a:prstClr val="black"/>
                </a:solidFill>
                <a:latin typeface="Arial" panose="020B0604020202020204" pitchFamily="34" charset="0"/>
                <a:cs typeface="Arial" panose="020B0604020202020204" pitchFamily="34" charset="0"/>
              </a:rPr>
              <a:t> MD, PhD</a:t>
            </a:r>
          </a:p>
          <a:p>
            <a:pPr marL="0" indent="0">
              <a:spcBef>
                <a:spcPts val="0"/>
              </a:spcBef>
              <a:buNone/>
              <a:defRPr/>
            </a:pPr>
            <a:endParaRPr lang="en-US" sz="2133" b="1" dirty="0">
              <a:solidFill>
                <a:prstClr val="black"/>
              </a:solidFill>
              <a:latin typeface="Arial" panose="020B0604020202020204" pitchFamily="34" charset="0"/>
              <a:cs typeface="Arial" panose="020B0604020202020204" pitchFamily="34" charset="0"/>
            </a:endParaRPr>
          </a:p>
          <a:p>
            <a:pPr marL="0" indent="0" defTabSz="1219140">
              <a:spcBef>
                <a:spcPts val="0"/>
              </a:spcBef>
              <a:buNone/>
              <a:defRPr/>
            </a:pPr>
            <a:endParaRPr lang="en-US" sz="2133" dirty="0">
              <a:solidFill>
                <a:prstClr val="black"/>
              </a:solidFill>
              <a:latin typeface="Arial" panose="020B0604020202020204" pitchFamily="34" charset="0"/>
              <a:cs typeface="Arial" panose="020B0604020202020204" pitchFamily="34" charset="0"/>
            </a:endParaRPr>
          </a:p>
          <a:p>
            <a:pPr marL="304784" indent="-304784" defTabSz="1219140">
              <a:spcBef>
                <a:spcPts val="0"/>
              </a:spcBef>
              <a:defRPr/>
            </a:pPr>
            <a:endParaRPr lang="en-US" sz="1867" dirty="0">
              <a:solidFill>
                <a:prstClr val="black"/>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0B341BB-C2DD-4950-97E3-E9DE50B66BC3}"/>
              </a:ext>
            </a:extLst>
          </p:cNvPr>
          <p:cNvSpPr txBox="1"/>
          <p:nvPr/>
        </p:nvSpPr>
        <p:spPr>
          <a:xfrm>
            <a:off x="5607618" y="1500593"/>
            <a:ext cx="8177217" cy="1077026"/>
          </a:xfrm>
          <a:prstGeom prst="rect">
            <a:avLst/>
          </a:prstGeom>
          <a:noFill/>
        </p:spPr>
        <p:txBody>
          <a:bodyPr wrap="square" rtlCol="0">
            <a:spAutoFit/>
          </a:bodyPr>
          <a:lstStyle/>
          <a:p>
            <a:r>
              <a:rPr lang="en-US" sz="2133" b="1" dirty="0" err="1">
                <a:latin typeface="Arial" panose="020B0604020202020204" pitchFamily="34" charset="0"/>
                <a:cs typeface="Arial" panose="020B0604020202020204" pitchFamily="34" charset="0"/>
              </a:rPr>
              <a:t>Rosamund</a:t>
            </a:r>
            <a:r>
              <a:rPr lang="en-US" sz="2133" b="1" dirty="0">
                <a:latin typeface="Arial" panose="020B0604020202020204" pitchFamily="34" charset="0"/>
                <a:cs typeface="Arial" panose="020B0604020202020204" pitchFamily="34" charset="0"/>
              </a:rPr>
              <a:t> Stone Zander (RSZ) Translational Research Center</a:t>
            </a:r>
            <a:br>
              <a:rPr lang="en-US" sz="2133" b="1" dirty="0">
                <a:latin typeface="Arial" panose="020B0604020202020204" pitchFamily="34" charset="0"/>
                <a:cs typeface="Arial" panose="020B0604020202020204" pitchFamily="34" charset="0"/>
              </a:rPr>
            </a:br>
            <a:r>
              <a:rPr lang="en-US" sz="2133" i="1" dirty="0">
                <a:latin typeface="Arial" panose="020B0604020202020204" pitchFamily="34" charset="0"/>
                <a:cs typeface="Arial" panose="020B0604020202020204" pitchFamily="34" charset="0"/>
              </a:rPr>
              <a:t>Assay Development and Screening Facility </a:t>
            </a:r>
          </a:p>
          <a:p>
            <a:pPr marL="380981" indent="-380981">
              <a:buFont typeface="Arial" panose="020B0604020202020204" pitchFamily="34" charset="0"/>
              <a:buChar char="•"/>
            </a:pPr>
            <a:r>
              <a:rPr lang="en-US" sz="2133" b="1" dirty="0">
                <a:latin typeface="Arial" panose="020B0604020202020204" pitchFamily="34" charset="0"/>
                <a:cs typeface="Arial" panose="020B0604020202020204" pitchFamily="34" charset="0"/>
              </a:rPr>
              <a:t>Lee Barrett</a:t>
            </a:r>
            <a:r>
              <a:rPr lang="en-US" sz="2133" b="1">
                <a:latin typeface="Arial" panose="020B0604020202020204" pitchFamily="34" charset="0"/>
                <a:cs typeface="Arial" panose="020B0604020202020204" pitchFamily="34" charset="0"/>
              </a:rPr>
              <a:t>, PhD </a:t>
            </a:r>
            <a:r>
              <a:rPr lang="en-US" sz="2133">
                <a:latin typeface="Arial" panose="020B0604020202020204" pitchFamily="34" charset="0"/>
                <a:cs typeface="Arial" panose="020B0604020202020204" pitchFamily="34" charset="0"/>
              </a:rPr>
              <a:t>(Clifford Woolf Lab)</a:t>
            </a:r>
            <a:endParaRPr lang="en-US" sz="2133"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566FE9F-125E-4F49-8ED5-D0285876DB9F}"/>
              </a:ext>
            </a:extLst>
          </p:cNvPr>
          <p:cNvGrpSpPr/>
          <p:nvPr/>
        </p:nvGrpSpPr>
        <p:grpSpPr>
          <a:xfrm>
            <a:off x="11720910" y="7729090"/>
            <a:ext cx="4127849" cy="1014167"/>
            <a:chOff x="7652268" y="228386"/>
            <a:chExt cx="3926213" cy="964627"/>
          </a:xfrm>
        </p:grpSpPr>
        <p:pic>
          <p:nvPicPr>
            <p:cNvPr id="6" name="Picture 5">
              <a:extLst>
                <a:ext uri="{FF2B5EF4-FFF2-40B4-BE49-F238E27FC236}">
                  <a16:creationId xmlns:a16="http://schemas.microsoft.com/office/drawing/2014/main" id="{2C1452D2-583A-44B5-8A8F-7795E09ED1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2268" y="228386"/>
              <a:ext cx="826823" cy="964627"/>
            </a:xfrm>
            <a:prstGeom prst="rect">
              <a:avLst/>
            </a:prstGeom>
          </p:spPr>
        </p:pic>
        <p:pic>
          <p:nvPicPr>
            <p:cNvPr id="7" name="Picture 6">
              <a:extLst>
                <a:ext uri="{FF2B5EF4-FFF2-40B4-BE49-F238E27FC236}">
                  <a16:creationId xmlns:a16="http://schemas.microsoft.com/office/drawing/2014/main" id="{1CD1F931-CE50-45F0-A2C5-B8C1D43313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961" y="228387"/>
              <a:ext cx="1732520" cy="964626"/>
            </a:xfrm>
            <a:prstGeom prst="rect">
              <a:avLst/>
            </a:prstGeom>
          </p:spPr>
        </p:pic>
        <p:pic>
          <p:nvPicPr>
            <p:cNvPr id="8" name="Picture 7">
              <a:extLst>
                <a:ext uri="{FF2B5EF4-FFF2-40B4-BE49-F238E27FC236}">
                  <a16:creationId xmlns:a16="http://schemas.microsoft.com/office/drawing/2014/main" id="{FAA193BE-8E11-45B5-8FD2-7095C0F1B9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2797"/>
            <a:stretch/>
          </p:blipFill>
          <p:spPr>
            <a:xfrm>
              <a:off x="8759544" y="228387"/>
              <a:ext cx="955905" cy="964626"/>
            </a:xfrm>
            <a:prstGeom prst="rect">
              <a:avLst/>
            </a:prstGeom>
          </p:spPr>
        </p:pic>
      </p:grpSp>
      <p:grpSp>
        <p:nvGrpSpPr>
          <p:cNvPr id="9" name="Group 8">
            <a:extLst>
              <a:ext uri="{FF2B5EF4-FFF2-40B4-BE49-F238E27FC236}">
                <a16:creationId xmlns:a16="http://schemas.microsoft.com/office/drawing/2014/main" id="{27E289AB-CFD4-FF65-3064-550A977059AE}"/>
              </a:ext>
            </a:extLst>
          </p:cNvPr>
          <p:cNvGrpSpPr/>
          <p:nvPr/>
        </p:nvGrpSpPr>
        <p:grpSpPr>
          <a:xfrm>
            <a:off x="332973" y="7608597"/>
            <a:ext cx="4527443" cy="1255152"/>
            <a:chOff x="249730" y="5377458"/>
            <a:chExt cx="3442901" cy="954482"/>
          </a:xfrm>
        </p:grpSpPr>
        <p:pic>
          <p:nvPicPr>
            <p:cNvPr id="10" name="Content Placeholder 7">
              <a:extLst>
                <a:ext uri="{FF2B5EF4-FFF2-40B4-BE49-F238E27FC236}">
                  <a16:creationId xmlns:a16="http://schemas.microsoft.com/office/drawing/2014/main" id="{E521D2AB-7DEC-4B04-8581-054DE62ADEE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9730" y="5377458"/>
              <a:ext cx="3291988" cy="954482"/>
            </a:xfrm>
            <a:prstGeom prst="rect">
              <a:avLst/>
            </a:prstGeom>
          </p:spPr>
        </p:pic>
        <p:sp>
          <p:nvSpPr>
            <p:cNvPr id="11" name="TextBox 10">
              <a:extLst>
                <a:ext uri="{FF2B5EF4-FFF2-40B4-BE49-F238E27FC236}">
                  <a16:creationId xmlns:a16="http://schemas.microsoft.com/office/drawing/2014/main" id="{4486B0C3-35EB-E339-E31F-6C328C7060F8}"/>
                </a:ext>
              </a:extLst>
            </p:cNvPr>
            <p:cNvSpPr txBox="1"/>
            <p:nvPr/>
          </p:nvSpPr>
          <p:spPr>
            <a:xfrm>
              <a:off x="1081905" y="6129029"/>
              <a:ext cx="2610726" cy="187239"/>
            </a:xfrm>
            <a:prstGeom prst="rect">
              <a:avLst/>
            </a:prstGeom>
            <a:noFill/>
          </p:spPr>
          <p:txBody>
            <a:bodyPr wrap="square" lIns="0" tIns="0" rIns="0" bIns="0">
              <a:spAutoFit/>
            </a:bodyPr>
            <a:lstStyle/>
            <a:p>
              <a:pPr algn="ctr"/>
              <a:r>
                <a:rPr lang="en-US" sz="1600" dirty="0">
                  <a:latin typeface="Arial" panose="020B0604020202020204" pitchFamily="34" charset="0"/>
                  <a:cs typeface="Arial" panose="020B0604020202020204" pitchFamily="34" charset="0"/>
                </a:rPr>
                <a:t>epilepsy-genetics.mgh.harvard.edu</a:t>
              </a:r>
            </a:p>
          </p:txBody>
        </p:sp>
      </p:grpSp>
      <p:sp>
        <p:nvSpPr>
          <p:cNvPr id="14" name="Title 1">
            <a:extLst>
              <a:ext uri="{FF2B5EF4-FFF2-40B4-BE49-F238E27FC236}">
                <a16:creationId xmlns:a16="http://schemas.microsoft.com/office/drawing/2014/main" id="{DFE55B95-D8B6-47D8-BC8B-FCC464DBC6E8}"/>
              </a:ext>
            </a:extLst>
          </p:cNvPr>
          <p:cNvSpPr txBox="1">
            <a:spLocks/>
          </p:cNvSpPr>
          <p:nvPr/>
        </p:nvSpPr>
        <p:spPr>
          <a:xfrm>
            <a:off x="332973" y="400745"/>
            <a:ext cx="14020800" cy="17674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0B0F0"/>
                </a:solidFill>
                <a:latin typeface="Arial" panose="020B0604020202020204" pitchFamily="34" charset="0"/>
                <a:cs typeface="Arial" panose="020B0604020202020204" pitchFamily="34" charset="0"/>
              </a:rPr>
              <a:t>Acknowledgements</a:t>
            </a:r>
          </a:p>
        </p:txBody>
      </p:sp>
      <p:sp>
        <p:nvSpPr>
          <p:cNvPr id="4" name="TextBox 3">
            <a:extLst>
              <a:ext uri="{FF2B5EF4-FFF2-40B4-BE49-F238E27FC236}">
                <a16:creationId xmlns:a16="http://schemas.microsoft.com/office/drawing/2014/main" id="{B777D41F-FFC5-0336-3112-8646F60557BE}"/>
              </a:ext>
            </a:extLst>
          </p:cNvPr>
          <p:cNvSpPr txBox="1"/>
          <p:nvPr/>
        </p:nvSpPr>
        <p:spPr>
          <a:xfrm>
            <a:off x="8128000" y="4303081"/>
            <a:ext cx="7387665" cy="3200876"/>
          </a:xfrm>
          <a:prstGeom prst="rect">
            <a:avLst/>
          </a:prstGeom>
          <a:noFill/>
        </p:spPr>
        <p:txBody>
          <a:bodyPr wrap="square" rtlCol="0">
            <a:spAutoFit/>
          </a:bodyPr>
          <a:lstStyle/>
          <a:p>
            <a:pPr>
              <a:defRPr/>
            </a:pPr>
            <a:endParaRPr lang="en-US" sz="2200" b="1">
              <a:solidFill>
                <a:prstClr val="black"/>
              </a:solidFill>
              <a:latin typeface="Arial" panose="020B0604020202020204" pitchFamily="34" charset="0"/>
              <a:cs typeface="Arial" panose="020B0604020202020204" pitchFamily="34" charset="0"/>
            </a:endParaRPr>
          </a:p>
          <a:p>
            <a:pPr>
              <a:defRPr/>
            </a:pPr>
            <a:r>
              <a:rPr lang="en-US" sz="2200" u="sng">
                <a:solidFill>
                  <a:prstClr val="black"/>
                </a:solidFill>
                <a:latin typeface="Arial" panose="020B0604020202020204" pitchFamily="34" charset="0"/>
                <a:cs typeface="Arial" panose="020B0604020202020204" pitchFamily="34" charset="0"/>
              </a:rPr>
              <a:t>Funding</a:t>
            </a:r>
          </a:p>
          <a:p>
            <a:pPr>
              <a:defRPr/>
            </a:pPr>
            <a:r>
              <a:rPr lang="en-US" sz="2200" b="1">
                <a:solidFill>
                  <a:prstClr val="black"/>
                </a:solidFill>
                <a:latin typeface="Arial" panose="020B0604020202020204" pitchFamily="34" charset="0"/>
                <a:cs typeface="Arial" panose="020B0604020202020204" pitchFamily="34" charset="0"/>
              </a:rPr>
              <a:t>NIH NINDS </a:t>
            </a:r>
            <a:r>
              <a:rPr lang="en-US" sz="2400" b="1">
                <a:latin typeface="Arial" panose="020B0604020202020204" pitchFamily="34" charset="0"/>
                <a:cs typeface="Arial" panose="020B0604020202020204" pitchFamily="34" charset="0"/>
              </a:rPr>
              <a:t>K08NS118107 </a:t>
            </a:r>
            <a:r>
              <a:rPr lang="en-US" sz="2200" b="1">
                <a:solidFill>
                  <a:prstClr val="black"/>
                </a:solidFill>
                <a:latin typeface="Arial" panose="020B0604020202020204" pitchFamily="34" charset="0"/>
                <a:cs typeface="Arial" panose="020B0604020202020204" pitchFamily="34" charset="0"/>
              </a:rPr>
              <a:t>(C.M.)</a:t>
            </a:r>
            <a:br>
              <a:rPr lang="en-US" sz="2200" b="1">
                <a:solidFill>
                  <a:prstClr val="black"/>
                </a:solidFill>
                <a:latin typeface="Arial" panose="020B0604020202020204" pitchFamily="34" charset="0"/>
                <a:cs typeface="Arial" panose="020B0604020202020204" pitchFamily="34" charset="0"/>
              </a:rPr>
            </a:br>
            <a:r>
              <a:rPr lang="en-US" sz="2200">
                <a:solidFill>
                  <a:prstClr val="black"/>
                </a:solidFill>
                <a:latin typeface="Arial" panose="020B0604020202020204" pitchFamily="34" charset="0"/>
                <a:cs typeface="Arial" panose="020B0604020202020204" pitchFamily="34" charset="0"/>
              </a:rPr>
              <a:t>NIH NINDS </a:t>
            </a:r>
            <a:r>
              <a:rPr lang="en-US" sz="2400">
                <a:latin typeface="Arial" panose="020B0604020202020204" pitchFamily="34" charset="0"/>
                <a:cs typeface="Arial" panose="020B0604020202020204" pitchFamily="34" charset="0"/>
              </a:rPr>
              <a:t>R21NS127345</a:t>
            </a:r>
            <a:r>
              <a:rPr lang="en-US" sz="2200">
                <a:solidFill>
                  <a:prstClr val="black"/>
                </a:solidFill>
                <a:latin typeface="Arial" panose="020B0604020202020204" pitchFamily="34" charset="0"/>
                <a:cs typeface="Arial" panose="020B0604020202020204" pitchFamily="34" charset="0"/>
              </a:rPr>
              <a:t> (C.M.)</a:t>
            </a:r>
          </a:p>
          <a:p>
            <a:pPr>
              <a:defRPr/>
            </a:pPr>
            <a:r>
              <a:rPr lang="en-US" sz="2200">
                <a:solidFill>
                  <a:prstClr val="black"/>
                </a:solidFill>
                <a:latin typeface="Arial" panose="020B0604020202020204" pitchFamily="34" charset="0"/>
                <a:cs typeface="Arial" panose="020B0604020202020204" pitchFamily="34" charset="0"/>
              </a:rPr>
              <a:t>Epilepsy Study Consortium (C.M.)</a:t>
            </a:r>
          </a:p>
          <a:p>
            <a:pPr>
              <a:defRPr/>
            </a:pPr>
            <a:r>
              <a:rPr lang="en-US" sz="2200">
                <a:solidFill>
                  <a:prstClr val="black"/>
                </a:solidFill>
                <a:latin typeface="Arial" panose="020B0604020202020204" pitchFamily="34" charset="0"/>
                <a:cs typeface="Arial" panose="020B0604020202020204" pitchFamily="34" charset="0"/>
              </a:rPr>
              <a:t>CURE Taking Flight (C.M.)</a:t>
            </a:r>
          </a:p>
          <a:p>
            <a:pPr>
              <a:defRPr/>
            </a:pPr>
            <a:r>
              <a:rPr lang="en-US" sz="2200">
                <a:solidFill>
                  <a:prstClr val="black"/>
                </a:solidFill>
                <a:latin typeface="Arial" panose="020B0604020202020204" pitchFamily="34" charset="0"/>
                <a:cs typeface="Arial" panose="020B0604020202020204" pitchFamily="34" charset="0"/>
              </a:rPr>
              <a:t>LLF PoE Pilot Award  CDKL5-21-105-01 (C.M.)</a:t>
            </a:r>
          </a:p>
          <a:p>
            <a:pPr>
              <a:defRPr/>
            </a:pPr>
            <a:r>
              <a:rPr lang="en-US" sz="2200">
                <a:solidFill>
                  <a:prstClr val="black"/>
                </a:solidFill>
                <a:latin typeface="Arial" panose="020B0604020202020204" pitchFamily="34" charset="0"/>
                <a:cs typeface="Arial" panose="020B0604020202020204" pitchFamily="34" charset="0"/>
              </a:rPr>
              <a:t>LLF PoE Pilot Award CDKL5-23-D-103-01 (C.M./R.C.S.)</a:t>
            </a:r>
          </a:p>
          <a:p>
            <a:endParaRPr lang="en-US" sz="2200"/>
          </a:p>
        </p:txBody>
      </p:sp>
    </p:spTree>
    <p:extLst>
      <p:ext uri="{BB962C8B-B14F-4D97-AF65-F5344CB8AC3E}">
        <p14:creationId xmlns:p14="http://schemas.microsoft.com/office/powerpoint/2010/main" val="744488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B57B-5D53-8DB7-597C-16E43B66F1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C683CA-0C8A-5A53-E5C9-E2F434E22B2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41850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954E9B-C695-1DA7-B15D-EBB72C94FDE4}"/>
              </a:ext>
            </a:extLst>
          </p:cNvPr>
          <p:cNvPicPr>
            <a:picLocks noChangeAspect="1"/>
          </p:cNvPicPr>
          <p:nvPr/>
        </p:nvPicPr>
        <p:blipFill>
          <a:blip r:embed="rId3"/>
          <a:stretch>
            <a:fillRect/>
          </a:stretch>
        </p:blipFill>
        <p:spPr>
          <a:xfrm>
            <a:off x="1392329" y="3320213"/>
            <a:ext cx="14061967" cy="5336952"/>
          </a:xfrm>
          <a:prstGeom prst="rect">
            <a:avLst/>
          </a:prstGeom>
        </p:spPr>
      </p:pic>
      <p:sp>
        <p:nvSpPr>
          <p:cNvPr id="6" name="TextBox 5">
            <a:extLst>
              <a:ext uri="{FF2B5EF4-FFF2-40B4-BE49-F238E27FC236}">
                <a16:creationId xmlns:a16="http://schemas.microsoft.com/office/drawing/2014/main" id="{081A2FDF-3A42-01D4-BECC-F04CCECBE894}"/>
              </a:ext>
            </a:extLst>
          </p:cNvPr>
          <p:cNvSpPr txBox="1"/>
          <p:nvPr/>
        </p:nvSpPr>
        <p:spPr>
          <a:xfrm>
            <a:off x="968030" y="3320213"/>
            <a:ext cx="299141" cy="369332"/>
          </a:xfrm>
          <a:prstGeom prst="rect">
            <a:avLst/>
          </a:prstGeom>
          <a:solidFill>
            <a:schemeClr val="bg1"/>
          </a:solidFill>
        </p:spPr>
        <p:txBody>
          <a:bodyPr wrap="square" lIns="0" tIns="0" rIns="0" bIns="0" rtlCol="0">
            <a:spAutoFit/>
          </a:bodyPr>
          <a:lstStyle/>
          <a:p>
            <a:pPr algn="ctr"/>
            <a:r>
              <a:rPr lang="en-US" sz="2400" b="1">
                <a:latin typeface="Arial" panose="020B0604020202020204" pitchFamily="34" charset="0"/>
                <a:cs typeface="Arial" panose="020B0604020202020204" pitchFamily="34" charset="0"/>
              </a:rPr>
              <a:t>B</a:t>
            </a:r>
            <a:endParaRPr lang="en-US" sz="2400" b="1" dirty="0">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9E51F475-3F2E-DBD2-40DA-A201CF3D05A1}"/>
              </a:ext>
            </a:extLst>
          </p:cNvPr>
          <p:cNvGrpSpPr/>
          <p:nvPr/>
        </p:nvGrpSpPr>
        <p:grpSpPr>
          <a:xfrm>
            <a:off x="3415284" y="1253280"/>
            <a:ext cx="8660299" cy="1634443"/>
            <a:chOff x="195903" y="993830"/>
            <a:chExt cx="5671497" cy="1070372"/>
          </a:xfrm>
        </p:grpSpPr>
        <p:pic>
          <p:nvPicPr>
            <p:cNvPr id="11" name="Picture 10">
              <a:extLst>
                <a:ext uri="{FF2B5EF4-FFF2-40B4-BE49-F238E27FC236}">
                  <a16:creationId xmlns:a16="http://schemas.microsoft.com/office/drawing/2014/main" id="{4812F618-CD53-D01C-D10C-F0FEA2D65974}"/>
                </a:ext>
              </a:extLst>
            </p:cNvPr>
            <p:cNvPicPr>
              <a:picLocks noChangeAspect="1"/>
            </p:cNvPicPr>
            <p:nvPr/>
          </p:nvPicPr>
          <p:blipFill rotWithShape="1">
            <a:blip r:embed="rId4"/>
            <a:srcRect r="8642" b="38927"/>
            <a:stretch/>
          </p:blipFill>
          <p:spPr>
            <a:xfrm>
              <a:off x="195903" y="993830"/>
              <a:ext cx="5671497" cy="1070372"/>
            </a:xfrm>
            <a:prstGeom prst="rect">
              <a:avLst/>
            </a:prstGeom>
          </p:spPr>
        </p:pic>
        <p:grpSp>
          <p:nvGrpSpPr>
            <p:cNvPr id="26" name="Group 25">
              <a:extLst>
                <a:ext uri="{FF2B5EF4-FFF2-40B4-BE49-F238E27FC236}">
                  <a16:creationId xmlns:a16="http://schemas.microsoft.com/office/drawing/2014/main" id="{0B29EE70-D927-AB15-9D67-C9769FAA8742}"/>
                </a:ext>
              </a:extLst>
            </p:cNvPr>
            <p:cNvGrpSpPr/>
            <p:nvPr/>
          </p:nvGrpSpPr>
          <p:grpSpPr>
            <a:xfrm>
              <a:off x="1289050" y="1937202"/>
              <a:ext cx="4432300" cy="127000"/>
              <a:chOff x="1289050" y="2794452"/>
              <a:chExt cx="4432300" cy="127000"/>
            </a:xfrm>
          </p:grpSpPr>
          <p:sp>
            <p:nvSpPr>
              <p:cNvPr id="8" name="Rectangle 7">
                <a:extLst>
                  <a:ext uri="{FF2B5EF4-FFF2-40B4-BE49-F238E27FC236}">
                    <a16:creationId xmlns:a16="http://schemas.microsoft.com/office/drawing/2014/main" id="{62E55DD3-27D2-EFF7-9674-12F366E58629}"/>
                  </a:ext>
                </a:extLst>
              </p:cNvPr>
              <p:cNvSpPr/>
              <p:nvPr/>
            </p:nvSpPr>
            <p:spPr>
              <a:xfrm>
                <a:off x="1289050" y="2794452"/>
                <a:ext cx="4432300" cy="127000"/>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Rectangle 8">
                <a:extLst>
                  <a:ext uri="{FF2B5EF4-FFF2-40B4-BE49-F238E27FC236}">
                    <a16:creationId xmlns:a16="http://schemas.microsoft.com/office/drawing/2014/main" id="{BDF14D9A-A7F0-1AC3-3731-9971D330813C}"/>
                  </a:ext>
                </a:extLst>
              </p:cNvPr>
              <p:cNvSpPr/>
              <p:nvPr/>
            </p:nvSpPr>
            <p:spPr>
              <a:xfrm>
                <a:off x="1289050" y="2794452"/>
                <a:ext cx="450850" cy="127000"/>
              </a:xfrm>
              <a:prstGeom prst="rect">
                <a:avLst/>
              </a:prstGeom>
              <a:solidFill>
                <a:schemeClr val="accent4">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latin typeface="Arial" panose="020B0604020202020204" pitchFamily="34" charset="0"/>
                    <a:cs typeface="Arial" panose="020B0604020202020204" pitchFamily="34" charset="0"/>
                  </a:rPr>
                  <a:t>CPD</a:t>
                </a:r>
              </a:p>
            </p:txBody>
          </p:sp>
          <p:sp>
            <p:nvSpPr>
              <p:cNvPr id="12" name="Rectangle 11">
                <a:extLst>
                  <a:ext uri="{FF2B5EF4-FFF2-40B4-BE49-F238E27FC236}">
                    <a16:creationId xmlns:a16="http://schemas.microsoft.com/office/drawing/2014/main" id="{0298BF64-8EF9-D48D-91B3-5AC1AA09FB04}"/>
                  </a:ext>
                </a:extLst>
              </p:cNvPr>
              <p:cNvSpPr/>
              <p:nvPr/>
            </p:nvSpPr>
            <p:spPr>
              <a:xfrm>
                <a:off x="2393950" y="2794452"/>
                <a:ext cx="450850" cy="127000"/>
              </a:xfrm>
              <a:prstGeom prst="rect">
                <a:avLst/>
              </a:prstGeom>
              <a:solidFill>
                <a:schemeClr val="accent4">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latin typeface="Arial" panose="020B0604020202020204" pitchFamily="34" charset="0"/>
                    <a:cs typeface="Arial" panose="020B0604020202020204" pitchFamily="34" charset="0"/>
                  </a:rPr>
                  <a:t>ECD</a:t>
                </a:r>
              </a:p>
            </p:txBody>
          </p:sp>
          <p:grpSp>
            <p:nvGrpSpPr>
              <p:cNvPr id="25" name="Group 24">
                <a:extLst>
                  <a:ext uri="{FF2B5EF4-FFF2-40B4-BE49-F238E27FC236}">
                    <a16:creationId xmlns:a16="http://schemas.microsoft.com/office/drawing/2014/main" id="{C441C2C8-7530-C0E9-8C2C-FDE68852810B}"/>
                  </a:ext>
                </a:extLst>
              </p:cNvPr>
              <p:cNvGrpSpPr/>
              <p:nvPr/>
            </p:nvGrpSpPr>
            <p:grpSpPr>
              <a:xfrm>
                <a:off x="1739900" y="2794452"/>
                <a:ext cx="3679827" cy="127000"/>
                <a:chOff x="1739900" y="2969470"/>
                <a:chExt cx="3679827" cy="127000"/>
              </a:xfrm>
            </p:grpSpPr>
            <p:sp>
              <p:nvSpPr>
                <p:cNvPr id="13" name="Rectangle 12">
                  <a:extLst>
                    <a:ext uri="{FF2B5EF4-FFF2-40B4-BE49-F238E27FC236}">
                      <a16:creationId xmlns:a16="http://schemas.microsoft.com/office/drawing/2014/main" id="{A1674449-0306-F31F-BC55-E6E65BBEDE0C}"/>
                    </a:ext>
                  </a:extLst>
                </p:cNvPr>
                <p:cNvSpPr/>
                <p:nvPr/>
              </p:nvSpPr>
              <p:spPr>
                <a:xfrm>
                  <a:off x="1739900" y="2969470"/>
                  <a:ext cx="186531"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latin typeface="Arial" panose="020B0604020202020204" pitchFamily="34" charset="0"/>
                      <a:cs typeface="Arial" panose="020B0604020202020204" pitchFamily="34" charset="0"/>
                    </a:rPr>
                    <a:t>TM</a:t>
                  </a:r>
                </a:p>
              </p:txBody>
            </p:sp>
            <p:sp>
              <p:nvSpPr>
                <p:cNvPr id="14" name="Rectangle 13">
                  <a:extLst>
                    <a:ext uri="{FF2B5EF4-FFF2-40B4-BE49-F238E27FC236}">
                      <a16:creationId xmlns:a16="http://schemas.microsoft.com/office/drawing/2014/main" id="{343428E9-137B-31E1-8C3F-E137A5BDF024}"/>
                    </a:ext>
                  </a:extLst>
                </p:cNvPr>
                <p:cNvSpPr/>
                <p:nvPr/>
              </p:nvSpPr>
              <p:spPr>
                <a:xfrm>
                  <a:off x="1961357"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latin typeface="Arial" panose="020B0604020202020204" pitchFamily="34" charset="0"/>
                      <a:cs typeface="Arial" panose="020B0604020202020204" pitchFamily="34" charset="0"/>
                    </a:rPr>
                    <a:t>TM</a:t>
                  </a:r>
                </a:p>
              </p:txBody>
            </p:sp>
            <p:sp>
              <p:nvSpPr>
                <p:cNvPr id="15" name="Rectangle 14">
                  <a:extLst>
                    <a:ext uri="{FF2B5EF4-FFF2-40B4-BE49-F238E27FC236}">
                      <a16:creationId xmlns:a16="http://schemas.microsoft.com/office/drawing/2014/main" id="{37E4E5F4-F3AB-09DE-73AB-010A53E180F8}"/>
                    </a:ext>
                  </a:extLst>
                </p:cNvPr>
                <p:cNvSpPr/>
                <p:nvPr/>
              </p:nvSpPr>
              <p:spPr>
                <a:xfrm>
                  <a:off x="2226468"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latin typeface="Arial" panose="020B0604020202020204" pitchFamily="34" charset="0"/>
                      <a:cs typeface="Arial" panose="020B0604020202020204" pitchFamily="34" charset="0"/>
                    </a:rPr>
                    <a:t>TM</a:t>
                  </a:r>
                </a:p>
              </p:txBody>
            </p:sp>
            <p:sp>
              <p:nvSpPr>
                <p:cNvPr id="16" name="Rectangle 15">
                  <a:extLst>
                    <a:ext uri="{FF2B5EF4-FFF2-40B4-BE49-F238E27FC236}">
                      <a16:creationId xmlns:a16="http://schemas.microsoft.com/office/drawing/2014/main" id="{2DBBFFCB-DD9E-3329-BD62-BFD7D7282293}"/>
                    </a:ext>
                  </a:extLst>
                </p:cNvPr>
                <p:cNvSpPr/>
                <p:nvPr/>
              </p:nvSpPr>
              <p:spPr>
                <a:xfrm>
                  <a:off x="2844800"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latin typeface="Arial" panose="020B0604020202020204" pitchFamily="34" charset="0"/>
                      <a:cs typeface="Arial" panose="020B0604020202020204" pitchFamily="34" charset="0"/>
                    </a:rPr>
                    <a:t>TM</a:t>
                  </a:r>
                </a:p>
              </p:txBody>
            </p:sp>
            <p:sp>
              <p:nvSpPr>
                <p:cNvPr id="17" name="Rectangle 16">
                  <a:extLst>
                    <a:ext uri="{FF2B5EF4-FFF2-40B4-BE49-F238E27FC236}">
                      <a16:creationId xmlns:a16="http://schemas.microsoft.com/office/drawing/2014/main" id="{5419E4DA-4F5D-D6B3-6C36-FDFFBF41C2E1}"/>
                    </a:ext>
                  </a:extLst>
                </p:cNvPr>
                <p:cNvSpPr/>
                <p:nvPr/>
              </p:nvSpPr>
              <p:spPr>
                <a:xfrm>
                  <a:off x="3068637"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latin typeface="Arial" panose="020B0604020202020204" pitchFamily="34" charset="0"/>
                      <a:cs typeface="Arial" panose="020B0604020202020204" pitchFamily="34" charset="0"/>
                    </a:rPr>
                    <a:t>TM</a:t>
                  </a:r>
                </a:p>
              </p:txBody>
            </p:sp>
            <p:sp>
              <p:nvSpPr>
                <p:cNvPr id="18" name="Rectangle 17">
                  <a:extLst>
                    <a:ext uri="{FF2B5EF4-FFF2-40B4-BE49-F238E27FC236}">
                      <a16:creationId xmlns:a16="http://schemas.microsoft.com/office/drawing/2014/main" id="{332CAEEC-EA3F-7ADF-A9DD-AA131D3A8399}"/>
                    </a:ext>
                  </a:extLst>
                </p:cNvPr>
                <p:cNvSpPr/>
                <p:nvPr/>
              </p:nvSpPr>
              <p:spPr>
                <a:xfrm>
                  <a:off x="3463132"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latin typeface="Arial" panose="020B0604020202020204" pitchFamily="34" charset="0"/>
                      <a:cs typeface="Arial" panose="020B0604020202020204" pitchFamily="34" charset="0"/>
                    </a:rPr>
                    <a:t>TM</a:t>
                  </a:r>
                </a:p>
              </p:txBody>
            </p:sp>
            <p:sp>
              <p:nvSpPr>
                <p:cNvPr id="19" name="Rectangle 18">
                  <a:extLst>
                    <a:ext uri="{FF2B5EF4-FFF2-40B4-BE49-F238E27FC236}">
                      <a16:creationId xmlns:a16="http://schemas.microsoft.com/office/drawing/2014/main" id="{C925676B-F7B4-675B-4C6F-75751BFD1802}"/>
                    </a:ext>
                  </a:extLst>
                </p:cNvPr>
                <p:cNvSpPr/>
                <p:nvPr/>
              </p:nvSpPr>
              <p:spPr>
                <a:xfrm>
                  <a:off x="3690145"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latin typeface="Arial" panose="020B0604020202020204" pitchFamily="34" charset="0"/>
                      <a:cs typeface="Arial" panose="020B0604020202020204" pitchFamily="34" charset="0"/>
                    </a:rPr>
                    <a:t>TM</a:t>
                  </a:r>
                </a:p>
              </p:txBody>
            </p:sp>
            <p:sp>
              <p:nvSpPr>
                <p:cNvPr id="20" name="Rectangle 19">
                  <a:extLst>
                    <a:ext uri="{FF2B5EF4-FFF2-40B4-BE49-F238E27FC236}">
                      <a16:creationId xmlns:a16="http://schemas.microsoft.com/office/drawing/2014/main" id="{6EEDBC1F-1DD5-8F07-971D-DDFBF2D6734A}"/>
                    </a:ext>
                  </a:extLst>
                </p:cNvPr>
                <p:cNvSpPr/>
                <p:nvPr/>
              </p:nvSpPr>
              <p:spPr>
                <a:xfrm>
                  <a:off x="4042570"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latin typeface="Arial" panose="020B0604020202020204" pitchFamily="34" charset="0"/>
                      <a:cs typeface="Arial" panose="020B0604020202020204" pitchFamily="34" charset="0"/>
                    </a:rPr>
                    <a:t>TM</a:t>
                  </a:r>
                </a:p>
              </p:txBody>
            </p:sp>
            <p:sp>
              <p:nvSpPr>
                <p:cNvPr id="21" name="Rectangle 20">
                  <a:extLst>
                    <a:ext uri="{FF2B5EF4-FFF2-40B4-BE49-F238E27FC236}">
                      <a16:creationId xmlns:a16="http://schemas.microsoft.com/office/drawing/2014/main" id="{93717BBD-7CEF-3F13-9BBD-C51132ED685F}"/>
                    </a:ext>
                  </a:extLst>
                </p:cNvPr>
                <p:cNvSpPr/>
                <p:nvPr/>
              </p:nvSpPr>
              <p:spPr>
                <a:xfrm>
                  <a:off x="4356895"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latin typeface="Arial" panose="020B0604020202020204" pitchFamily="34" charset="0"/>
                      <a:cs typeface="Arial" panose="020B0604020202020204" pitchFamily="34" charset="0"/>
                    </a:rPr>
                    <a:t>TM</a:t>
                  </a:r>
                </a:p>
              </p:txBody>
            </p:sp>
            <p:sp>
              <p:nvSpPr>
                <p:cNvPr id="22" name="Rectangle 21">
                  <a:extLst>
                    <a:ext uri="{FF2B5EF4-FFF2-40B4-BE49-F238E27FC236}">
                      <a16:creationId xmlns:a16="http://schemas.microsoft.com/office/drawing/2014/main" id="{4D2935EA-784F-CED1-4C66-0071D6534F45}"/>
                    </a:ext>
                  </a:extLst>
                </p:cNvPr>
                <p:cNvSpPr/>
                <p:nvPr/>
              </p:nvSpPr>
              <p:spPr>
                <a:xfrm>
                  <a:off x="4671220"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latin typeface="Arial" panose="020B0604020202020204" pitchFamily="34" charset="0"/>
                      <a:cs typeface="Arial" panose="020B0604020202020204" pitchFamily="34" charset="0"/>
                    </a:rPr>
                    <a:t>TM</a:t>
                  </a:r>
                </a:p>
              </p:txBody>
            </p:sp>
            <p:sp>
              <p:nvSpPr>
                <p:cNvPr id="23" name="Rectangle 22">
                  <a:extLst>
                    <a:ext uri="{FF2B5EF4-FFF2-40B4-BE49-F238E27FC236}">
                      <a16:creationId xmlns:a16="http://schemas.microsoft.com/office/drawing/2014/main" id="{AAF3135F-BE93-DD54-3481-1B97CD909DF1}"/>
                    </a:ext>
                  </a:extLst>
                </p:cNvPr>
                <p:cNvSpPr/>
                <p:nvPr/>
              </p:nvSpPr>
              <p:spPr>
                <a:xfrm>
                  <a:off x="4985545"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latin typeface="Arial" panose="020B0604020202020204" pitchFamily="34" charset="0"/>
                      <a:cs typeface="Arial" panose="020B0604020202020204" pitchFamily="34" charset="0"/>
                    </a:rPr>
                    <a:t>TM</a:t>
                  </a:r>
                </a:p>
              </p:txBody>
            </p:sp>
            <p:sp>
              <p:nvSpPr>
                <p:cNvPr id="24" name="Rectangle 23">
                  <a:extLst>
                    <a:ext uri="{FF2B5EF4-FFF2-40B4-BE49-F238E27FC236}">
                      <a16:creationId xmlns:a16="http://schemas.microsoft.com/office/drawing/2014/main" id="{7F0F6092-6ED5-7837-4661-25734C0D7659}"/>
                    </a:ext>
                  </a:extLst>
                </p:cNvPr>
                <p:cNvSpPr/>
                <p:nvPr/>
              </p:nvSpPr>
              <p:spPr>
                <a:xfrm>
                  <a:off x="5252245"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a:solidFill>
                        <a:schemeClr val="tx1"/>
                      </a:solidFill>
                      <a:latin typeface="Arial" panose="020B0604020202020204" pitchFamily="34" charset="0"/>
                      <a:cs typeface="Arial" panose="020B0604020202020204" pitchFamily="34" charset="0"/>
                    </a:rPr>
                    <a:t>TM</a:t>
                  </a:r>
                </a:p>
              </p:txBody>
            </p:sp>
          </p:grpSp>
        </p:grpSp>
      </p:grpSp>
      <p:sp>
        <p:nvSpPr>
          <p:cNvPr id="5" name="TextBox 4">
            <a:extLst>
              <a:ext uri="{FF2B5EF4-FFF2-40B4-BE49-F238E27FC236}">
                <a16:creationId xmlns:a16="http://schemas.microsoft.com/office/drawing/2014/main" id="{46AD4B64-99DC-CB94-01B4-9EF3A673BCF5}"/>
              </a:ext>
            </a:extLst>
          </p:cNvPr>
          <p:cNvSpPr txBox="1"/>
          <p:nvPr/>
        </p:nvSpPr>
        <p:spPr>
          <a:xfrm>
            <a:off x="3265715" y="1253280"/>
            <a:ext cx="299141" cy="369332"/>
          </a:xfrm>
          <a:prstGeom prst="rect">
            <a:avLst/>
          </a:prstGeom>
          <a:solidFill>
            <a:schemeClr val="bg1"/>
          </a:solidFill>
        </p:spPr>
        <p:txBody>
          <a:bodyPr wrap="square" lIns="0" tIns="0" rIns="0" bIns="0" rtlCol="0">
            <a:spAutoFit/>
          </a:bodyPr>
          <a:lstStyle/>
          <a:p>
            <a:pPr algn="ctr"/>
            <a:r>
              <a:rPr lang="en-US" sz="2400" b="1" dirty="0">
                <a:latin typeface="Arial" panose="020B0604020202020204" pitchFamily="34" charset="0"/>
                <a:cs typeface="Arial" panose="020B0604020202020204" pitchFamily="34" charset="0"/>
              </a:rPr>
              <a:t>A</a:t>
            </a:r>
          </a:p>
        </p:txBody>
      </p:sp>
      <p:sp>
        <p:nvSpPr>
          <p:cNvPr id="2" name="Title 5">
            <a:extLst>
              <a:ext uri="{FF2B5EF4-FFF2-40B4-BE49-F238E27FC236}">
                <a16:creationId xmlns:a16="http://schemas.microsoft.com/office/drawing/2014/main" id="{442CE10F-2EE8-751E-F9FA-6EF1EB15481E}"/>
              </a:ext>
            </a:extLst>
          </p:cNvPr>
          <p:cNvSpPr>
            <a:spLocks noGrp="1"/>
          </p:cNvSpPr>
          <p:nvPr>
            <p:ph type="title"/>
          </p:nvPr>
        </p:nvSpPr>
        <p:spPr>
          <a:xfrm>
            <a:off x="1117600" y="187511"/>
            <a:ext cx="14020800" cy="822141"/>
          </a:xfrm>
        </p:spPr>
        <p:txBody>
          <a:bodyPr>
            <a:normAutofit/>
          </a:bodyPr>
          <a:lstStyle/>
          <a:p>
            <a:pPr algn="ctr"/>
            <a:r>
              <a:rPr lang="en-US" sz="3200">
                <a:solidFill>
                  <a:srgbClr val="00B0F0"/>
                </a:solidFill>
                <a:latin typeface="Arial" panose="020B0604020202020204" pitchFamily="34" charset="0"/>
                <a:cs typeface="Arial" panose="020B0604020202020204" pitchFamily="34" charset="0"/>
              </a:rPr>
              <a:t>Selecting human GAT1 variants of interest</a:t>
            </a:r>
          </a:p>
        </p:txBody>
      </p:sp>
      <p:sp>
        <p:nvSpPr>
          <p:cNvPr id="3" name="TextBox 2">
            <a:extLst>
              <a:ext uri="{FF2B5EF4-FFF2-40B4-BE49-F238E27FC236}">
                <a16:creationId xmlns:a16="http://schemas.microsoft.com/office/drawing/2014/main" id="{98B2E8E9-95A3-E632-DFD0-F8053448EE10}"/>
              </a:ext>
            </a:extLst>
          </p:cNvPr>
          <p:cNvSpPr txBox="1"/>
          <p:nvPr/>
        </p:nvSpPr>
        <p:spPr>
          <a:xfrm>
            <a:off x="13653384" y="8648712"/>
            <a:ext cx="2441694"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McGraw et al. In preparation</a:t>
            </a:r>
          </a:p>
        </p:txBody>
      </p:sp>
    </p:spTree>
    <p:extLst>
      <p:ext uri="{BB962C8B-B14F-4D97-AF65-F5344CB8AC3E}">
        <p14:creationId xmlns:p14="http://schemas.microsoft.com/office/powerpoint/2010/main" val="4114742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7D2FDEA3-904B-EDCC-E2EF-1D79F85A7A78}"/>
              </a:ext>
            </a:extLst>
          </p:cNvPr>
          <p:cNvSpPr>
            <a:spLocks noGrp="1"/>
          </p:cNvSpPr>
          <p:nvPr>
            <p:ph type="title"/>
          </p:nvPr>
        </p:nvSpPr>
        <p:spPr>
          <a:xfrm>
            <a:off x="1117600" y="371808"/>
            <a:ext cx="14020800" cy="769828"/>
          </a:xfrm>
        </p:spPr>
        <p:txBody>
          <a:bodyPr>
            <a:normAutofit fontScale="90000"/>
          </a:bodyPr>
          <a:lstStyle/>
          <a:p>
            <a:r>
              <a:rPr lang="en-US" sz="5400">
                <a:solidFill>
                  <a:srgbClr val="00B0F0"/>
                </a:solidFill>
                <a:latin typeface="Arial" panose="020B0604020202020204" pitchFamily="34" charset="0"/>
                <a:cs typeface="Arial" panose="020B0604020202020204" pitchFamily="34" charset="0"/>
              </a:rPr>
              <a:t>Overarching interests</a:t>
            </a:r>
          </a:p>
        </p:txBody>
      </p:sp>
      <p:sp>
        <p:nvSpPr>
          <p:cNvPr id="7" name="Content Placeholder 2">
            <a:extLst>
              <a:ext uri="{FF2B5EF4-FFF2-40B4-BE49-F238E27FC236}">
                <a16:creationId xmlns:a16="http://schemas.microsoft.com/office/drawing/2014/main" id="{43DADBD4-E336-1FCF-24B4-655B1F5D5C3D}"/>
              </a:ext>
            </a:extLst>
          </p:cNvPr>
          <p:cNvSpPr>
            <a:spLocks noGrp="1"/>
          </p:cNvSpPr>
          <p:nvPr>
            <p:ph idx="1"/>
          </p:nvPr>
        </p:nvSpPr>
        <p:spPr>
          <a:xfrm>
            <a:off x="1117600" y="1657352"/>
            <a:ext cx="14353458" cy="6578601"/>
          </a:xfrm>
        </p:spPr>
        <p:txBody>
          <a:bodyPr/>
          <a:lstStyle/>
          <a:p>
            <a:r>
              <a:rPr lang="en-US"/>
              <a:t>Molecular mechanisms of epilepsy, </a:t>
            </a:r>
            <a:br>
              <a:rPr lang="en-US"/>
            </a:br>
            <a:r>
              <a:rPr lang="en-US"/>
              <a:t>and epilepsy severity </a:t>
            </a:r>
          </a:p>
          <a:p>
            <a:pPr lvl="1"/>
            <a:r>
              <a:rPr lang="en-US"/>
              <a:t>Genetic generalized</a:t>
            </a:r>
          </a:p>
          <a:p>
            <a:pPr lvl="1"/>
            <a:r>
              <a:rPr lang="en-US"/>
              <a:t>Focal acquired</a:t>
            </a:r>
          </a:p>
          <a:p>
            <a:r>
              <a:rPr lang="en-US"/>
              <a:t>Tools for accelerating basic and </a:t>
            </a:r>
            <a:br>
              <a:rPr lang="en-US"/>
            </a:br>
            <a:r>
              <a:rPr lang="en-US"/>
              <a:t>translational investigations</a:t>
            </a:r>
          </a:p>
          <a:p>
            <a:pPr lvl="1"/>
            <a:r>
              <a:rPr lang="en-US"/>
              <a:t>Cell-based models of epilepsy genes</a:t>
            </a:r>
          </a:p>
          <a:p>
            <a:pPr lvl="1"/>
            <a:r>
              <a:rPr lang="en-US"/>
              <a:t>Animal models of chemical and genetic seizures </a:t>
            </a:r>
            <a:br>
              <a:rPr lang="en-US"/>
            </a:br>
            <a:r>
              <a:rPr lang="en-US"/>
              <a:t>(mouse, zebrafish)</a:t>
            </a:r>
          </a:p>
          <a:p>
            <a:pPr lvl="1"/>
            <a:r>
              <a:rPr lang="en-US"/>
              <a:t>High-throughput chemical and genetic screens</a:t>
            </a:r>
          </a:p>
          <a:p>
            <a:pPr lvl="1"/>
            <a:endParaRPr lang="en-US"/>
          </a:p>
          <a:p>
            <a:endParaRPr lang="en-US"/>
          </a:p>
        </p:txBody>
      </p:sp>
      <p:pic>
        <p:nvPicPr>
          <p:cNvPr id="9" name="Picture 8">
            <a:extLst>
              <a:ext uri="{FF2B5EF4-FFF2-40B4-BE49-F238E27FC236}">
                <a16:creationId xmlns:a16="http://schemas.microsoft.com/office/drawing/2014/main" id="{5590051B-0D01-9932-9FE5-4359E33B6FAC}"/>
              </a:ext>
            </a:extLst>
          </p:cNvPr>
          <p:cNvPicPr>
            <a:picLocks noChangeAspect="1"/>
          </p:cNvPicPr>
          <p:nvPr/>
        </p:nvPicPr>
        <p:blipFill>
          <a:blip r:embed="rId3"/>
          <a:stretch>
            <a:fillRect/>
          </a:stretch>
        </p:blipFill>
        <p:spPr>
          <a:xfrm>
            <a:off x="10203205" y="538328"/>
            <a:ext cx="5849780" cy="8067344"/>
          </a:xfrm>
          <a:prstGeom prst="rect">
            <a:avLst/>
          </a:prstGeom>
        </p:spPr>
      </p:pic>
    </p:spTree>
    <p:extLst>
      <p:ext uri="{BB962C8B-B14F-4D97-AF65-F5344CB8AC3E}">
        <p14:creationId xmlns:p14="http://schemas.microsoft.com/office/powerpoint/2010/main" val="393462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7D2FDEA3-904B-EDCC-E2EF-1D79F85A7A78}"/>
              </a:ext>
            </a:extLst>
          </p:cNvPr>
          <p:cNvSpPr>
            <a:spLocks noGrp="1"/>
          </p:cNvSpPr>
          <p:nvPr>
            <p:ph type="title"/>
          </p:nvPr>
        </p:nvSpPr>
        <p:spPr>
          <a:xfrm>
            <a:off x="1117600" y="371808"/>
            <a:ext cx="14020800" cy="769828"/>
          </a:xfrm>
        </p:spPr>
        <p:txBody>
          <a:bodyPr>
            <a:normAutofit fontScale="90000"/>
          </a:bodyPr>
          <a:lstStyle/>
          <a:p>
            <a:r>
              <a:rPr lang="en-US" sz="5400">
                <a:solidFill>
                  <a:srgbClr val="00B0F0"/>
                </a:solidFill>
                <a:latin typeface="Arial" panose="020B0604020202020204" pitchFamily="34" charset="0"/>
                <a:cs typeface="Arial" panose="020B0604020202020204" pitchFamily="34" charset="0"/>
              </a:rPr>
              <a:t>Overarching interests</a:t>
            </a:r>
          </a:p>
        </p:txBody>
      </p:sp>
      <p:sp>
        <p:nvSpPr>
          <p:cNvPr id="7" name="Content Placeholder 2">
            <a:extLst>
              <a:ext uri="{FF2B5EF4-FFF2-40B4-BE49-F238E27FC236}">
                <a16:creationId xmlns:a16="http://schemas.microsoft.com/office/drawing/2014/main" id="{43DADBD4-E336-1FCF-24B4-655B1F5D5C3D}"/>
              </a:ext>
            </a:extLst>
          </p:cNvPr>
          <p:cNvSpPr>
            <a:spLocks noGrp="1"/>
          </p:cNvSpPr>
          <p:nvPr>
            <p:ph idx="1"/>
          </p:nvPr>
        </p:nvSpPr>
        <p:spPr>
          <a:xfrm>
            <a:off x="1117600" y="1657352"/>
            <a:ext cx="14353458" cy="6578601"/>
          </a:xfrm>
        </p:spPr>
        <p:txBody>
          <a:bodyPr/>
          <a:lstStyle/>
          <a:p>
            <a:r>
              <a:rPr lang="en-US"/>
              <a:t>Molecular mechanisms of epilepsy, </a:t>
            </a:r>
            <a:br>
              <a:rPr lang="en-US"/>
            </a:br>
            <a:r>
              <a:rPr lang="en-US"/>
              <a:t>and epilepsy severity </a:t>
            </a:r>
          </a:p>
          <a:p>
            <a:pPr lvl="1"/>
            <a:r>
              <a:rPr lang="en-US" b="1"/>
              <a:t>Genetic generalized</a:t>
            </a:r>
          </a:p>
          <a:p>
            <a:pPr lvl="1"/>
            <a:r>
              <a:rPr lang="en-US"/>
              <a:t>Focal acquired</a:t>
            </a:r>
          </a:p>
          <a:p>
            <a:r>
              <a:rPr lang="en-US"/>
              <a:t>Tools for accelerating basic and </a:t>
            </a:r>
            <a:br>
              <a:rPr lang="en-US"/>
            </a:br>
            <a:r>
              <a:rPr lang="en-US"/>
              <a:t>translational investigations</a:t>
            </a:r>
          </a:p>
          <a:p>
            <a:pPr lvl="1"/>
            <a:r>
              <a:rPr lang="en-US" b="1"/>
              <a:t>Cell-based models of epilepsy genes</a:t>
            </a:r>
          </a:p>
          <a:p>
            <a:pPr lvl="1"/>
            <a:r>
              <a:rPr lang="en-US"/>
              <a:t>Animal models of chemical and genetic seizures </a:t>
            </a:r>
            <a:br>
              <a:rPr lang="en-US"/>
            </a:br>
            <a:r>
              <a:rPr lang="en-US"/>
              <a:t>(mouse, zebrafish)</a:t>
            </a:r>
          </a:p>
          <a:p>
            <a:pPr lvl="1"/>
            <a:r>
              <a:rPr lang="en-US" b="1"/>
              <a:t>High-throughput chemical and genetic screens</a:t>
            </a:r>
          </a:p>
          <a:p>
            <a:pPr lvl="1"/>
            <a:endParaRPr lang="en-US"/>
          </a:p>
          <a:p>
            <a:endParaRPr lang="en-US"/>
          </a:p>
        </p:txBody>
      </p:sp>
      <p:pic>
        <p:nvPicPr>
          <p:cNvPr id="9" name="Picture 8">
            <a:extLst>
              <a:ext uri="{FF2B5EF4-FFF2-40B4-BE49-F238E27FC236}">
                <a16:creationId xmlns:a16="http://schemas.microsoft.com/office/drawing/2014/main" id="{5590051B-0D01-9932-9FE5-4359E33B6FAC}"/>
              </a:ext>
            </a:extLst>
          </p:cNvPr>
          <p:cNvPicPr>
            <a:picLocks noChangeAspect="1"/>
          </p:cNvPicPr>
          <p:nvPr/>
        </p:nvPicPr>
        <p:blipFill>
          <a:blip r:embed="rId3"/>
          <a:stretch>
            <a:fillRect/>
          </a:stretch>
        </p:blipFill>
        <p:spPr>
          <a:xfrm>
            <a:off x="10203205" y="538328"/>
            <a:ext cx="5849780" cy="8067344"/>
          </a:xfrm>
          <a:prstGeom prst="rect">
            <a:avLst/>
          </a:prstGeom>
        </p:spPr>
      </p:pic>
    </p:spTree>
    <p:extLst>
      <p:ext uri="{BB962C8B-B14F-4D97-AF65-F5344CB8AC3E}">
        <p14:creationId xmlns:p14="http://schemas.microsoft.com/office/powerpoint/2010/main" val="3993824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7D2FDEA3-904B-EDCC-E2EF-1D79F85A7A78}"/>
              </a:ext>
            </a:extLst>
          </p:cNvPr>
          <p:cNvSpPr>
            <a:spLocks noGrp="1"/>
          </p:cNvSpPr>
          <p:nvPr>
            <p:ph type="title"/>
          </p:nvPr>
        </p:nvSpPr>
        <p:spPr>
          <a:xfrm>
            <a:off x="1117600" y="371808"/>
            <a:ext cx="14020800" cy="769828"/>
          </a:xfrm>
        </p:spPr>
        <p:txBody>
          <a:bodyPr>
            <a:normAutofit fontScale="90000"/>
          </a:bodyPr>
          <a:lstStyle/>
          <a:p>
            <a:r>
              <a:rPr lang="en-US" sz="5400">
                <a:solidFill>
                  <a:srgbClr val="00B0F0"/>
                </a:solidFill>
                <a:latin typeface="Arial" panose="020B0604020202020204" pitchFamily="34" charset="0"/>
                <a:cs typeface="Arial" panose="020B0604020202020204" pitchFamily="34" charset="0"/>
              </a:rPr>
              <a:t>Objectives</a:t>
            </a:r>
          </a:p>
        </p:txBody>
      </p:sp>
      <p:sp>
        <p:nvSpPr>
          <p:cNvPr id="7" name="Content Placeholder 2">
            <a:extLst>
              <a:ext uri="{FF2B5EF4-FFF2-40B4-BE49-F238E27FC236}">
                <a16:creationId xmlns:a16="http://schemas.microsoft.com/office/drawing/2014/main" id="{43DADBD4-E336-1FCF-24B4-655B1F5D5C3D}"/>
              </a:ext>
            </a:extLst>
          </p:cNvPr>
          <p:cNvSpPr>
            <a:spLocks noGrp="1"/>
          </p:cNvSpPr>
          <p:nvPr>
            <p:ph idx="1"/>
          </p:nvPr>
        </p:nvSpPr>
        <p:spPr>
          <a:xfrm>
            <a:off x="1117600" y="1657352"/>
            <a:ext cx="14353458" cy="6578601"/>
          </a:xfrm>
        </p:spPr>
        <p:txBody>
          <a:bodyPr/>
          <a:lstStyle/>
          <a:p>
            <a:r>
              <a:rPr lang="en-US"/>
              <a:t>Develop a fluorescence-based assay of human GAT1 function using iGABA-Snfr</a:t>
            </a:r>
          </a:p>
          <a:p>
            <a:r>
              <a:rPr lang="en-US"/>
              <a:t>Assess effects of human variants on GAT1 function </a:t>
            </a:r>
          </a:p>
          <a:p>
            <a:r>
              <a:rPr lang="en-US"/>
              <a:t>Optimize assay for assigning likely pathogenicity to variants of uncertain significance</a:t>
            </a:r>
          </a:p>
          <a:p>
            <a:r>
              <a:rPr lang="en-US"/>
              <a:t>Optimize assay for high-throughput screening for GAT1 agonists</a:t>
            </a:r>
          </a:p>
          <a:p>
            <a:pPr lvl="1"/>
            <a:endParaRPr lang="en-US"/>
          </a:p>
          <a:p>
            <a:pPr lvl="1"/>
            <a:endParaRPr lang="en-US"/>
          </a:p>
          <a:p>
            <a:endParaRPr lang="en-US"/>
          </a:p>
        </p:txBody>
      </p:sp>
    </p:spTree>
    <p:extLst>
      <p:ext uri="{BB962C8B-B14F-4D97-AF65-F5344CB8AC3E}">
        <p14:creationId xmlns:p14="http://schemas.microsoft.com/office/powerpoint/2010/main" val="602904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0CCEE15-BBCC-C341-F1D9-11EE121F1609}"/>
              </a:ext>
            </a:extLst>
          </p:cNvPr>
          <p:cNvGrpSpPr/>
          <p:nvPr/>
        </p:nvGrpSpPr>
        <p:grpSpPr>
          <a:xfrm>
            <a:off x="3129399" y="932086"/>
            <a:ext cx="4795550" cy="1779832"/>
            <a:chOff x="3129399" y="932086"/>
            <a:chExt cx="4795550" cy="1779832"/>
          </a:xfrm>
        </p:grpSpPr>
        <p:grpSp>
          <p:nvGrpSpPr>
            <p:cNvPr id="199" name="Group 198">
              <a:extLst>
                <a:ext uri="{FF2B5EF4-FFF2-40B4-BE49-F238E27FC236}">
                  <a16:creationId xmlns:a16="http://schemas.microsoft.com/office/drawing/2014/main" id="{76565C0C-2778-91D2-7FEB-32205E58F8AC}"/>
                </a:ext>
              </a:extLst>
            </p:cNvPr>
            <p:cNvGrpSpPr/>
            <p:nvPr/>
          </p:nvGrpSpPr>
          <p:grpSpPr>
            <a:xfrm>
              <a:off x="3278377" y="1552647"/>
              <a:ext cx="4646572" cy="1159271"/>
              <a:chOff x="302461" y="139833"/>
              <a:chExt cx="3107728" cy="775345"/>
            </a:xfrm>
          </p:grpSpPr>
          <p:grpSp>
            <p:nvGrpSpPr>
              <p:cNvPr id="29" name="Group 28">
                <a:extLst>
                  <a:ext uri="{FF2B5EF4-FFF2-40B4-BE49-F238E27FC236}">
                    <a16:creationId xmlns:a16="http://schemas.microsoft.com/office/drawing/2014/main" id="{BEF93075-7E26-4AC7-A756-9EFC922C672E}"/>
                  </a:ext>
                </a:extLst>
              </p:cNvPr>
              <p:cNvGrpSpPr/>
              <p:nvPr/>
            </p:nvGrpSpPr>
            <p:grpSpPr>
              <a:xfrm>
                <a:off x="302461" y="139833"/>
                <a:ext cx="3055351" cy="200641"/>
                <a:chOff x="355709" y="4403785"/>
                <a:chExt cx="2321000" cy="173656"/>
              </a:xfrm>
            </p:grpSpPr>
            <p:cxnSp>
              <p:nvCxnSpPr>
                <p:cNvPr id="30" name="Straight Connector 29">
                  <a:extLst>
                    <a:ext uri="{FF2B5EF4-FFF2-40B4-BE49-F238E27FC236}">
                      <a16:creationId xmlns:a16="http://schemas.microsoft.com/office/drawing/2014/main" id="{0AC6BD47-EA84-425A-A31B-10B094F9E504}"/>
                    </a:ext>
                  </a:extLst>
                </p:cNvPr>
                <p:cNvCxnSpPr>
                  <a:cxnSpLocks/>
                </p:cNvCxnSpPr>
                <p:nvPr/>
              </p:nvCxnSpPr>
              <p:spPr>
                <a:xfrm>
                  <a:off x="355709" y="4491336"/>
                  <a:ext cx="2321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87A3C55D-AB67-4012-B632-7BD222C13A19}"/>
                    </a:ext>
                  </a:extLst>
                </p:cNvPr>
                <p:cNvSpPr/>
                <p:nvPr/>
              </p:nvSpPr>
              <p:spPr>
                <a:xfrm>
                  <a:off x="520104" y="4403785"/>
                  <a:ext cx="246053" cy="17125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tx1"/>
                      </a:solidFill>
                      <a:latin typeface="Arial" panose="020B0604020202020204" pitchFamily="34" charset="0"/>
                      <a:cs typeface="Arial" panose="020B0604020202020204" pitchFamily="34" charset="0"/>
                    </a:rPr>
                    <a:t>CMV</a:t>
                  </a:r>
                </a:p>
              </p:txBody>
            </p:sp>
            <p:sp>
              <p:nvSpPr>
                <p:cNvPr id="32" name="Rectangle 31">
                  <a:extLst>
                    <a:ext uri="{FF2B5EF4-FFF2-40B4-BE49-F238E27FC236}">
                      <a16:creationId xmlns:a16="http://schemas.microsoft.com/office/drawing/2014/main" id="{4AC529C5-765A-48A5-8CDF-1109A9D7D7CD}"/>
                    </a:ext>
                  </a:extLst>
                </p:cNvPr>
                <p:cNvSpPr/>
                <p:nvPr/>
              </p:nvSpPr>
              <p:spPr>
                <a:xfrm>
                  <a:off x="1016948" y="4403785"/>
                  <a:ext cx="838123" cy="17125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tx1"/>
                      </a:solidFill>
                      <a:latin typeface="Arial" panose="020B0604020202020204" pitchFamily="34" charset="0"/>
                      <a:cs typeface="Arial" panose="020B0604020202020204" pitchFamily="34" charset="0"/>
                    </a:rPr>
                    <a:t>hGAT1</a:t>
                  </a:r>
                </a:p>
              </p:txBody>
            </p:sp>
            <p:sp>
              <p:nvSpPr>
                <p:cNvPr id="33" name="Rectangle 32">
                  <a:extLst>
                    <a:ext uri="{FF2B5EF4-FFF2-40B4-BE49-F238E27FC236}">
                      <a16:creationId xmlns:a16="http://schemas.microsoft.com/office/drawing/2014/main" id="{51968C92-48F4-400B-A328-1125B9F64043}"/>
                    </a:ext>
                  </a:extLst>
                </p:cNvPr>
                <p:cNvSpPr/>
                <p:nvPr/>
              </p:nvSpPr>
              <p:spPr>
                <a:xfrm>
                  <a:off x="1861204" y="4406188"/>
                  <a:ext cx="614517" cy="171253"/>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bg1"/>
                      </a:solidFill>
                      <a:latin typeface="Arial" panose="020B0604020202020204" pitchFamily="34" charset="0"/>
                      <a:cs typeface="Arial" panose="020B0604020202020204" pitchFamily="34" charset="0"/>
                    </a:rPr>
                    <a:t>tdTomato</a:t>
                  </a:r>
                </a:p>
              </p:txBody>
            </p:sp>
          </p:grpSp>
          <p:grpSp>
            <p:nvGrpSpPr>
              <p:cNvPr id="197" name="Group 196">
                <a:extLst>
                  <a:ext uri="{FF2B5EF4-FFF2-40B4-BE49-F238E27FC236}">
                    <a16:creationId xmlns:a16="http://schemas.microsoft.com/office/drawing/2014/main" id="{58E89C37-B01E-A81A-9523-A62923B158F9}"/>
                  </a:ext>
                </a:extLst>
              </p:cNvPr>
              <p:cNvGrpSpPr/>
              <p:nvPr/>
            </p:nvGrpSpPr>
            <p:grpSpPr>
              <a:xfrm>
                <a:off x="323613" y="524347"/>
                <a:ext cx="3086576" cy="390831"/>
                <a:chOff x="3560299" y="103433"/>
                <a:chExt cx="3086576" cy="390831"/>
              </a:xfrm>
            </p:grpSpPr>
            <p:cxnSp>
              <p:nvCxnSpPr>
                <p:cNvPr id="39" name="Straight Connector 38">
                  <a:extLst>
                    <a:ext uri="{FF2B5EF4-FFF2-40B4-BE49-F238E27FC236}">
                      <a16:creationId xmlns:a16="http://schemas.microsoft.com/office/drawing/2014/main" id="{C64DECA6-7D47-40FE-BD1C-FD5367F974BE}"/>
                    </a:ext>
                  </a:extLst>
                </p:cNvPr>
                <p:cNvCxnSpPr>
                  <a:cxnSpLocks/>
                </p:cNvCxnSpPr>
                <p:nvPr/>
              </p:nvCxnSpPr>
              <p:spPr>
                <a:xfrm>
                  <a:off x="3560299" y="233525"/>
                  <a:ext cx="30865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58BB0CA2-598D-4FD2-894C-592444EB21F2}"/>
                    </a:ext>
                  </a:extLst>
                </p:cNvPr>
                <p:cNvSpPr/>
                <p:nvPr/>
              </p:nvSpPr>
              <p:spPr>
                <a:xfrm>
                  <a:off x="3752888" y="132369"/>
                  <a:ext cx="323899" cy="19786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tx1"/>
                      </a:solidFill>
                      <a:latin typeface="Arial" panose="020B0604020202020204" pitchFamily="34" charset="0"/>
                      <a:cs typeface="Arial" panose="020B0604020202020204" pitchFamily="34" charset="0"/>
                    </a:rPr>
                    <a:t>CMV</a:t>
                  </a:r>
                </a:p>
              </p:txBody>
            </p:sp>
            <p:sp>
              <p:nvSpPr>
                <p:cNvPr id="41" name="Rectangle 40">
                  <a:extLst>
                    <a:ext uri="{FF2B5EF4-FFF2-40B4-BE49-F238E27FC236}">
                      <a16:creationId xmlns:a16="http://schemas.microsoft.com/office/drawing/2014/main" id="{E3C06573-CE26-49F1-B009-AD7D17172EA2}"/>
                    </a:ext>
                  </a:extLst>
                </p:cNvPr>
                <p:cNvSpPr/>
                <p:nvPr/>
              </p:nvSpPr>
              <p:spPr>
                <a:xfrm>
                  <a:off x="4265448" y="135146"/>
                  <a:ext cx="1593162" cy="197864"/>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latin typeface="ArialMT"/>
                    </a:rPr>
                    <a:t>iGABA-Snfr-F102Y-Y137L</a:t>
                  </a:r>
                  <a:r>
                    <a:rPr lang="en-US" sz="1400">
                      <a:solidFill>
                        <a:schemeClr val="tx1"/>
                      </a:solidFill>
                      <a:latin typeface="Arial" panose="020B0604020202020204" pitchFamily="34" charset="0"/>
                      <a:cs typeface="Arial" panose="020B0604020202020204" pitchFamily="34" charset="0"/>
                    </a:rPr>
                    <a:t> </a:t>
                  </a:r>
                </a:p>
              </p:txBody>
            </p:sp>
            <p:sp>
              <p:nvSpPr>
                <p:cNvPr id="42" name="Rectangle 41">
                  <a:extLst>
                    <a:ext uri="{FF2B5EF4-FFF2-40B4-BE49-F238E27FC236}">
                      <a16:creationId xmlns:a16="http://schemas.microsoft.com/office/drawing/2014/main" id="{0AFBA5A1-D86F-4386-ABA5-A828035B8093}"/>
                    </a:ext>
                  </a:extLst>
                </p:cNvPr>
                <p:cNvSpPr/>
                <p:nvPr/>
              </p:nvSpPr>
              <p:spPr>
                <a:xfrm>
                  <a:off x="5874929" y="132369"/>
                  <a:ext cx="703355" cy="197864"/>
                </a:xfrm>
                <a:prstGeom prst="rect">
                  <a:avLst/>
                </a:prstGeom>
                <a:solidFill>
                  <a:srgbClr val="0000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solidFill>
                        <a:schemeClr val="bg1"/>
                      </a:solidFill>
                      <a:latin typeface="Arial" panose="020B0604020202020204" pitchFamily="34" charset="0"/>
                      <a:cs typeface="Arial" panose="020B0604020202020204" pitchFamily="34" charset="0"/>
                    </a:rPr>
                    <a:t>mBFP</a:t>
                  </a:r>
                </a:p>
              </p:txBody>
            </p:sp>
            <p:cxnSp>
              <p:nvCxnSpPr>
                <p:cNvPr id="43" name="Straight Connector 42">
                  <a:extLst>
                    <a:ext uri="{FF2B5EF4-FFF2-40B4-BE49-F238E27FC236}">
                      <a16:creationId xmlns:a16="http://schemas.microsoft.com/office/drawing/2014/main" id="{D9B41572-83FC-483F-8D09-A0EFCD990094}"/>
                    </a:ext>
                  </a:extLst>
                </p:cNvPr>
                <p:cNvCxnSpPr>
                  <a:cxnSpLocks/>
                </p:cNvCxnSpPr>
                <p:nvPr/>
              </p:nvCxnSpPr>
              <p:spPr>
                <a:xfrm>
                  <a:off x="5866059" y="103433"/>
                  <a:ext cx="0" cy="2601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C838536-2397-4021-892A-6BD6120E4EAC}"/>
                    </a:ext>
                  </a:extLst>
                </p:cNvPr>
                <p:cNvSpPr/>
                <p:nvPr/>
              </p:nvSpPr>
              <p:spPr>
                <a:xfrm>
                  <a:off x="5677398" y="350171"/>
                  <a:ext cx="399457" cy="144093"/>
                </a:xfrm>
                <a:prstGeom prst="rect">
                  <a:avLst/>
                </a:prstGeom>
              </p:spPr>
              <p:txBody>
                <a:bodyPr wrap="square" lIns="0" tIns="0" rIns="0" bIns="0">
                  <a:spAutoFit/>
                </a:bodyPr>
                <a:lstStyle/>
                <a:p>
                  <a:pPr algn="ctr"/>
                  <a:r>
                    <a:rPr lang="en-US" sz="1400">
                      <a:latin typeface="Arial" panose="020B0604020202020204" pitchFamily="34" charset="0"/>
                      <a:cs typeface="Arial" panose="020B0604020202020204" pitchFamily="34" charset="0"/>
                    </a:rPr>
                    <a:t>P2A</a:t>
                  </a:r>
                </a:p>
              </p:txBody>
            </p:sp>
          </p:grpSp>
          <p:sp>
            <p:nvSpPr>
              <p:cNvPr id="253" name="Rectangle 252">
                <a:extLst>
                  <a:ext uri="{FF2B5EF4-FFF2-40B4-BE49-F238E27FC236}">
                    <a16:creationId xmlns:a16="http://schemas.microsoft.com/office/drawing/2014/main" id="{4359A2CC-6A15-4E0F-B53D-EE52FC16FD61}"/>
                  </a:ext>
                </a:extLst>
              </p:cNvPr>
              <p:cNvSpPr/>
              <p:nvPr/>
            </p:nvSpPr>
            <p:spPr>
              <a:xfrm>
                <a:off x="2072383" y="350171"/>
                <a:ext cx="399457" cy="144094"/>
              </a:xfrm>
              <a:prstGeom prst="rect">
                <a:avLst/>
              </a:prstGeom>
            </p:spPr>
            <p:txBody>
              <a:bodyPr wrap="square" lIns="0" tIns="0" rIns="0" bIns="0">
                <a:spAutoFit/>
              </a:bodyPr>
              <a:lstStyle/>
              <a:p>
                <a:pPr algn="ctr"/>
                <a:r>
                  <a:rPr lang="en-US" sz="1400">
                    <a:latin typeface="Arial" panose="020B0604020202020204" pitchFamily="34" charset="0"/>
                    <a:cs typeface="Arial" panose="020B0604020202020204" pitchFamily="34" charset="0"/>
                  </a:rPr>
                  <a:t>P2A</a:t>
                </a:r>
              </a:p>
            </p:txBody>
          </p:sp>
        </p:grpSp>
        <p:sp>
          <p:nvSpPr>
            <p:cNvPr id="46" name="TextBox 45">
              <a:extLst>
                <a:ext uri="{FF2B5EF4-FFF2-40B4-BE49-F238E27FC236}">
                  <a16:creationId xmlns:a16="http://schemas.microsoft.com/office/drawing/2014/main" id="{8B498B63-8BDF-49D2-9729-CFC39A15DA14}"/>
                </a:ext>
              </a:extLst>
            </p:cNvPr>
            <p:cNvSpPr txBox="1"/>
            <p:nvPr/>
          </p:nvSpPr>
          <p:spPr>
            <a:xfrm>
              <a:off x="3129399" y="932086"/>
              <a:ext cx="558919"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A</a:t>
              </a:r>
            </a:p>
          </p:txBody>
        </p:sp>
      </p:grpSp>
      <p:grpSp>
        <p:nvGrpSpPr>
          <p:cNvPr id="8" name="Group 7">
            <a:extLst>
              <a:ext uri="{FF2B5EF4-FFF2-40B4-BE49-F238E27FC236}">
                <a16:creationId xmlns:a16="http://schemas.microsoft.com/office/drawing/2014/main" id="{BDE41F67-65BB-9640-85C7-0B51A1BAE2BE}"/>
              </a:ext>
            </a:extLst>
          </p:cNvPr>
          <p:cNvGrpSpPr/>
          <p:nvPr/>
        </p:nvGrpSpPr>
        <p:grpSpPr>
          <a:xfrm>
            <a:off x="8051425" y="947221"/>
            <a:ext cx="4409559" cy="2157159"/>
            <a:chOff x="8051425" y="947221"/>
            <a:chExt cx="4409559" cy="2157159"/>
          </a:xfrm>
        </p:grpSpPr>
        <p:grpSp>
          <p:nvGrpSpPr>
            <p:cNvPr id="13" name="Group 12">
              <a:extLst>
                <a:ext uri="{FF2B5EF4-FFF2-40B4-BE49-F238E27FC236}">
                  <a16:creationId xmlns:a16="http://schemas.microsoft.com/office/drawing/2014/main" id="{DB1718A4-5EB1-415A-A4E9-8D8F7C8DD8E0}"/>
                </a:ext>
              </a:extLst>
            </p:cNvPr>
            <p:cNvGrpSpPr/>
            <p:nvPr/>
          </p:nvGrpSpPr>
          <p:grpSpPr>
            <a:xfrm>
              <a:off x="8449845" y="1470976"/>
              <a:ext cx="1780392" cy="1633404"/>
              <a:chOff x="661050" y="2987483"/>
              <a:chExt cx="4238612" cy="3888665"/>
            </a:xfrm>
          </p:grpSpPr>
          <p:sp>
            <p:nvSpPr>
              <p:cNvPr id="4" name="Oval 3">
                <a:extLst>
                  <a:ext uri="{FF2B5EF4-FFF2-40B4-BE49-F238E27FC236}">
                    <a16:creationId xmlns:a16="http://schemas.microsoft.com/office/drawing/2014/main" id="{1BA35DAA-6AF5-4C66-845E-9E218C132AC9}"/>
                  </a:ext>
                </a:extLst>
              </p:cNvPr>
              <p:cNvSpPr/>
              <p:nvPr/>
            </p:nvSpPr>
            <p:spPr>
              <a:xfrm>
                <a:off x="1383329" y="4214449"/>
                <a:ext cx="3516333" cy="2081021"/>
              </a:xfrm>
              <a:prstGeom prst="ellipse">
                <a:avLst/>
              </a:prstGeom>
              <a:gradFill>
                <a:gsLst>
                  <a:gs pos="0">
                    <a:schemeClr val="accent1">
                      <a:lumMod val="5000"/>
                      <a:lumOff val="95000"/>
                    </a:schemeClr>
                  </a:gs>
                  <a:gs pos="100000">
                    <a:srgbClr val="00B050">
                      <a:alpha val="0"/>
                    </a:srgbClr>
                  </a:gs>
                </a:gsLst>
                <a:path path="circle">
                  <a:fillToRect l="100000" t="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F45FF65E-0438-42E1-9D7C-6F3EB1CA7104}"/>
                  </a:ext>
                </a:extLst>
              </p:cNvPr>
              <p:cNvSpPr/>
              <p:nvPr/>
            </p:nvSpPr>
            <p:spPr>
              <a:xfrm>
                <a:off x="3345656" y="3598906"/>
                <a:ext cx="460637" cy="93949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solidFill>
                    <a:srgbClr val="FF0000"/>
                  </a:solidFill>
                  <a:highlight>
                    <a:srgbClr val="FF0000"/>
                  </a:highlight>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CDEFC7B-5BDF-4579-9E61-9407A7492F58}"/>
                  </a:ext>
                </a:extLst>
              </p:cNvPr>
              <p:cNvSpPr txBox="1"/>
              <p:nvPr/>
            </p:nvSpPr>
            <p:spPr>
              <a:xfrm>
                <a:off x="661050" y="2987483"/>
                <a:ext cx="2588584" cy="1025818"/>
              </a:xfrm>
              <a:prstGeom prst="rect">
                <a:avLst/>
              </a:prstGeom>
              <a:noFill/>
            </p:spPr>
            <p:txBody>
              <a:bodyPr wrap="square" lIns="0" tIns="0" rIns="0" bIns="0" rtlCol="0">
                <a:spAutoFit/>
              </a:bodyPr>
              <a:lstStyle/>
              <a:p>
                <a:pPr algn="r"/>
                <a:r>
                  <a:rPr lang="en-US" sz="1400">
                    <a:solidFill>
                      <a:srgbClr val="FF0000"/>
                    </a:solidFill>
                    <a:latin typeface="Arial" panose="020B0604020202020204" pitchFamily="34" charset="0"/>
                    <a:cs typeface="Arial" panose="020B0604020202020204" pitchFamily="34" charset="0"/>
                  </a:rPr>
                  <a:t>hGAT1</a:t>
                </a:r>
                <a:br>
                  <a:rPr lang="en-US" sz="1400">
                    <a:solidFill>
                      <a:srgbClr val="FF0000"/>
                    </a:solidFill>
                    <a:latin typeface="Arial" panose="020B0604020202020204" pitchFamily="34" charset="0"/>
                    <a:cs typeface="Arial" panose="020B0604020202020204" pitchFamily="34" charset="0"/>
                  </a:rPr>
                </a:br>
                <a:r>
                  <a:rPr lang="en-US" sz="1400">
                    <a:solidFill>
                      <a:srgbClr val="FF0000"/>
                    </a:solidFill>
                    <a:latin typeface="Arial" panose="020B0604020202020204" pitchFamily="34" charset="0"/>
                    <a:cs typeface="Arial" panose="020B0604020202020204" pitchFamily="34" charset="0"/>
                  </a:rPr>
                  <a:t>(membrane)</a:t>
                </a:r>
              </a:p>
            </p:txBody>
          </p:sp>
          <p:sp>
            <p:nvSpPr>
              <p:cNvPr id="56" name="TextBox 55">
                <a:extLst>
                  <a:ext uri="{FF2B5EF4-FFF2-40B4-BE49-F238E27FC236}">
                    <a16:creationId xmlns:a16="http://schemas.microsoft.com/office/drawing/2014/main" id="{ED29BF05-CC5F-4E5C-8786-A848C89C3675}"/>
                  </a:ext>
                </a:extLst>
              </p:cNvPr>
              <p:cNvSpPr txBox="1"/>
              <p:nvPr/>
            </p:nvSpPr>
            <p:spPr>
              <a:xfrm>
                <a:off x="2049328" y="6363238"/>
                <a:ext cx="2592652" cy="512910"/>
              </a:xfrm>
              <a:prstGeom prst="rect">
                <a:avLst/>
              </a:prstGeom>
              <a:noFill/>
            </p:spPr>
            <p:txBody>
              <a:bodyPr wrap="square" lIns="0" tIns="0" rIns="0" bIns="0" rtlCol="0">
                <a:spAutoFit/>
              </a:bodyPr>
              <a:lstStyle/>
              <a:p>
                <a:r>
                  <a:rPr lang="en-US" sz="1400">
                    <a:latin typeface="Arial" panose="020B0604020202020204" pitchFamily="34" charset="0"/>
                    <a:cs typeface="Arial" panose="020B0604020202020204" pitchFamily="34" charset="0"/>
                  </a:rPr>
                  <a:t>HeLa cell</a:t>
                </a:r>
              </a:p>
            </p:txBody>
          </p:sp>
          <p:sp>
            <p:nvSpPr>
              <p:cNvPr id="61" name="TextBox 60">
                <a:extLst>
                  <a:ext uri="{FF2B5EF4-FFF2-40B4-BE49-F238E27FC236}">
                    <a16:creationId xmlns:a16="http://schemas.microsoft.com/office/drawing/2014/main" id="{857A149B-1E01-4FAA-A0C7-056DA4423A41}"/>
                  </a:ext>
                </a:extLst>
              </p:cNvPr>
              <p:cNvSpPr txBox="1"/>
              <p:nvPr/>
            </p:nvSpPr>
            <p:spPr>
              <a:xfrm>
                <a:off x="1884313" y="4678377"/>
                <a:ext cx="2616219" cy="1172365"/>
              </a:xfrm>
              <a:prstGeom prst="rect">
                <a:avLst/>
              </a:prstGeom>
              <a:noFill/>
            </p:spPr>
            <p:txBody>
              <a:bodyPr wrap="square" lIns="0" tIns="0" rIns="0" bIns="0" rtlCol="0">
                <a:spAutoFit/>
              </a:bodyPr>
              <a:lstStyle/>
              <a:p>
                <a:pPr algn="ctr"/>
                <a:r>
                  <a:rPr lang="en-US" sz="1600">
                    <a:solidFill>
                      <a:srgbClr val="00B050"/>
                    </a:solidFill>
                    <a:latin typeface="Arial" panose="020B0604020202020204" pitchFamily="34" charset="0"/>
                    <a:cs typeface="Arial" panose="020B0604020202020204" pitchFamily="34" charset="0"/>
                  </a:rPr>
                  <a:t>iGABA-Snfr (cytosolic)</a:t>
                </a:r>
              </a:p>
            </p:txBody>
          </p:sp>
        </p:grpSp>
        <p:sp>
          <p:nvSpPr>
            <p:cNvPr id="67" name="TextBox 66">
              <a:extLst>
                <a:ext uri="{FF2B5EF4-FFF2-40B4-BE49-F238E27FC236}">
                  <a16:creationId xmlns:a16="http://schemas.microsoft.com/office/drawing/2014/main" id="{72340D00-8E7C-47EB-887F-7DF452F2FD8E}"/>
                </a:ext>
              </a:extLst>
            </p:cNvPr>
            <p:cNvSpPr txBox="1"/>
            <p:nvPr/>
          </p:nvSpPr>
          <p:spPr>
            <a:xfrm>
              <a:off x="8371552" y="1114882"/>
              <a:ext cx="2000979" cy="307777"/>
            </a:xfrm>
            <a:prstGeom prst="rect">
              <a:avLst/>
            </a:prstGeom>
            <a:noFill/>
            <a:ln>
              <a:solidFill>
                <a:schemeClr val="tx1"/>
              </a:solidFill>
            </a:ln>
          </p:spPr>
          <p:txBody>
            <a:bodyPr wrap="square" lIns="0" tIns="0" rIns="0" bIns="0" rtlCol="0">
              <a:spAutoFit/>
            </a:bodyPr>
            <a:lstStyle/>
            <a:p>
              <a:pPr algn="ctr"/>
              <a:r>
                <a:rPr lang="en-US" sz="2000">
                  <a:latin typeface="Arial" panose="020B0604020202020204" pitchFamily="34" charset="0"/>
                  <a:cs typeface="Arial" panose="020B0604020202020204" pitchFamily="34" charset="0"/>
                </a:rPr>
                <a:t>No GABA</a:t>
              </a:r>
            </a:p>
          </p:txBody>
        </p:sp>
        <p:sp>
          <p:nvSpPr>
            <p:cNvPr id="69" name="TextBox 68">
              <a:extLst>
                <a:ext uri="{FF2B5EF4-FFF2-40B4-BE49-F238E27FC236}">
                  <a16:creationId xmlns:a16="http://schemas.microsoft.com/office/drawing/2014/main" id="{A6312E09-CD2B-46F2-AD43-1ED77FBA7BB3}"/>
                </a:ext>
              </a:extLst>
            </p:cNvPr>
            <p:cNvSpPr txBox="1"/>
            <p:nvPr/>
          </p:nvSpPr>
          <p:spPr>
            <a:xfrm>
              <a:off x="8051425" y="947221"/>
              <a:ext cx="531467" cy="369332"/>
            </a:xfrm>
            <a:prstGeom prst="rect">
              <a:avLst/>
            </a:prstGeom>
            <a:noFill/>
          </p:spPr>
          <p:txBody>
            <a:bodyPr wrap="square" lIns="0" tIns="0" rIns="0" bIns="0" rtlCol="0">
              <a:spAutoFit/>
            </a:bodyPr>
            <a:lstStyle/>
            <a:p>
              <a:r>
                <a:rPr lang="en-US" sz="2400">
                  <a:latin typeface="Arial" panose="020B0604020202020204" pitchFamily="34" charset="0"/>
                  <a:cs typeface="Arial" panose="020B0604020202020204" pitchFamily="34" charset="0"/>
                </a:rPr>
                <a:t>B</a:t>
              </a:r>
            </a:p>
          </p:txBody>
        </p:sp>
        <p:grpSp>
          <p:nvGrpSpPr>
            <p:cNvPr id="224" name="Group 223">
              <a:extLst>
                <a:ext uri="{FF2B5EF4-FFF2-40B4-BE49-F238E27FC236}">
                  <a16:creationId xmlns:a16="http://schemas.microsoft.com/office/drawing/2014/main" id="{DA985795-4782-4469-9ADB-19A02A610826}"/>
                </a:ext>
              </a:extLst>
            </p:cNvPr>
            <p:cNvGrpSpPr/>
            <p:nvPr/>
          </p:nvGrpSpPr>
          <p:grpSpPr>
            <a:xfrm>
              <a:off x="10440669" y="1118185"/>
              <a:ext cx="2020315" cy="1840723"/>
              <a:chOff x="4286272" y="3073415"/>
              <a:chExt cx="2526269" cy="2301703"/>
            </a:xfrm>
          </p:grpSpPr>
          <p:sp>
            <p:nvSpPr>
              <p:cNvPr id="78" name="TextBox 77">
                <a:extLst>
                  <a:ext uri="{FF2B5EF4-FFF2-40B4-BE49-F238E27FC236}">
                    <a16:creationId xmlns:a16="http://schemas.microsoft.com/office/drawing/2014/main" id="{ABD368F8-16E8-4E84-B36D-377B264F791E}"/>
                  </a:ext>
                </a:extLst>
              </p:cNvPr>
              <p:cNvSpPr txBox="1"/>
              <p:nvPr/>
            </p:nvSpPr>
            <p:spPr>
              <a:xfrm>
                <a:off x="4286272" y="3073415"/>
                <a:ext cx="2526269" cy="384855"/>
              </a:xfrm>
              <a:prstGeom prst="rect">
                <a:avLst/>
              </a:prstGeom>
              <a:noFill/>
              <a:ln>
                <a:solidFill>
                  <a:schemeClr val="tx1"/>
                </a:solidFill>
              </a:ln>
            </p:spPr>
            <p:txBody>
              <a:bodyPr wrap="square" lIns="0" tIns="0" rIns="0" bIns="0" rtlCol="0">
                <a:spAutoFit/>
              </a:bodyPr>
              <a:lstStyle/>
              <a:p>
                <a:pPr algn="ctr"/>
                <a:r>
                  <a:rPr lang="en-US" sz="2000">
                    <a:latin typeface="Arial" panose="020B0604020202020204" pitchFamily="34" charset="0"/>
                    <a:cs typeface="Arial" panose="020B0604020202020204" pitchFamily="34" charset="0"/>
                  </a:rPr>
                  <a:t>+ GABA </a:t>
                </a:r>
              </a:p>
            </p:txBody>
          </p:sp>
          <p:grpSp>
            <p:nvGrpSpPr>
              <p:cNvPr id="71" name="Group 70">
                <a:extLst>
                  <a:ext uri="{FF2B5EF4-FFF2-40B4-BE49-F238E27FC236}">
                    <a16:creationId xmlns:a16="http://schemas.microsoft.com/office/drawing/2014/main" id="{323DD27B-B55A-4A19-8D41-0BAC564560B5}"/>
                  </a:ext>
                </a:extLst>
              </p:cNvPr>
              <p:cNvGrpSpPr/>
              <p:nvPr/>
            </p:nvGrpSpPr>
            <p:grpSpPr>
              <a:xfrm>
                <a:off x="4455472" y="3830727"/>
                <a:ext cx="2013895" cy="1544391"/>
                <a:chOff x="1383329" y="3598906"/>
                <a:chExt cx="3516333" cy="2696564"/>
              </a:xfrm>
            </p:grpSpPr>
            <p:sp>
              <p:nvSpPr>
                <p:cNvPr id="72" name="Oval 71">
                  <a:extLst>
                    <a:ext uri="{FF2B5EF4-FFF2-40B4-BE49-F238E27FC236}">
                      <a16:creationId xmlns:a16="http://schemas.microsoft.com/office/drawing/2014/main" id="{9DC3BF71-58D8-46AC-9680-616B8C09DD3E}"/>
                    </a:ext>
                  </a:extLst>
                </p:cNvPr>
                <p:cNvSpPr/>
                <p:nvPr/>
              </p:nvSpPr>
              <p:spPr>
                <a:xfrm>
                  <a:off x="1383329" y="4214449"/>
                  <a:ext cx="3516333" cy="2081021"/>
                </a:xfrm>
                <a:prstGeom prst="ellipse">
                  <a:avLst/>
                </a:prstGeom>
                <a:gradFill flip="none" rotWithShape="1">
                  <a:gsLst>
                    <a:gs pos="21000">
                      <a:srgbClr val="00B050"/>
                    </a:gs>
                    <a:gs pos="100000">
                      <a:srgbClr val="00B050">
                        <a:alpha val="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latin typeface="Arial" panose="020B0604020202020204" pitchFamily="34" charset="0"/>
                    <a:cs typeface="Arial" panose="020B0604020202020204" pitchFamily="34" charset="0"/>
                  </a:endParaRPr>
                </a:p>
              </p:txBody>
            </p:sp>
            <p:sp>
              <p:nvSpPr>
                <p:cNvPr id="73" name="Rectangle: Rounded Corners 72">
                  <a:extLst>
                    <a:ext uri="{FF2B5EF4-FFF2-40B4-BE49-F238E27FC236}">
                      <a16:creationId xmlns:a16="http://schemas.microsoft.com/office/drawing/2014/main" id="{2BC44EC7-7EEA-440F-A243-52E0805AA331}"/>
                    </a:ext>
                  </a:extLst>
                </p:cNvPr>
                <p:cNvSpPr/>
                <p:nvPr/>
              </p:nvSpPr>
              <p:spPr>
                <a:xfrm>
                  <a:off x="3345656" y="3598906"/>
                  <a:ext cx="460637" cy="93949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latin typeface="Arial" panose="020B0604020202020204" pitchFamily="34" charset="0"/>
                    <a:cs typeface="Arial" panose="020B0604020202020204" pitchFamily="34" charset="0"/>
                  </a:endParaRPr>
                </a:p>
              </p:txBody>
            </p:sp>
          </p:grpSp>
          <p:sp>
            <p:nvSpPr>
              <p:cNvPr id="80" name="Oval 79">
                <a:extLst>
                  <a:ext uri="{FF2B5EF4-FFF2-40B4-BE49-F238E27FC236}">
                    <a16:creationId xmlns:a16="http://schemas.microsoft.com/office/drawing/2014/main" id="{0AE6324C-156B-42F7-B527-5AF78AD6F1DA}"/>
                  </a:ext>
                </a:extLst>
              </p:cNvPr>
              <p:cNvSpPr/>
              <p:nvPr/>
            </p:nvSpPr>
            <p:spPr>
              <a:xfrm>
                <a:off x="5782307" y="3693072"/>
                <a:ext cx="121717" cy="121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latin typeface="Arial" panose="020B0604020202020204" pitchFamily="34" charset="0"/>
                  <a:cs typeface="Arial" panose="020B0604020202020204" pitchFamily="34" charset="0"/>
                </a:endParaRPr>
              </a:p>
            </p:txBody>
          </p:sp>
          <p:sp>
            <p:nvSpPr>
              <p:cNvPr id="81" name="Oval 80">
                <a:extLst>
                  <a:ext uri="{FF2B5EF4-FFF2-40B4-BE49-F238E27FC236}">
                    <a16:creationId xmlns:a16="http://schemas.microsoft.com/office/drawing/2014/main" id="{903A42B5-3781-4960-9AC8-D885F496C0D4}"/>
                  </a:ext>
                </a:extLst>
              </p:cNvPr>
              <p:cNvSpPr/>
              <p:nvPr/>
            </p:nvSpPr>
            <p:spPr>
              <a:xfrm>
                <a:off x="6051792" y="3871132"/>
                <a:ext cx="121717" cy="121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latin typeface="Arial" panose="020B0604020202020204" pitchFamily="34" charset="0"/>
                  <a:cs typeface="Arial" panose="020B0604020202020204" pitchFamily="34" charset="0"/>
                </a:endParaRPr>
              </a:p>
            </p:txBody>
          </p:sp>
          <p:sp>
            <p:nvSpPr>
              <p:cNvPr id="85" name="Oval 84">
                <a:extLst>
                  <a:ext uri="{FF2B5EF4-FFF2-40B4-BE49-F238E27FC236}">
                    <a16:creationId xmlns:a16="http://schemas.microsoft.com/office/drawing/2014/main" id="{73B61959-DE63-4518-AC56-18C98B24AB60}"/>
                  </a:ext>
                </a:extLst>
              </p:cNvPr>
              <p:cNvSpPr/>
              <p:nvPr/>
            </p:nvSpPr>
            <p:spPr>
              <a:xfrm>
                <a:off x="5930075" y="3498943"/>
                <a:ext cx="121717" cy="121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latin typeface="Arial" panose="020B0604020202020204" pitchFamily="34" charset="0"/>
                  <a:cs typeface="Arial" panose="020B0604020202020204" pitchFamily="34" charset="0"/>
                </a:endParaRPr>
              </a:p>
            </p:txBody>
          </p:sp>
          <p:sp>
            <p:nvSpPr>
              <p:cNvPr id="86" name="Oval 85">
                <a:extLst>
                  <a:ext uri="{FF2B5EF4-FFF2-40B4-BE49-F238E27FC236}">
                    <a16:creationId xmlns:a16="http://schemas.microsoft.com/office/drawing/2014/main" id="{E2779302-99C7-41BB-B4D7-B55AB8DDB11C}"/>
                  </a:ext>
                </a:extLst>
              </p:cNvPr>
              <p:cNvSpPr/>
              <p:nvPr/>
            </p:nvSpPr>
            <p:spPr>
              <a:xfrm>
                <a:off x="5214189" y="3792383"/>
                <a:ext cx="121717" cy="121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latin typeface="Arial" panose="020B0604020202020204" pitchFamily="34" charset="0"/>
                  <a:cs typeface="Arial" panose="020B0604020202020204" pitchFamily="34" charset="0"/>
                </a:endParaRPr>
              </a:p>
            </p:txBody>
          </p:sp>
          <p:sp>
            <p:nvSpPr>
              <p:cNvPr id="88" name="Oval 87">
                <a:extLst>
                  <a:ext uri="{FF2B5EF4-FFF2-40B4-BE49-F238E27FC236}">
                    <a16:creationId xmlns:a16="http://schemas.microsoft.com/office/drawing/2014/main" id="{C7421916-D40B-4EDC-894C-79D217D5A648}"/>
                  </a:ext>
                </a:extLst>
              </p:cNvPr>
              <p:cNvSpPr/>
              <p:nvPr/>
            </p:nvSpPr>
            <p:spPr>
              <a:xfrm>
                <a:off x="5512361" y="3670121"/>
                <a:ext cx="121717" cy="121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latin typeface="Arial" panose="020B0604020202020204" pitchFamily="34" charset="0"/>
                  <a:cs typeface="Arial" panose="020B0604020202020204" pitchFamily="34" charset="0"/>
                </a:endParaRPr>
              </a:p>
            </p:txBody>
          </p:sp>
          <p:sp>
            <p:nvSpPr>
              <p:cNvPr id="90" name="Oval 89">
                <a:extLst>
                  <a:ext uri="{FF2B5EF4-FFF2-40B4-BE49-F238E27FC236}">
                    <a16:creationId xmlns:a16="http://schemas.microsoft.com/office/drawing/2014/main" id="{175D20C9-F723-45AE-917C-850C9C781B66}"/>
                  </a:ext>
                </a:extLst>
              </p:cNvPr>
              <p:cNvSpPr/>
              <p:nvPr/>
            </p:nvSpPr>
            <p:spPr>
              <a:xfrm>
                <a:off x="5928905" y="4432991"/>
                <a:ext cx="121717" cy="121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latin typeface="Arial" panose="020B0604020202020204" pitchFamily="34" charset="0"/>
                  <a:cs typeface="Arial" panose="020B0604020202020204" pitchFamily="34" charset="0"/>
                </a:endParaRPr>
              </a:p>
            </p:txBody>
          </p:sp>
          <p:sp>
            <p:nvSpPr>
              <p:cNvPr id="91" name="Oval 90">
                <a:extLst>
                  <a:ext uri="{FF2B5EF4-FFF2-40B4-BE49-F238E27FC236}">
                    <a16:creationId xmlns:a16="http://schemas.microsoft.com/office/drawing/2014/main" id="{62213E84-81D3-4377-87CF-AD8D7C36782B}"/>
                  </a:ext>
                </a:extLst>
              </p:cNvPr>
              <p:cNvSpPr/>
              <p:nvPr/>
            </p:nvSpPr>
            <p:spPr>
              <a:xfrm>
                <a:off x="5193466" y="4377499"/>
                <a:ext cx="121717" cy="121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latin typeface="Arial" panose="020B0604020202020204" pitchFamily="34" charset="0"/>
                  <a:cs typeface="Arial" panose="020B0604020202020204" pitchFamily="34" charset="0"/>
                </a:endParaRPr>
              </a:p>
            </p:txBody>
          </p:sp>
          <p:sp>
            <p:nvSpPr>
              <p:cNvPr id="95" name="Oval 94">
                <a:extLst>
                  <a:ext uri="{FF2B5EF4-FFF2-40B4-BE49-F238E27FC236}">
                    <a16:creationId xmlns:a16="http://schemas.microsoft.com/office/drawing/2014/main" id="{B14B4583-151B-47A1-9681-1D298CF7B24A}"/>
                  </a:ext>
                </a:extLst>
              </p:cNvPr>
              <p:cNvSpPr/>
              <p:nvPr/>
            </p:nvSpPr>
            <p:spPr>
              <a:xfrm>
                <a:off x="4983004" y="4808653"/>
                <a:ext cx="121717" cy="121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latin typeface="Arial" panose="020B0604020202020204" pitchFamily="34" charset="0"/>
                  <a:cs typeface="Arial" panose="020B0604020202020204" pitchFamily="34" charset="0"/>
                </a:endParaRPr>
              </a:p>
            </p:txBody>
          </p:sp>
          <p:sp>
            <p:nvSpPr>
              <p:cNvPr id="96" name="Oval 95">
                <a:extLst>
                  <a:ext uri="{FF2B5EF4-FFF2-40B4-BE49-F238E27FC236}">
                    <a16:creationId xmlns:a16="http://schemas.microsoft.com/office/drawing/2014/main" id="{521CC5C3-91F6-4120-BF65-5FF4883F7912}"/>
                  </a:ext>
                </a:extLst>
              </p:cNvPr>
              <p:cNvSpPr/>
              <p:nvPr/>
            </p:nvSpPr>
            <p:spPr>
              <a:xfrm>
                <a:off x="5735120" y="4964949"/>
                <a:ext cx="121718" cy="1352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latin typeface="Arial" panose="020B0604020202020204" pitchFamily="34" charset="0"/>
                  <a:cs typeface="Arial" panose="020B0604020202020204" pitchFamily="34" charset="0"/>
                </a:endParaRPr>
              </a:p>
            </p:txBody>
          </p:sp>
          <p:sp>
            <p:nvSpPr>
              <p:cNvPr id="97" name="Oval 96">
                <a:extLst>
                  <a:ext uri="{FF2B5EF4-FFF2-40B4-BE49-F238E27FC236}">
                    <a16:creationId xmlns:a16="http://schemas.microsoft.com/office/drawing/2014/main" id="{55487BD1-5D6B-4C34-80CC-0D853957553F}"/>
                  </a:ext>
                </a:extLst>
              </p:cNvPr>
              <p:cNvSpPr/>
              <p:nvPr/>
            </p:nvSpPr>
            <p:spPr>
              <a:xfrm>
                <a:off x="5182719" y="5021212"/>
                <a:ext cx="121717" cy="121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BF840809-9652-4A14-933B-73691C5DC46C}"/>
                  </a:ext>
                </a:extLst>
              </p:cNvPr>
              <p:cNvSpPr txBox="1"/>
              <p:nvPr/>
            </p:nvSpPr>
            <p:spPr>
              <a:xfrm>
                <a:off x="4710567" y="3504128"/>
                <a:ext cx="1007244" cy="269399"/>
              </a:xfrm>
              <a:prstGeom prst="rect">
                <a:avLst/>
              </a:prstGeom>
              <a:noFill/>
            </p:spPr>
            <p:txBody>
              <a:bodyPr wrap="square" lIns="0" tIns="0" rIns="0" bIns="0" rtlCol="0">
                <a:spAutoFit/>
              </a:bodyPr>
              <a:lstStyle/>
              <a:p>
                <a:r>
                  <a:rPr lang="en-US" sz="1400">
                    <a:solidFill>
                      <a:srgbClr val="4472C4"/>
                    </a:solidFill>
                    <a:latin typeface="Arial" panose="020B0604020202020204" pitchFamily="34" charset="0"/>
                    <a:cs typeface="Arial" panose="020B0604020202020204" pitchFamily="34" charset="0"/>
                  </a:rPr>
                  <a:t>GABA</a:t>
                </a:r>
              </a:p>
            </p:txBody>
          </p:sp>
          <p:sp>
            <p:nvSpPr>
              <p:cNvPr id="99" name="Oval 98">
                <a:extLst>
                  <a:ext uri="{FF2B5EF4-FFF2-40B4-BE49-F238E27FC236}">
                    <a16:creationId xmlns:a16="http://schemas.microsoft.com/office/drawing/2014/main" id="{9A357D37-2A1D-4D9E-8799-809F5492B368}"/>
                  </a:ext>
                </a:extLst>
              </p:cNvPr>
              <p:cNvSpPr/>
              <p:nvPr/>
            </p:nvSpPr>
            <p:spPr>
              <a:xfrm>
                <a:off x="5662405" y="4035414"/>
                <a:ext cx="121717" cy="121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400">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F39E2F0D-C585-4E0D-ACA3-56081479076C}"/>
                  </a:ext>
                </a:extLst>
              </p:cNvPr>
              <p:cNvCxnSpPr>
                <a:cxnSpLocks/>
              </p:cNvCxnSpPr>
              <p:nvPr/>
            </p:nvCxnSpPr>
            <p:spPr>
              <a:xfrm>
                <a:off x="5712486" y="3620660"/>
                <a:ext cx="0" cy="1119227"/>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grpSp>
      </p:grpSp>
      <p:grpSp>
        <p:nvGrpSpPr>
          <p:cNvPr id="10" name="Group 9">
            <a:extLst>
              <a:ext uri="{FF2B5EF4-FFF2-40B4-BE49-F238E27FC236}">
                <a16:creationId xmlns:a16="http://schemas.microsoft.com/office/drawing/2014/main" id="{1D54159D-24A4-7057-DF02-2D061BE9C727}"/>
              </a:ext>
            </a:extLst>
          </p:cNvPr>
          <p:cNvGrpSpPr/>
          <p:nvPr/>
        </p:nvGrpSpPr>
        <p:grpSpPr>
          <a:xfrm>
            <a:off x="865223" y="5421647"/>
            <a:ext cx="5592676" cy="3622773"/>
            <a:chOff x="3231977" y="5198284"/>
            <a:chExt cx="5592676" cy="3622773"/>
          </a:xfrm>
        </p:grpSpPr>
        <p:grpSp>
          <p:nvGrpSpPr>
            <p:cNvPr id="155" name="Group 154">
              <a:extLst>
                <a:ext uri="{FF2B5EF4-FFF2-40B4-BE49-F238E27FC236}">
                  <a16:creationId xmlns:a16="http://schemas.microsoft.com/office/drawing/2014/main" id="{2C90FB82-62F0-E82F-F135-03869E5C2E1B}"/>
                </a:ext>
              </a:extLst>
            </p:cNvPr>
            <p:cNvGrpSpPr/>
            <p:nvPr/>
          </p:nvGrpSpPr>
          <p:grpSpPr>
            <a:xfrm>
              <a:off x="3231977" y="5343351"/>
              <a:ext cx="5592676" cy="3477706"/>
              <a:chOff x="219215" y="908048"/>
              <a:chExt cx="5041080" cy="3134706"/>
            </a:xfrm>
          </p:grpSpPr>
          <p:grpSp>
            <p:nvGrpSpPr>
              <p:cNvPr id="162" name="Group 161">
                <a:extLst>
                  <a:ext uri="{FF2B5EF4-FFF2-40B4-BE49-F238E27FC236}">
                    <a16:creationId xmlns:a16="http://schemas.microsoft.com/office/drawing/2014/main" id="{4B220F54-8273-6A56-3423-1BFB42DB2192}"/>
                  </a:ext>
                </a:extLst>
              </p:cNvPr>
              <p:cNvGrpSpPr/>
              <p:nvPr/>
            </p:nvGrpSpPr>
            <p:grpSpPr>
              <a:xfrm>
                <a:off x="219215" y="908048"/>
                <a:ext cx="4963447" cy="1488891"/>
                <a:chOff x="219215" y="908048"/>
                <a:chExt cx="4963447" cy="1488891"/>
              </a:xfrm>
            </p:grpSpPr>
            <p:grpSp>
              <p:nvGrpSpPr>
                <p:cNvPr id="185" name="Group 184">
                  <a:extLst>
                    <a:ext uri="{FF2B5EF4-FFF2-40B4-BE49-F238E27FC236}">
                      <a16:creationId xmlns:a16="http://schemas.microsoft.com/office/drawing/2014/main" id="{750A7964-FFCC-9FA7-860D-D9B2DBC4F2AC}"/>
                    </a:ext>
                  </a:extLst>
                </p:cNvPr>
                <p:cNvGrpSpPr/>
                <p:nvPr/>
              </p:nvGrpSpPr>
              <p:grpSpPr>
                <a:xfrm>
                  <a:off x="575334" y="908048"/>
                  <a:ext cx="4607328" cy="1488891"/>
                  <a:chOff x="222909" y="908048"/>
                  <a:chExt cx="4607328" cy="1488891"/>
                </a:xfrm>
              </p:grpSpPr>
              <p:pic>
                <p:nvPicPr>
                  <p:cNvPr id="187" name="Picture 186">
                    <a:extLst>
                      <a:ext uri="{FF2B5EF4-FFF2-40B4-BE49-F238E27FC236}">
                        <a16:creationId xmlns:a16="http://schemas.microsoft.com/office/drawing/2014/main" id="{600CB4C1-9EEE-985A-FA3A-E98370D804A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222909" y="908048"/>
                    <a:ext cx="1488892" cy="1488891"/>
                  </a:xfrm>
                  <a:prstGeom prst="rect">
                    <a:avLst/>
                  </a:prstGeom>
                </p:spPr>
              </p:pic>
              <p:pic>
                <p:nvPicPr>
                  <p:cNvPr id="188" name="Picture 187">
                    <a:extLst>
                      <a:ext uri="{FF2B5EF4-FFF2-40B4-BE49-F238E27FC236}">
                        <a16:creationId xmlns:a16="http://schemas.microsoft.com/office/drawing/2014/main" id="{60818104-D8C5-C47B-86AC-3C55D904AF8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Lst>
                  </a:blip>
                  <a:stretch>
                    <a:fillRect/>
                  </a:stretch>
                </p:blipFill>
                <p:spPr>
                  <a:xfrm>
                    <a:off x="1782127" y="908048"/>
                    <a:ext cx="1488892" cy="1488891"/>
                  </a:xfrm>
                  <a:prstGeom prst="rect">
                    <a:avLst/>
                  </a:prstGeom>
                </p:spPr>
              </p:pic>
              <p:pic>
                <p:nvPicPr>
                  <p:cNvPr id="189" name="Picture 188">
                    <a:extLst>
                      <a:ext uri="{FF2B5EF4-FFF2-40B4-BE49-F238E27FC236}">
                        <a16:creationId xmlns:a16="http://schemas.microsoft.com/office/drawing/2014/main" id="{3585689D-F3D7-09BC-6E76-B48D0D027570}"/>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20000"/>
                            </a14:imgEffect>
                          </a14:imgLayer>
                        </a14:imgProps>
                      </a:ext>
                    </a:extLst>
                  </a:blip>
                  <a:stretch>
                    <a:fillRect/>
                  </a:stretch>
                </p:blipFill>
                <p:spPr>
                  <a:xfrm>
                    <a:off x="3341345" y="908048"/>
                    <a:ext cx="1488892" cy="1488891"/>
                  </a:xfrm>
                  <a:prstGeom prst="rect">
                    <a:avLst/>
                  </a:prstGeom>
                </p:spPr>
              </p:pic>
              <p:sp>
                <p:nvSpPr>
                  <p:cNvPr id="190" name="Freeform: Shape 189">
                    <a:extLst>
                      <a:ext uri="{FF2B5EF4-FFF2-40B4-BE49-F238E27FC236}">
                        <a16:creationId xmlns:a16="http://schemas.microsoft.com/office/drawing/2014/main" id="{5221FD68-5070-C140-5635-40F829F3C605}"/>
                      </a:ext>
                    </a:extLst>
                  </p:cNvPr>
                  <p:cNvSpPr/>
                  <p:nvPr/>
                </p:nvSpPr>
                <p:spPr>
                  <a:xfrm>
                    <a:off x="890375" y="1640496"/>
                    <a:ext cx="443398" cy="493104"/>
                  </a:xfrm>
                  <a:custGeom>
                    <a:avLst/>
                    <a:gdLst>
                      <a:gd name="connsiteX0" fmla="*/ 1800 w 443398"/>
                      <a:gd name="connsiteY0" fmla="*/ 166079 h 493104"/>
                      <a:gd name="connsiteX1" fmla="*/ 58950 w 443398"/>
                      <a:gd name="connsiteY1" fmla="*/ 232754 h 493104"/>
                      <a:gd name="connsiteX2" fmla="*/ 214525 w 443398"/>
                      <a:gd name="connsiteY2" fmla="*/ 486754 h 493104"/>
                      <a:gd name="connsiteX3" fmla="*/ 255800 w 443398"/>
                      <a:gd name="connsiteY3" fmla="*/ 493104 h 493104"/>
                      <a:gd name="connsiteX4" fmla="*/ 284375 w 443398"/>
                      <a:gd name="connsiteY4" fmla="*/ 413729 h 493104"/>
                      <a:gd name="connsiteX5" fmla="*/ 309775 w 443398"/>
                      <a:gd name="connsiteY5" fmla="*/ 318479 h 493104"/>
                      <a:gd name="connsiteX6" fmla="*/ 382800 w 443398"/>
                      <a:gd name="connsiteY6" fmla="*/ 293079 h 493104"/>
                      <a:gd name="connsiteX7" fmla="*/ 433600 w 443398"/>
                      <a:gd name="connsiteY7" fmla="*/ 226404 h 493104"/>
                      <a:gd name="connsiteX8" fmla="*/ 411375 w 443398"/>
                      <a:gd name="connsiteY8" fmla="*/ 105754 h 493104"/>
                      <a:gd name="connsiteX9" fmla="*/ 338350 w 443398"/>
                      <a:gd name="connsiteY9" fmla="*/ 67654 h 493104"/>
                      <a:gd name="connsiteX10" fmla="*/ 309775 w 443398"/>
                      <a:gd name="connsiteY10" fmla="*/ 16854 h 493104"/>
                      <a:gd name="connsiteX11" fmla="*/ 106575 w 443398"/>
                      <a:gd name="connsiteY11" fmla="*/ 67654 h 493104"/>
                      <a:gd name="connsiteX12" fmla="*/ 30375 w 443398"/>
                      <a:gd name="connsiteY12" fmla="*/ 112104 h 493104"/>
                      <a:gd name="connsiteX13" fmla="*/ 1800 w 443398"/>
                      <a:gd name="connsiteY13" fmla="*/ 166079 h 49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3398" h="493104">
                        <a:moveTo>
                          <a:pt x="1800" y="166079"/>
                        </a:moveTo>
                        <a:cubicBezTo>
                          <a:pt x="6562" y="186187"/>
                          <a:pt x="44019" y="207576"/>
                          <a:pt x="58950" y="232754"/>
                        </a:cubicBezTo>
                        <a:cubicBezTo>
                          <a:pt x="90273" y="285573"/>
                          <a:pt x="132701" y="438788"/>
                          <a:pt x="214525" y="486754"/>
                        </a:cubicBezTo>
                        <a:cubicBezTo>
                          <a:pt x="226534" y="493794"/>
                          <a:pt x="242042" y="490987"/>
                          <a:pt x="255800" y="493104"/>
                        </a:cubicBezTo>
                        <a:cubicBezTo>
                          <a:pt x="265325" y="466646"/>
                          <a:pt x="277862" y="441085"/>
                          <a:pt x="284375" y="413729"/>
                        </a:cubicBezTo>
                        <a:cubicBezTo>
                          <a:pt x="291702" y="382957"/>
                          <a:pt x="276201" y="341981"/>
                          <a:pt x="309775" y="318479"/>
                        </a:cubicBezTo>
                        <a:cubicBezTo>
                          <a:pt x="330888" y="303700"/>
                          <a:pt x="358458" y="301546"/>
                          <a:pt x="382800" y="293079"/>
                        </a:cubicBezTo>
                        <a:cubicBezTo>
                          <a:pt x="399733" y="270854"/>
                          <a:pt x="423223" y="252346"/>
                          <a:pt x="433600" y="226404"/>
                        </a:cubicBezTo>
                        <a:cubicBezTo>
                          <a:pt x="450070" y="185229"/>
                          <a:pt x="447750" y="135309"/>
                          <a:pt x="411375" y="105754"/>
                        </a:cubicBezTo>
                        <a:cubicBezTo>
                          <a:pt x="390066" y="88441"/>
                          <a:pt x="362692" y="80354"/>
                          <a:pt x="338350" y="67654"/>
                        </a:cubicBezTo>
                        <a:cubicBezTo>
                          <a:pt x="328825" y="50721"/>
                          <a:pt x="327868" y="23934"/>
                          <a:pt x="309775" y="16854"/>
                        </a:cubicBezTo>
                        <a:cubicBezTo>
                          <a:pt x="203046" y="-24909"/>
                          <a:pt x="185486" y="18141"/>
                          <a:pt x="106575" y="67654"/>
                        </a:cubicBezTo>
                        <a:cubicBezTo>
                          <a:pt x="81667" y="83283"/>
                          <a:pt x="55775" y="97287"/>
                          <a:pt x="30375" y="112104"/>
                        </a:cubicBezTo>
                        <a:cubicBezTo>
                          <a:pt x="166" y="162452"/>
                          <a:pt x="-2962" y="145971"/>
                          <a:pt x="1800" y="166079"/>
                        </a:cubicBezTo>
                        <a:close/>
                      </a:path>
                    </a:pathLst>
                  </a:custGeom>
                  <a:no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1" name="Freeform: Shape 190">
                    <a:extLst>
                      <a:ext uri="{FF2B5EF4-FFF2-40B4-BE49-F238E27FC236}">
                        <a16:creationId xmlns:a16="http://schemas.microsoft.com/office/drawing/2014/main" id="{9F65AFBB-0074-8CCE-11A2-0095DC7BA0F8}"/>
                      </a:ext>
                    </a:extLst>
                  </p:cNvPr>
                  <p:cNvSpPr/>
                  <p:nvPr/>
                </p:nvSpPr>
                <p:spPr>
                  <a:xfrm>
                    <a:off x="2449593" y="1640496"/>
                    <a:ext cx="443398" cy="493104"/>
                  </a:xfrm>
                  <a:custGeom>
                    <a:avLst/>
                    <a:gdLst>
                      <a:gd name="connsiteX0" fmla="*/ 1800 w 443398"/>
                      <a:gd name="connsiteY0" fmla="*/ 166079 h 493104"/>
                      <a:gd name="connsiteX1" fmla="*/ 58950 w 443398"/>
                      <a:gd name="connsiteY1" fmla="*/ 232754 h 493104"/>
                      <a:gd name="connsiteX2" fmla="*/ 214525 w 443398"/>
                      <a:gd name="connsiteY2" fmla="*/ 486754 h 493104"/>
                      <a:gd name="connsiteX3" fmla="*/ 255800 w 443398"/>
                      <a:gd name="connsiteY3" fmla="*/ 493104 h 493104"/>
                      <a:gd name="connsiteX4" fmla="*/ 284375 w 443398"/>
                      <a:gd name="connsiteY4" fmla="*/ 413729 h 493104"/>
                      <a:gd name="connsiteX5" fmla="*/ 309775 w 443398"/>
                      <a:gd name="connsiteY5" fmla="*/ 318479 h 493104"/>
                      <a:gd name="connsiteX6" fmla="*/ 382800 w 443398"/>
                      <a:gd name="connsiteY6" fmla="*/ 293079 h 493104"/>
                      <a:gd name="connsiteX7" fmla="*/ 433600 w 443398"/>
                      <a:gd name="connsiteY7" fmla="*/ 226404 h 493104"/>
                      <a:gd name="connsiteX8" fmla="*/ 411375 w 443398"/>
                      <a:gd name="connsiteY8" fmla="*/ 105754 h 493104"/>
                      <a:gd name="connsiteX9" fmla="*/ 338350 w 443398"/>
                      <a:gd name="connsiteY9" fmla="*/ 67654 h 493104"/>
                      <a:gd name="connsiteX10" fmla="*/ 309775 w 443398"/>
                      <a:gd name="connsiteY10" fmla="*/ 16854 h 493104"/>
                      <a:gd name="connsiteX11" fmla="*/ 106575 w 443398"/>
                      <a:gd name="connsiteY11" fmla="*/ 67654 h 493104"/>
                      <a:gd name="connsiteX12" fmla="*/ 30375 w 443398"/>
                      <a:gd name="connsiteY12" fmla="*/ 112104 h 493104"/>
                      <a:gd name="connsiteX13" fmla="*/ 1800 w 443398"/>
                      <a:gd name="connsiteY13" fmla="*/ 166079 h 49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3398" h="493104">
                        <a:moveTo>
                          <a:pt x="1800" y="166079"/>
                        </a:moveTo>
                        <a:cubicBezTo>
                          <a:pt x="6562" y="186187"/>
                          <a:pt x="44019" y="207576"/>
                          <a:pt x="58950" y="232754"/>
                        </a:cubicBezTo>
                        <a:cubicBezTo>
                          <a:pt x="90273" y="285573"/>
                          <a:pt x="132701" y="438788"/>
                          <a:pt x="214525" y="486754"/>
                        </a:cubicBezTo>
                        <a:cubicBezTo>
                          <a:pt x="226534" y="493794"/>
                          <a:pt x="242042" y="490987"/>
                          <a:pt x="255800" y="493104"/>
                        </a:cubicBezTo>
                        <a:cubicBezTo>
                          <a:pt x="265325" y="466646"/>
                          <a:pt x="277862" y="441085"/>
                          <a:pt x="284375" y="413729"/>
                        </a:cubicBezTo>
                        <a:cubicBezTo>
                          <a:pt x="291702" y="382957"/>
                          <a:pt x="276201" y="341981"/>
                          <a:pt x="309775" y="318479"/>
                        </a:cubicBezTo>
                        <a:cubicBezTo>
                          <a:pt x="330888" y="303700"/>
                          <a:pt x="358458" y="301546"/>
                          <a:pt x="382800" y="293079"/>
                        </a:cubicBezTo>
                        <a:cubicBezTo>
                          <a:pt x="399733" y="270854"/>
                          <a:pt x="423223" y="252346"/>
                          <a:pt x="433600" y="226404"/>
                        </a:cubicBezTo>
                        <a:cubicBezTo>
                          <a:pt x="450070" y="185229"/>
                          <a:pt x="447750" y="135309"/>
                          <a:pt x="411375" y="105754"/>
                        </a:cubicBezTo>
                        <a:cubicBezTo>
                          <a:pt x="390066" y="88441"/>
                          <a:pt x="362692" y="80354"/>
                          <a:pt x="338350" y="67654"/>
                        </a:cubicBezTo>
                        <a:cubicBezTo>
                          <a:pt x="328825" y="50721"/>
                          <a:pt x="327868" y="23934"/>
                          <a:pt x="309775" y="16854"/>
                        </a:cubicBezTo>
                        <a:cubicBezTo>
                          <a:pt x="203046" y="-24909"/>
                          <a:pt x="185486" y="18141"/>
                          <a:pt x="106575" y="67654"/>
                        </a:cubicBezTo>
                        <a:cubicBezTo>
                          <a:pt x="81667" y="83283"/>
                          <a:pt x="55775" y="97287"/>
                          <a:pt x="30375" y="112104"/>
                        </a:cubicBezTo>
                        <a:cubicBezTo>
                          <a:pt x="166" y="162452"/>
                          <a:pt x="-2962" y="145971"/>
                          <a:pt x="1800" y="166079"/>
                        </a:cubicBezTo>
                        <a:close/>
                      </a:path>
                    </a:pathLst>
                  </a:custGeom>
                  <a:no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92" name="Freeform: Shape 191">
                    <a:extLst>
                      <a:ext uri="{FF2B5EF4-FFF2-40B4-BE49-F238E27FC236}">
                        <a16:creationId xmlns:a16="http://schemas.microsoft.com/office/drawing/2014/main" id="{11E7CFF0-11BB-4071-F86A-A40AE6385A88}"/>
                      </a:ext>
                    </a:extLst>
                  </p:cNvPr>
                  <p:cNvSpPr/>
                  <p:nvPr/>
                </p:nvSpPr>
                <p:spPr>
                  <a:xfrm>
                    <a:off x="4018150" y="1640496"/>
                    <a:ext cx="443398" cy="493104"/>
                  </a:xfrm>
                  <a:custGeom>
                    <a:avLst/>
                    <a:gdLst>
                      <a:gd name="connsiteX0" fmla="*/ 1800 w 443398"/>
                      <a:gd name="connsiteY0" fmla="*/ 166079 h 493104"/>
                      <a:gd name="connsiteX1" fmla="*/ 58950 w 443398"/>
                      <a:gd name="connsiteY1" fmla="*/ 232754 h 493104"/>
                      <a:gd name="connsiteX2" fmla="*/ 214525 w 443398"/>
                      <a:gd name="connsiteY2" fmla="*/ 486754 h 493104"/>
                      <a:gd name="connsiteX3" fmla="*/ 255800 w 443398"/>
                      <a:gd name="connsiteY3" fmla="*/ 493104 h 493104"/>
                      <a:gd name="connsiteX4" fmla="*/ 284375 w 443398"/>
                      <a:gd name="connsiteY4" fmla="*/ 413729 h 493104"/>
                      <a:gd name="connsiteX5" fmla="*/ 309775 w 443398"/>
                      <a:gd name="connsiteY5" fmla="*/ 318479 h 493104"/>
                      <a:gd name="connsiteX6" fmla="*/ 382800 w 443398"/>
                      <a:gd name="connsiteY6" fmla="*/ 293079 h 493104"/>
                      <a:gd name="connsiteX7" fmla="*/ 433600 w 443398"/>
                      <a:gd name="connsiteY7" fmla="*/ 226404 h 493104"/>
                      <a:gd name="connsiteX8" fmla="*/ 411375 w 443398"/>
                      <a:gd name="connsiteY8" fmla="*/ 105754 h 493104"/>
                      <a:gd name="connsiteX9" fmla="*/ 338350 w 443398"/>
                      <a:gd name="connsiteY9" fmla="*/ 67654 h 493104"/>
                      <a:gd name="connsiteX10" fmla="*/ 309775 w 443398"/>
                      <a:gd name="connsiteY10" fmla="*/ 16854 h 493104"/>
                      <a:gd name="connsiteX11" fmla="*/ 106575 w 443398"/>
                      <a:gd name="connsiteY11" fmla="*/ 67654 h 493104"/>
                      <a:gd name="connsiteX12" fmla="*/ 30375 w 443398"/>
                      <a:gd name="connsiteY12" fmla="*/ 112104 h 493104"/>
                      <a:gd name="connsiteX13" fmla="*/ 1800 w 443398"/>
                      <a:gd name="connsiteY13" fmla="*/ 166079 h 49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3398" h="493104">
                        <a:moveTo>
                          <a:pt x="1800" y="166079"/>
                        </a:moveTo>
                        <a:cubicBezTo>
                          <a:pt x="6562" y="186187"/>
                          <a:pt x="44019" y="207576"/>
                          <a:pt x="58950" y="232754"/>
                        </a:cubicBezTo>
                        <a:cubicBezTo>
                          <a:pt x="90273" y="285573"/>
                          <a:pt x="132701" y="438788"/>
                          <a:pt x="214525" y="486754"/>
                        </a:cubicBezTo>
                        <a:cubicBezTo>
                          <a:pt x="226534" y="493794"/>
                          <a:pt x="242042" y="490987"/>
                          <a:pt x="255800" y="493104"/>
                        </a:cubicBezTo>
                        <a:cubicBezTo>
                          <a:pt x="265325" y="466646"/>
                          <a:pt x="277862" y="441085"/>
                          <a:pt x="284375" y="413729"/>
                        </a:cubicBezTo>
                        <a:cubicBezTo>
                          <a:pt x="291702" y="382957"/>
                          <a:pt x="276201" y="341981"/>
                          <a:pt x="309775" y="318479"/>
                        </a:cubicBezTo>
                        <a:cubicBezTo>
                          <a:pt x="330888" y="303700"/>
                          <a:pt x="358458" y="301546"/>
                          <a:pt x="382800" y="293079"/>
                        </a:cubicBezTo>
                        <a:cubicBezTo>
                          <a:pt x="399733" y="270854"/>
                          <a:pt x="423223" y="252346"/>
                          <a:pt x="433600" y="226404"/>
                        </a:cubicBezTo>
                        <a:cubicBezTo>
                          <a:pt x="450070" y="185229"/>
                          <a:pt x="447750" y="135309"/>
                          <a:pt x="411375" y="105754"/>
                        </a:cubicBezTo>
                        <a:cubicBezTo>
                          <a:pt x="390066" y="88441"/>
                          <a:pt x="362692" y="80354"/>
                          <a:pt x="338350" y="67654"/>
                        </a:cubicBezTo>
                        <a:cubicBezTo>
                          <a:pt x="328825" y="50721"/>
                          <a:pt x="327868" y="23934"/>
                          <a:pt x="309775" y="16854"/>
                        </a:cubicBezTo>
                        <a:cubicBezTo>
                          <a:pt x="203046" y="-24909"/>
                          <a:pt x="185486" y="18141"/>
                          <a:pt x="106575" y="67654"/>
                        </a:cubicBezTo>
                        <a:cubicBezTo>
                          <a:pt x="81667" y="83283"/>
                          <a:pt x="55775" y="97287"/>
                          <a:pt x="30375" y="112104"/>
                        </a:cubicBezTo>
                        <a:cubicBezTo>
                          <a:pt x="166" y="162452"/>
                          <a:pt x="-2962" y="145971"/>
                          <a:pt x="1800" y="166079"/>
                        </a:cubicBezTo>
                        <a:close/>
                      </a:path>
                    </a:pathLst>
                  </a:custGeom>
                  <a:no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93" name="Straight Connector 192">
                    <a:extLst>
                      <a:ext uri="{FF2B5EF4-FFF2-40B4-BE49-F238E27FC236}">
                        <a16:creationId xmlns:a16="http://schemas.microsoft.com/office/drawing/2014/main" id="{607B95EA-8370-3CBA-E680-D66636421BCC}"/>
                      </a:ext>
                    </a:extLst>
                  </p:cNvPr>
                  <p:cNvCxnSpPr>
                    <a:cxnSpLocks/>
                  </p:cNvCxnSpPr>
                  <p:nvPr/>
                </p:nvCxnSpPr>
                <p:spPr>
                  <a:xfrm>
                    <a:off x="935985" y="989806"/>
                    <a:ext cx="72533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BB16DD0-15D9-7153-29B3-5B1A80BB06F3}"/>
                      </a:ext>
                    </a:extLst>
                  </p:cNvPr>
                  <p:cNvCxnSpPr>
                    <a:cxnSpLocks/>
                  </p:cNvCxnSpPr>
                  <p:nvPr/>
                </p:nvCxnSpPr>
                <p:spPr>
                  <a:xfrm>
                    <a:off x="2495203" y="989806"/>
                    <a:ext cx="72533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2F69DE6-32BD-0F9D-5E51-140C069ACB32}"/>
                      </a:ext>
                    </a:extLst>
                  </p:cNvPr>
                  <p:cNvCxnSpPr>
                    <a:cxnSpLocks/>
                  </p:cNvCxnSpPr>
                  <p:nvPr/>
                </p:nvCxnSpPr>
                <p:spPr>
                  <a:xfrm>
                    <a:off x="4054421" y="989806"/>
                    <a:ext cx="72533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6" name="TextBox 185">
                  <a:extLst>
                    <a:ext uri="{FF2B5EF4-FFF2-40B4-BE49-F238E27FC236}">
                      <a16:creationId xmlns:a16="http://schemas.microsoft.com/office/drawing/2014/main" id="{6F676333-0897-7755-C0BA-65CCF5AD92E2}"/>
                    </a:ext>
                  </a:extLst>
                </p:cNvPr>
                <p:cNvSpPr txBox="1"/>
                <p:nvPr/>
              </p:nvSpPr>
              <p:spPr>
                <a:xfrm rot="16200000">
                  <a:off x="-57310" y="1435044"/>
                  <a:ext cx="913698" cy="360648"/>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Vehicle</a:t>
                  </a:r>
                </a:p>
              </p:txBody>
            </p:sp>
          </p:grpSp>
          <p:grpSp>
            <p:nvGrpSpPr>
              <p:cNvPr id="164" name="Group 163">
                <a:extLst>
                  <a:ext uri="{FF2B5EF4-FFF2-40B4-BE49-F238E27FC236}">
                    <a16:creationId xmlns:a16="http://schemas.microsoft.com/office/drawing/2014/main" id="{30D8C34C-FD8F-FE92-3B62-2435680355A4}"/>
                  </a:ext>
                </a:extLst>
              </p:cNvPr>
              <p:cNvGrpSpPr/>
              <p:nvPr/>
            </p:nvGrpSpPr>
            <p:grpSpPr>
              <a:xfrm>
                <a:off x="219219" y="2475960"/>
                <a:ext cx="5041076" cy="1566794"/>
                <a:chOff x="219219" y="2578349"/>
                <a:chExt cx="5041076" cy="1566794"/>
              </a:xfrm>
            </p:grpSpPr>
            <p:grpSp>
              <p:nvGrpSpPr>
                <p:cNvPr id="171" name="Group 170">
                  <a:extLst>
                    <a:ext uri="{FF2B5EF4-FFF2-40B4-BE49-F238E27FC236}">
                      <a16:creationId xmlns:a16="http://schemas.microsoft.com/office/drawing/2014/main" id="{633AC259-FACD-8B36-5C7F-EBCF3587ACEB}"/>
                    </a:ext>
                  </a:extLst>
                </p:cNvPr>
                <p:cNvGrpSpPr/>
                <p:nvPr/>
              </p:nvGrpSpPr>
              <p:grpSpPr>
                <a:xfrm>
                  <a:off x="575334" y="2581086"/>
                  <a:ext cx="4684961" cy="1517795"/>
                  <a:chOff x="222909" y="2581086"/>
                  <a:chExt cx="4684961" cy="1517795"/>
                </a:xfrm>
              </p:grpSpPr>
              <p:pic>
                <p:nvPicPr>
                  <p:cNvPr id="173" name="Picture 172">
                    <a:extLst>
                      <a:ext uri="{FF2B5EF4-FFF2-40B4-BE49-F238E27FC236}">
                        <a16:creationId xmlns:a16="http://schemas.microsoft.com/office/drawing/2014/main" id="{88A79010-05C5-A7DA-6D16-6E5A5A51EA05}"/>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20000"/>
                            </a14:imgEffect>
                          </a14:imgLayer>
                        </a14:imgProps>
                      </a:ext>
                    </a:extLst>
                  </a:blip>
                  <a:stretch>
                    <a:fillRect/>
                  </a:stretch>
                </p:blipFill>
                <p:spPr>
                  <a:xfrm>
                    <a:off x="222909" y="2581086"/>
                    <a:ext cx="1488892" cy="1488891"/>
                  </a:xfrm>
                  <a:prstGeom prst="rect">
                    <a:avLst/>
                  </a:prstGeom>
                </p:spPr>
              </p:pic>
              <p:pic>
                <p:nvPicPr>
                  <p:cNvPr id="174" name="Picture 173">
                    <a:extLst>
                      <a:ext uri="{FF2B5EF4-FFF2-40B4-BE49-F238E27FC236}">
                        <a16:creationId xmlns:a16="http://schemas.microsoft.com/office/drawing/2014/main" id="{B6812825-E0B6-2FB7-8B1D-F91F201E42C7}"/>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40000" contrast="20000"/>
                            </a14:imgEffect>
                          </a14:imgLayer>
                        </a14:imgProps>
                      </a:ext>
                    </a:extLst>
                  </a:blip>
                  <a:stretch>
                    <a:fillRect/>
                  </a:stretch>
                </p:blipFill>
                <p:spPr>
                  <a:xfrm>
                    <a:off x="1782127" y="2581086"/>
                    <a:ext cx="1488892" cy="1488891"/>
                  </a:xfrm>
                  <a:prstGeom prst="rect">
                    <a:avLst/>
                  </a:prstGeom>
                </p:spPr>
              </p:pic>
              <p:pic>
                <p:nvPicPr>
                  <p:cNvPr id="175" name="Picture 174">
                    <a:extLst>
                      <a:ext uri="{FF2B5EF4-FFF2-40B4-BE49-F238E27FC236}">
                        <a16:creationId xmlns:a16="http://schemas.microsoft.com/office/drawing/2014/main" id="{04C0EAD1-BE4F-41F2-B81C-5E5D9BAC0A95}"/>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40000" contrast="20000"/>
                            </a14:imgEffect>
                          </a14:imgLayer>
                        </a14:imgProps>
                      </a:ext>
                    </a:extLst>
                  </a:blip>
                  <a:stretch>
                    <a:fillRect/>
                  </a:stretch>
                </p:blipFill>
                <p:spPr>
                  <a:xfrm>
                    <a:off x="3341345" y="2581086"/>
                    <a:ext cx="1488892" cy="1488891"/>
                  </a:xfrm>
                  <a:prstGeom prst="rect">
                    <a:avLst/>
                  </a:prstGeom>
                </p:spPr>
              </p:pic>
              <p:sp>
                <p:nvSpPr>
                  <p:cNvPr id="176" name="Freeform: Shape 175">
                    <a:extLst>
                      <a:ext uri="{FF2B5EF4-FFF2-40B4-BE49-F238E27FC236}">
                        <a16:creationId xmlns:a16="http://schemas.microsoft.com/office/drawing/2014/main" id="{B057A5EF-6459-BA6B-7BF4-6FA631EA4BBC}"/>
                      </a:ext>
                    </a:extLst>
                  </p:cNvPr>
                  <p:cNvSpPr/>
                  <p:nvPr/>
                </p:nvSpPr>
                <p:spPr>
                  <a:xfrm>
                    <a:off x="521843" y="2816225"/>
                    <a:ext cx="576727" cy="371475"/>
                  </a:xfrm>
                  <a:custGeom>
                    <a:avLst/>
                    <a:gdLst>
                      <a:gd name="connsiteX0" fmla="*/ 24257 w 576727"/>
                      <a:gd name="connsiteY0" fmla="*/ 219075 h 371475"/>
                      <a:gd name="connsiteX1" fmla="*/ 94107 w 576727"/>
                      <a:gd name="connsiteY1" fmla="*/ 298450 h 371475"/>
                      <a:gd name="connsiteX2" fmla="*/ 160782 w 576727"/>
                      <a:gd name="connsiteY2" fmla="*/ 327025 h 371475"/>
                      <a:gd name="connsiteX3" fmla="*/ 256032 w 576727"/>
                      <a:gd name="connsiteY3" fmla="*/ 320675 h 371475"/>
                      <a:gd name="connsiteX4" fmla="*/ 290957 w 576727"/>
                      <a:gd name="connsiteY4" fmla="*/ 282575 h 371475"/>
                      <a:gd name="connsiteX5" fmla="*/ 427482 w 576727"/>
                      <a:gd name="connsiteY5" fmla="*/ 342900 h 371475"/>
                      <a:gd name="connsiteX6" fmla="*/ 554482 w 576727"/>
                      <a:gd name="connsiteY6" fmla="*/ 371475 h 371475"/>
                      <a:gd name="connsiteX7" fmla="*/ 576707 w 576727"/>
                      <a:gd name="connsiteY7" fmla="*/ 314325 h 371475"/>
                      <a:gd name="connsiteX8" fmla="*/ 557657 w 576727"/>
                      <a:gd name="connsiteY8" fmla="*/ 269875 h 371475"/>
                      <a:gd name="connsiteX9" fmla="*/ 456057 w 576727"/>
                      <a:gd name="connsiteY9" fmla="*/ 225425 h 371475"/>
                      <a:gd name="connsiteX10" fmla="*/ 405257 w 576727"/>
                      <a:gd name="connsiteY10" fmla="*/ 200025 h 371475"/>
                      <a:gd name="connsiteX11" fmla="*/ 325882 w 576727"/>
                      <a:gd name="connsiteY11" fmla="*/ 76200 h 371475"/>
                      <a:gd name="connsiteX12" fmla="*/ 256032 w 576727"/>
                      <a:gd name="connsiteY12" fmla="*/ 31750 h 371475"/>
                      <a:gd name="connsiteX13" fmla="*/ 214757 w 576727"/>
                      <a:gd name="connsiteY13" fmla="*/ 9525 h 371475"/>
                      <a:gd name="connsiteX14" fmla="*/ 122682 w 576727"/>
                      <a:gd name="connsiteY14" fmla="*/ 0 h 371475"/>
                      <a:gd name="connsiteX15" fmla="*/ 56007 w 576727"/>
                      <a:gd name="connsiteY15" fmla="*/ 50800 h 371475"/>
                      <a:gd name="connsiteX16" fmla="*/ 49657 w 576727"/>
                      <a:gd name="connsiteY16" fmla="*/ 63500 h 371475"/>
                      <a:gd name="connsiteX17" fmla="*/ 33782 w 576727"/>
                      <a:gd name="connsiteY17" fmla="*/ 82550 h 371475"/>
                      <a:gd name="connsiteX18" fmla="*/ 2032 w 576727"/>
                      <a:gd name="connsiteY18" fmla="*/ 174625 h 371475"/>
                      <a:gd name="connsiteX19" fmla="*/ 24257 w 576727"/>
                      <a:gd name="connsiteY19" fmla="*/ 2190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6727" h="371475">
                        <a:moveTo>
                          <a:pt x="24257" y="219075"/>
                        </a:moveTo>
                        <a:cubicBezTo>
                          <a:pt x="44718" y="247720"/>
                          <a:pt x="62741" y="279441"/>
                          <a:pt x="94107" y="298450"/>
                        </a:cubicBezTo>
                        <a:cubicBezTo>
                          <a:pt x="114786" y="310983"/>
                          <a:pt x="138557" y="317500"/>
                          <a:pt x="160782" y="327025"/>
                        </a:cubicBezTo>
                        <a:lnTo>
                          <a:pt x="256032" y="320675"/>
                        </a:lnTo>
                        <a:cubicBezTo>
                          <a:pt x="272336" y="315108"/>
                          <a:pt x="273872" y="280360"/>
                          <a:pt x="290957" y="282575"/>
                        </a:cubicBezTo>
                        <a:cubicBezTo>
                          <a:pt x="340297" y="288971"/>
                          <a:pt x="380339" y="326996"/>
                          <a:pt x="427482" y="342900"/>
                        </a:cubicBezTo>
                        <a:cubicBezTo>
                          <a:pt x="468597" y="356770"/>
                          <a:pt x="512149" y="361950"/>
                          <a:pt x="554482" y="371475"/>
                        </a:cubicBezTo>
                        <a:cubicBezTo>
                          <a:pt x="561890" y="352425"/>
                          <a:pt x="576069" y="334755"/>
                          <a:pt x="576707" y="314325"/>
                        </a:cubicBezTo>
                        <a:cubicBezTo>
                          <a:pt x="577211" y="298213"/>
                          <a:pt x="568193" y="282075"/>
                          <a:pt x="557657" y="269875"/>
                        </a:cubicBezTo>
                        <a:cubicBezTo>
                          <a:pt x="534377" y="242919"/>
                          <a:pt x="484855" y="236944"/>
                          <a:pt x="456057" y="225425"/>
                        </a:cubicBezTo>
                        <a:cubicBezTo>
                          <a:pt x="438479" y="218394"/>
                          <a:pt x="422190" y="208492"/>
                          <a:pt x="405257" y="200025"/>
                        </a:cubicBezTo>
                        <a:cubicBezTo>
                          <a:pt x="389990" y="173308"/>
                          <a:pt x="350481" y="98690"/>
                          <a:pt x="325882" y="76200"/>
                        </a:cubicBezTo>
                        <a:cubicBezTo>
                          <a:pt x="305514" y="57578"/>
                          <a:pt x="279697" y="45949"/>
                          <a:pt x="256032" y="31750"/>
                        </a:cubicBezTo>
                        <a:cubicBezTo>
                          <a:pt x="242633" y="23710"/>
                          <a:pt x="229958" y="13144"/>
                          <a:pt x="214757" y="9525"/>
                        </a:cubicBezTo>
                        <a:cubicBezTo>
                          <a:pt x="184741" y="2378"/>
                          <a:pt x="153374" y="3175"/>
                          <a:pt x="122682" y="0"/>
                        </a:cubicBezTo>
                        <a:cubicBezTo>
                          <a:pt x="100457" y="16933"/>
                          <a:pt x="77091" y="32466"/>
                          <a:pt x="56007" y="50800"/>
                        </a:cubicBezTo>
                        <a:cubicBezTo>
                          <a:pt x="52435" y="53906"/>
                          <a:pt x="52371" y="59623"/>
                          <a:pt x="49657" y="63500"/>
                        </a:cubicBezTo>
                        <a:cubicBezTo>
                          <a:pt x="44917" y="70272"/>
                          <a:pt x="39074" y="76200"/>
                          <a:pt x="33782" y="82550"/>
                        </a:cubicBezTo>
                        <a:cubicBezTo>
                          <a:pt x="23199" y="113242"/>
                          <a:pt x="-8234" y="143826"/>
                          <a:pt x="2032" y="174625"/>
                        </a:cubicBezTo>
                        <a:lnTo>
                          <a:pt x="24257" y="219075"/>
                        </a:lnTo>
                        <a:close/>
                      </a:path>
                    </a:pathLst>
                  </a:custGeom>
                  <a:no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77" name="Freeform: Shape 176">
                    <a:extLst>
                      <a:ext uri="{FF2B5EF4-FFF2-40B4-BE49-F238E27FC236}">
                        <a16:creationId xmlns:a16="http://schemas.microsoft.com/office/drawing/2014/main" id="{0442CB7B-1C50-41FE-E5EA-425E375F116A}"/>
                      </a:ext>
                    </a:extLst>
                  </p:cNvPr>
                  <p:cNvSpPr/>
                  <p:nvPr/>
                </p:nvSpPr>
                <p:spPr>
                  <a:xfrm>
                    <a:off x="2077374" y="2816225"/>
                    <a:ext cx="576727" cy="371475"/>
                  </a:xfrm>
                  <a:custGeom>
                    <a:avLst/>
                    <a:gdLst>
                      <a:gd name="connsiteX0" fmla="*/ 24257 w 576727"/>
                      <a:gd name="connsiteY0" fmla="*/ 219075 h 371475"/>
                      <a:gd name="connsiteX1" fmla="*/ 94107 w 576727"/>
                      <a:gd name="connsiteY1" fmla="*/ 298450 h 371475"/>
                      <a:gd name="connsiteX2" fmla="*/ 160782 w 576727"/>
                      <a:gd name="connsiteY2" fmla="*/ 327025 h 371475"/>
                      <a:gd name="connsiteX3" fmla="*/ 256032 w 576727"/>
                      <a:gd name="connsiteY3" fmla="*/ 320675 h 371475"/>
                      <a:gd name="connsiteX4" fmla="*/ 290957 w 576727"/>
                      <a:gd name="connsiteY4" fmla="*/ 282575 h 371475"/>
                      <a:gd name="connsiteX5" fmla="*/ 427482 w 576727"/>
                      <a:gd name="connsiteY5" fmla="*/ 342900 h 371475"/>
                      <a:gd name="connsiteX6" fmla="*/ 554482 w 576727"/>
                      <a:gd name="connsiteY6" fmla="*/ 371475 h 371475"/>
                      <a:gd name="connsiteX7" fmla="*/ 576707 w 576727"/>
                      <a:gd name="connsiteY7" fmla="*/ 314325 h 371475"/>
                      <a:gd name="connsiteX8" fmla="*/ 557657 w 576727"/>
                      <a:gd name="connsiteY8" fmla="*/ 269875 h 371475"/>
                      <a:gd name="connsiteX9" fmla="*/ 456057 w 576727"/>
                      <a:gd name="connsiteY9" fmla="*/ 225425 h 371475"/>
                      <a:gd name="connsiteX10" fmla="*/ 405257 w 576727"/>
                      <a:gd name="connsiteY10" fmla="*/ 200025 h 371475"/>
                      <a:gd name="connsiteX11" fmla="*/ 325882 w 576727"/>
                      <a:gd name="connsiteY11" fmla="*/ 76200 h 371475"/>
                      <a:gd name="connsiteX12" fmla="*/ 256032 w 576727"/>
                      <a:gd name="connsiteY12" fmla="*/ 31750 h 371475"/>
                      <a:gd name="connsiteX13" fmla="*/ 214757 w 576727"/>
                      <a:gd name="connsiteY13" fmla="*/ 9525 h 371475"/>
                      <a:gd name="connsiteX14" fmla="*/ 122682 w 576727"/>
                      <a:gd name="connsiteY14" fmla="*/ 0 h 371475"/>
                      <a:gd name="connsiteX15" fmla="*/ 56007 w 576727"/>
                      <a:gd name="connsiteY15" fmla="*/ 50800 h 371475"/>
                      <a:gd name="connsiteX16" fmla="*/ 49657 w 576727"/>
                      <a:gd name="connsiteY16" fmla="*/ 63500 h 371475"/>
                      <a:gd name="connsiteX17" fmla="*/ 33782 w 576727"/>
                      <a:gd name="connsiteY17" fmla="*/ 82550 h 371475"/>
                      <a:gd name="connsiteX18" fmla="*/ 2032 w 576727"/>
                      <a:gd name="connsiteY18" fmla="*/ 174625 h 371475"/>
                      <a:gd name="connsiteX19" fmla="*/ 24257 w 576727"/>
                      <a:gd name="connsiteY19" fmla="*/ 2190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6727" h="371475">
                        <a:moveTo>
                          <a:pt x="24257" y="219075"/>
                        </a:moveTo>
                        <a:cubicBezTo>
                          <a:pt x="44718" y="247720"/>
                          <a:pt x="62741" y="279441"/>
                          <a:pt x="94107" y="298450"/>
                        </a:cubicBezTo>
                        <a:cubicBezTo>
                          <a:pt x="114786" y="310983"/>
                          <a:pt x="138557" y="317500"/>
                          <a:pt x="160782" y="327025"/>
                        </a:cubicBezTo>
                        <a:lnTo>
                          <a:pt x="256032" y="320675"/>
                        </a:lnTo>
                        <a:cubicBezTo>
                          <a:pt x="272336" y="315108"/>
                          <a:pt x="273872" y="280360"/>
                          <a:pt x="290957" y="282575"/>
                        </a:cubicBezTo>
                        <a:cubicBezTo>
                          <a:pt x="340297" y="288971"/>
                          <a:pt x="380339" y="326996"/>
                          <a:pt x="427482" y="342900"/>
                        </a:cubicBezTo>
                        <a:cubicBezTo>
                          <a:pt x="468597" y="356770"/>
                          <a:pt x="512149" y="361950"/>
                          <a:pt x="554482" y="371475"/>
                        </a:cubicBezTo>
                        <a:cubicBezTo>
                          <a:pt x="561890" y="352425"/>
                          <a:pt x="576069" y="334755"/>
                          <a:pt x="576707" y="314325"/>
                        </a:cubicBezTo>
                        <a:cubicBezTo>
                          <a:pt x="577211" y="298213"/>
                          <a:pt x="568193" y="282075"/>
                          <a:pt x="557657" y="269875"/>
                        </a:cubicBezTo>
                        <a:cubicBezTo>
                          <a:pt x="534377" y="242919"/>
                          <a:pt x="484855" y="236944"/>
                          <a:pt x="456057" y="225425"/>
                        </a:cubicBezTo>
                        <a:cubicBezTo>
                          <a:pt x="438479" y="218394"/>
                          <a:pt x="422190" y="208492"/>
                          <a:pt x="405257" y="200025"/>
                        </a:cubicBezTo>
                        <a:cubicBezTo>
                          <a:pt x="389990" y="173308"/>
                          <a:pt x="350481" y="98690"/>
                          <a:pt x="325882" y="76200"/>
                        </a:cubicBezTo>
                        <a:cubicBezTo>
                          <a:pt x="305514" y="57578"/>
                          <a:pt x="279697" y="45949"/>
                          <a:pt x="256032" y="31750"/>
                        </a:cubicBezTo>
                        <a:cubicBezTo>
                          <a:pt x="242633" y="23710"/>
                          <a:pt x="229958" y="13144"/>
                          <a:pt x="214757" y="9525"/>
                        </a:cubicBezTo>
                        <a:cubicBezTo>
                          <a:pt x="184741" y="2378"/>
                          <a:pt x="153374" y="3175"/>
                          <a:pt x="122682" y="0"/>
                        </a:cubicBezTo>
                        <a:cubicBezTo>
                          <a:pt x="100457" y="16933"/>
                          <a:pt x="77091" y="32466"/>
                          <a:pt x="56007" y="50800"/>
                        </a:cubicBezTo>
                        <a:cubicBezTo>
                          <a:pt x="52435" y="53906"/>
                          <a:pt x="52371" y="59623"/>
                          <a:pt x="49657" y="63500"/>
                        </a:cubicBezTo>
                        <a:cubicBezTo>
                          <a:pt x="44917" y="70272"/>
                          <a:pt x="39074" y="76200"/>
                          <a:pt x="33782" y="82550"/>
                        </a:cubicBezTo>
                        <a:cubicBezTo>
                          <a:pt x="23199" y="113242"/>
                          <a:pt x="-8234" y="143826"/>
                          <a:pt x="2032" y="174625"/>
                        </a:cubicBezTo>
                        <a:lnTo>
                          <a:pt x="24257" y="219075"/>
                        </a:lnTo>
                        <a:close/>
                      </a:path>
                    </a:pathLst>
                  </a:custGeom>
                  <a:no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78" name="Freeform: Shape 177">
                    <a:extLst>
                      <a:ext uri="{FF2B5EF4-FFF2-40B4-BE49-F238E27FC236}">
                        <a16:creationId xmlns:a16="http://schemas.microsoft.com/office/drawing/2014/main" id="{E6ED0460-8848-AAC1-6F57-3A658A110C08}"/>
                      </a:ext>
                    </a:extLst>
                  </p:cNvPr>
                  <p:cNvSpPr/>
                  <p:nvPr/>
                </p:nvSpPr>
                <p:spPr>
                  <a:xfrm>
                    <a:off x="3633124" y="2816225"/>
                    <a:ext cx="576727" cy="371475"/>
                  </a:xfrm>
                  <a:custGeom>
                    <a:avLst/>
                    <a:gdLst>
                      <a:gd name="connsiteX0" fmla="*/ 24257 w 576727"/>
                      <a:gd name="connsiteY0" fmla="*/ 219075 h 371475"/>
                      <a:gd name="connsiteX1" fmla="*/ 94107 w 576727"/>
                      <a:gd name="connsiteY1" fmla="*/ 298450 h 371475"/>
                      <a:gd name="connsiteX2" fmla="*/ 160782 w 576727"/>
                      <a:gd name="connsiteY2" fmla="*/ 327025 h 371475"/>
                      <a:gd name="connsiteX3" fmla="*/ 256032 w 576727"/>
                      <a:gd name="connsiteY3" fmla="*/ 320675 h 371475"/>
                      <a:gd name="connsiteX4" fmla="*/ 290957 w 576727"/>
                      <a:gd name="connsiteY4" fmla="*/ 282575 h 371475"/>
                      <a:gd name="connsiteX5" fmla="*/ 427482 w 576727"/>
                      <a:gd name="connsiteY5" fmla="*/ 342900 h 371475"/>
                      <a:gd name="connsiteX6" fmla="*/ 554482 w 576727"/>
                      <a:gd name="connsiteY6" fmla="*/ 371475 h 371475"/>
                      <a:gd name="connsiteX7" fmla="*/ 576707 w 576727"/>
                      <a:gd name="connsiteY7" fmla="*/ 314325 h 371475"/>
                      <a:gd name="connsiteX8" fmla="*/ 557657 w 576727"/>
                      <a:gd name="connsiteY8" fmla="*/ 269875 h 371475"/>
                      <a:gd name="connsiteX9" fmla="*/ 456057 w 576727"/>
                      <a:gd name="connsiteY9" fmla="*/ 225425 h 371475"/>
                      <a:gd name="connsiteX10" fmla="*/ 405257 w 576727"/>
                      <a:gd name="connsiteY10" fmla="*/ 200025 h 371475"/>
                      <a:gd name="connsiteX11" fmla="*/ 325882 w 576727"/>
                      <a:gd name="connsiteY11" fmla="*/ 76200 h 371475"/>
                      <a:gd name="connsiteX12" fmla="*/ 256032 w 576727"/>
                      <a:gd name="connsiteY12" fmla="*/ 31750 h 371475"/>
                      <a:gd name="connsiteX13" fmla="*/ 214757 w 576727"/>
                      <a:gd name="connsiteY13" fmla="*/ 9525 h 371475"/>
                      <a:gd name="connsiteX14" fmla="*/ 122682 w 576727"/>
                      <a:gd name="connsiteY14" fmla="*/ 0 h 371475"/>
                      <a:gd name="connsiteX15" fmla="*/ 56007 w 576727"/>
                      <a:gd name="connsiteY15" fmla="*/ 50800 h 371475"/>
                      <a:gd name="connsiteX16" fmla="*/ 49657 w 576727"/>
                      <a:gd name="connsiteY16" fmla="*/ 63500 h 371475"/>
                      <a:gd name="connsiteX17" fmla="*/ 33782 w 576727"/>
                      <a:gd name="connsiteY17" fmla="*/ 82550 h 371475"/>
                      <a:gd name="connsiteX18" fmla="*/ 2032 w 576727"/>
                      <a:gd name="connsiteY18" fmla="*/ 174625 h 371475"/>
                      <a:gd name="connsiteX19" fmla="*/ 24257 w 576727"/>
                      <a:gd name="connsiteY19" fmla="*/ 219075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6727" h="371475">
                        <a:moveTo>
                          <a:pt x="24257" y="219075"/>
                        </a:moveTo>
                        <a:cubicBezTo>
                          <a:pt x="44718" y="247720"/>
                          <a:pt x="62741" y="279441"/>
                          <a:pt x="94107" y="298450"/>
                        </a:cubicBezTo>
                        <a:cubicBezTo>
                          <a:pt x="114786" y="310983"/>
                          <a:pt x="138557" y="317500"/>
                          <a:pt x="160782" y="327025"/>
                        </a:cubicBezTo>
                        <a:lnTo>
                          <a:pt x="256032" y="320675"/>
                        </a:lnTo>
                        <a:cubicBezTo>
                          <a:pt x="272336" y="315108"/>
                          <a:pt x="273872" y="280360"/>
                          <a:pt x="290957" y="282575"/>
                        </a:cubicBezTo>
                        <a:cubicBezTo>
                          <a:pt x="340297" y="288971"/>
                          <a:pt x="380339" y="326996"/>
                          <a:pt x="427482" y="342900"/>
                        </a:cubicBezTo>
                        <a:cubicBezTo>
                          <a:pt x="468597" y="356770"/>
                          <a:pt x="512149" y="361950"/>
                          <a:pt x="554482" y="371475"/>
                        </a:cubicBezTo>
                        <a:cubicBezTo>
                          <a:pt x="561890" y="352425"/>
                          <a:pt x="576069" y="334755"/>
                          <a:pt x="576707" y="314325"/>
                        </a:cubicBezTo>
                        <a:cubicBezTo>
                          <a:pt x="577211" y="298213"/>
                          <a:pt x="568193" y="282075"/>
                          <a:pt x="557657" y="269875"/>
                        </a:cubicBezTo>
                        <a:cubicBezTo>
                          <a:pt x="534377" y="242919"/>
                          <a:pt x="484855" y="236944"/>
                          <a:pt x="456057" y="225425"/>
                        </a:cubicBezTo>
                        <a:cubicBezTo>
                          <a:pt x="438479" y="218394"/>
                          <a:pt x="422190" y="208492"/>
                          <a:pt x="405257" y="200025"/>
                        </a:cubicBezTo>
                        <a:cubicBezTo>
                          <a:pt x="389990" y="173308"/>
                          <a:pt x="350481" y="98690"/>
                          <a:pt x="325882" y="76200"/>
                        </a:cubicBezTo>
                        <a:cubicBezTo>
                          <a:pt x="305514" y="57578"/>
                          <a:pt x="279697" y="45949"/>
                          <a:pt x="256032" y="31750"/>
                        </a:cubicBezTo>
                        <a:cubicBezTo>
                          <a:pt x="242633" y="23710"/>
                          <a:pt x="229958" y="13144"/>
                          <a:pt x="214757" y="9525"/>
                        </a:cubicBezTo>
                        <a:cubicBezTo>
                          <a:pt x="184741" y="2378"/>
                          <a:pt x="153374" y="3175"/>
                          <a:pt x="122682" y="0"/>
                        </a:cubicBezTo>
                        <a:cubicBezTo>
                          <a:pt x="100457" y="16933"/>
                          <a:pt x="77091" y="32466"/>
                          <a:pt x="56007" y="50800"/>
                        </a:cubicBezTo>
                        <a:cubicBezTo>
                          <a:pt x="52435" y="53906"/>
                          <a:pt x="52371" y="59623"/>
                          <a:pt x="49657" y="63500"/>
                        </a:cubicBezTo>
                        <a:cubicBezTo>
                          <a:pt x="44917" y="70272"/>
                          <a:pt x="39074" y="76200"/>
                          <a:pt x="33782" y="82550"/>
                        </a:cubicBezTo>
                        <a:cubicBezTo>
                          <a:pt x="23199" y="113242"/>
                          <a:pt x="-8234" y="143826"/>
                          <a:pt x="2032" y="174625"/>
                        </a:cubicBezTo>
                        <a:lnTo>
                          <a:pt x="24257" y="219075"/>
                        </a:lnTo>
                        <a:close/>
                      </a:path>
                    </a:pathLst>
                  </a:custGeom>
                  <a:no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79" name="Straight Connector 178">
                    <a:extLst>
                      <a:ext uri="{FF2B5EF4-FFF2-40B4-BE49-F238E27FC236}">
                        <a16:creationId xmlns:a16="http://schemas.microsoft.com/office/drawing/2014/main" id="{696FDCF9-4123-79E6-589C-1288EB01E9BE}"/>
                      </a:ext>
                    </a:extLst>
                  </p:cNvPr>
                  <p:cNvCxnSpPr>
                    <a:cxnSpLocks/>
                  </p:cNvCxnSpPr>
                  <p:nvPr/>
                </p:nvCxnSpPr>
                <p:spPr>
                  <a:xfrm>
                    <a:off x="935985" y="2662844"/>
                    <a:ext cx="72533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BD26BC6F-4832-5AC6-7158-37398CCDC455}"/>
                      </a:ext>
                    </a:extLst>
                  </p:cNvPr>
                  <p:cNvCxnSpPr>
                    <a:cxnSpLocks/>
                  </p:cNvCxnSpPr>
                  <p:nvPr/>
                </p:nvCxnSpPr>
                <p:spPr>
                  <a:xfrm>
                    <a:off x="2495203" y="2662844"/>
                    <a:ext cx="72533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C9846000-D144-3B5F-5DFF-54534EE7F1B0}"/>
                      </a:ext>
                    </a:extLst>
                  </p:cNvPr>
                  <p:cNvCxnSpPr>
                    <a:cxnSpLocks/>
                  </p:cNvCxnSpPr>
                  <p:nvPr/>
                </p:nvCxnSpPr>
                <p:spPr>
                  <a:xfrm>
                    <a:off x="4063121" y="2662844"/>
                    <a:ext cx="72533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82" name="TextBox 181">
                    <a:extLst>
                      <a:ext uri="{FF2B5EF4-FFF2-40B4-BE49-F238E27FC236}">
                        <a16:creationId xmlns:a16="http://schemas.microsoft.com/office/drawing/2014/main" id="{DD4903E9-59F1-7161-546B-949FF56F020E}"/>
                      </a:ext>
                    </a:extLst>
                  </p:cNvPr>
                  <p:cNvSpPr txBox="1"/>
                  <p:nvPr/>
                </p:nvSpPr>
                <p:spPr>
                  <a:xfrm>
                    <a:off x="967355" y="3738233"/>
                    <a:ext cx="809435" cy="360648"/>
                  </a:xfrm>
                  <a:prstGeom prst="rect">
                    <a:avLst/>
                  </a:prstGeom>
                  <a:noFill/>
                </p:spPr>
                <p:txBody>
                  <a:bodyPr wrap="none" rtlCol="0">
                    <a:spAutoFit/>
                  </a:bodyPr>
                  <a:lstStyle/>
                  <a:p>
                    <a:r>
                      <a:rPr lang="en-US" sz="2000">
                        <a:solidFill>
                          <a:schemeClr val="bg1"/>
                        </a:solidFill>
                        <a:latin typeface="Arial" panose="020B0604020202020204" pitchFamily="34" charset="0"/>
                        <a:cs typeface="Arial" panose="020B0604020202020204" pitchFamily="34" charset="0"/>
                      </a:rPr>
                      <a:t>mBFP</a:t>
                    </a:r>
                  </a:p>
                </p:txBody>
              </p:sp>
              <p:sp>
                <p:nvSpPr>
                  <p:cNvPr id="183" name="TextBox 182">
                    <a:extLst>
                      <a:ext uri="{FF2B5EF4-FFF2-40B4-BE49-F238E27FC236}">
                        <a16:creationId xmlns:a16="http://schemas.microsoft.com/office/drawing/2014/main" id="{BE954741-1EF6-604C-47B3-31B1A750CEA0}"/>
                      </a:ext>
                    </a:extLst>
                  </p:cNvPr>
                  <p:cNvSpPr txBox="1"/>
                  <p:nvPr/>
                </p:nvSpPr>
                <p:spPr>
                  <a:xfrm>
                    <a:off x="1967299" y="3737553"/>
                    <a:ext cx="1361387" cy="360648"/>
                  </a:xfrm>
                  <a:prstGeom prst="rect">
                    <a:avLst/>
                  </a:prstGeom>
                  <a:noFill/>
                </p:spPr>
                <p:txBody>
                  <a:bodyPr wrap="none" rtlCol="0">
                    <a:spAutoFit/>
                  </a:bodyPr>
                  <a:lstStyle/>
                  <a:p>
                    <a:pPr algn="r"/>
                    <a:r>
                      <a:rPr lang="en-US" sz="2000">
                        <a:solidFill>
                          <a:schemeClr val="bg1"/>
                        </a:solidFill>
                        <a:latin typeface="Arial" panose="020B0604020202020204" pitchFamily="34" charset="0"/>
                        <a:cs typeface="Arial" panose="020B0604020202020204" pitchFamily="34" charset="0"/>
                      </a:rPr>
                      <a:t>iGABA-Snfr</a:t>
                    </a:r>
                  </a:p>
                </p:txBody>
              </p:sp>
              <p:sp>
                <p:nvSpPr>
                  <p:cNvPr id="184" name="TextBox 183">
                    <a:extLst>
                      <a:ext uri="{FF2B5EF4-FFF2-40B4-BE49-F238E27FC236}">
                        <a16:creationId xmlns:a16="http://schemas.microsoft.com/office/drawing/2014/main" id="{0861B87C-0FC2-1937-0EFD-B22DB7CE16C8}"/>
                      </a:ext>
                    </a:extLst>
                  </p:cNvPr>
                  <p:cNvSpPr txBox="1"/>
                  <p:nvPr/>
                </p:nvSpPr>
                <p:spPr>
                  <a:xfrm>
                    <a:off x="3791712" y="3737553"/>
                    <a:ext cx="1116158" cy="360648"/>
                  </a:xfrm>
                  <a:prstGeom prst="rect">
                    <a:avLst/>
                  </a:prstGeom>
                  <a:noFill/>
                </p:spPr>
                <p:txBody>
                  <a:bodyPr wrap="none" rtlCol="0">
                    <a:spAutoFit/>
                  </a:bodyPr>
                  <a:lstStyle/>
                  <a:p>
                    <a:pPr algn="r"/>
                    <a:r>
                      <a:rPr lang="en-US" sz="2000">
                        <a:solidFill>
                          <a:schemeClr val="bg1"/>
                        </a:solidFill>
                        <a:latin typeface="Arial" panose="020B0604020202020204" pitchFamily="34" charset="0"/>
                        <a:cs typeface="Arial" panose="020B0604020202020204" pitchFamily="34" charset="0"/>
                      </a:rPr>
                      <a:t>tdTomato</a:t>
                    </a:r>
                  </a:p>
                </p:txBody>
              </p:sp>
            </p:grpSp>
            <p:sp>
              <p:nvSpPr>
                <p:cNvPr id="172" name="TextBox 171">
                  <a:extLst>
                    <a:ext uri="{FF2B5EF4-FFF2-40B4-BE49-F238E27FC236}">
                      <a16:creationId xmlns:a16="http://schemas.microsoft.com/office/drawing/2014/main" id="{11B24F4F-65A5-0B74-2D26-29032F5D3E9C}"/>
                    </a:ext>
                  </a:extLst>
                </p:cNvPr>
                <p:cNvSpPr txBox="1"/>
                <p:nvPr/>
              </p:nvSpPr>
              <p:spPr>
                <a:xfrm rot="16200000">
                  <a:off x="-383854" y="3181422"/>
                  <a:ext cx="1566794" cy="360648"/>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GABA 100uM</a:t>
                  </a:r>
                </a:p>
              </p:txBody>
            </p:sp>
          </p:grpSp>
        </p:grpSp>
        <p:sp>
          <p:nvSpPr>
            <p:cNvPr id="233" name="TextBox 232">
              <a:extLst>
                <a:ext uri="{FF2B5EF4-FFF2-40B4-BE49-F238E27FC236}">
                  <a16:creationId xmlns:a16="http://schemas.microsoft.com/office/drawing/2014/main" id="{0D4CD115-CE9A-8880-A8C1-378B9EBCAC10}"/>
                </a:ext>
              </a:extLst>
            </p:cNvPr>
            <p:cNvSpPr txBox="1"/>
            <p:nvPr/>
          </p:nvSpPr>
          <p:spPr>
            <a:xfrm>
              <a:off x="3251664" y="5198284"/>
              <a:ext cx="531467" cy="369332"/>
            </a:xfrm>
            <a:prstGeom prst="rect">
              <a:avLst/>
            </a:prstGeom>
            <a:noFill/>
          </p:spPr>
          <p:txBody>
            <a:bodyPr wrap="square" lIns="0" tIns="0" rIns="0" bIns="0" rtlCol="0">
              <a:spAutoFit/>
            </a:bodyPr>
            <a:lstStyle/>
            <a:p>
              <a:r>
                <a:rPr lang="en-US" sz="2400">
                  <a:latin typeface="Arial" panose="020B0604020202020204" pitchFamily="34" charset="0"/>
                  <a:cs typeface="Arial" panose="020B0604020202020204" pitchFamily="34" charset="0"/>
                </a:rPr>
                <a:t>D</a:t>
              </a:r>
            </a:p>
          </p:txBody>
        </p:sp>
      </p:grpSp>
      <p:grpSp>
        <p:nvGrpSpPr>
          <p:cNvPr id="19" name="Group 18">
            <a:extLst>
              <a:ext uri="{FF2B5EF4-FFF2-40B4-BE49-F238E27FC236}">
                <a16:creationId xmlns:a16="http://schemas.microsoft.com/office/drawing/2014/main" id="{6470E806-8E5B-D460-2ECD-71B0E92067BD}"/>
              </a:ext>
            </a:extLst>
          </p:cNvPr>
          <p:cNvGrpSpPr/>
          <p:nvPr/>
        </p:nvGrpSpPr>
        <p:grpSpPr>
          <a:xfrm>
            <a:off x="740419" y="2832500"/>
            <a:ext cx="14504100" cy="2502776"/>
            <a:chOff x="740419" y="3082613"/>
            <a:chExt cx="14504100" cy="2502776"/>
          </a:xfrm>
        </p:grpSpPr>
        <p:sp>
          <p:nvSpPr>
            <p:cNvPr id="220" name="TextBox 219">
              <a:extLst>
                <a:ext uri="{FF2B5EF4-FFF2-40B4-BE49-F238E27FC236}">
                  <a16:creationId xmlns:a16="http://schemas.microsoft.com/office/drawing/2014/main" id="{BF7BC61E-5D44-1DCF-FA15-37F8CE487246}"/>
                </a:ext>
              </a:extLst>
            </p:cNvPr>
            <p:cNvSpPr txBox="1"/>
            <p:nvPr/>
          </p:nvSpPr>
          <p:spPr>
            <a:xfrm>
              <a:off x="740419" y="3273184"/>
              <a:ext cx="531467" cy="430887"/>
            </a:xfrm>
            <a:prstGeom prst="rect">
              <a:avLst/>
            </a:prstGeom>
            <a:noFill/>
          </p:spPr>
          <p:txBody>
            <a:bodyPr wrap="square" lIns="0" tIns="0" rIns="0" bIns="0" rtlCol="0">
              <a:spAutoFit/>
            </a:bodyPr>
            <a:lstStyle/>
            <a:p>
              <a:r>
                <a:rPr lang="en-US" sz="2800">
                  <a:latin typeface="Arial" panose="020B0604020202020204" pitchFamily="34" charset="0"/>
                  <a:cs typeface="Arial" panose="020B0604020202020204" pitchFamily="34" charset="0"/>
                </a:rPr>
                <a:t>C</a:t>
              </a:r>
            </a:p>
          </p:txBody>
        </p:sp>
        <p:grpSp>
          <p:nvGrpSpPr>
            <p:cNvPr id="14" name="Group 13">
              <a:extLst>
                <a:ext uri="{FF2B5EF4-FFF2-40B4-BE49-F238E27FC236}">
                  <a16:creationId xmlns:a16="http://schemas.microsoft.com/office/drawing/2014/main" id="{068ADB8F-E27D-6EAF-C7B7-0E06D05CB2EA}"/>
                </a:ext>
              </a:extLst>
            </p:cNvPr>
            <p:cNvGrpSpPr/>
            <p:nvPr/>
          </p:nvGrpSpPr>
          <p:grpSpPr>
            <a:xfrm>
              <a:off x="4147749" y="3703185"/>
              <a:ext cx="1749440" cy="1605205"/>
              <a:chOff x="4650644" y="3569770"/>
              <a:chExt cx="1749440" cy="1605205"/>
            </a:xfrm>
          </p:grpSpPr>
          <p:pic>
            <p:nvPicPr>
              <p:cNvPr id="201" name="Picture 4">
                <a:extLst>
                  <a:ext uri="{FF2B5EF4-FFF2-40B4-BE49-F238E27FC236}">
                    <a16:creationId xmlns:a16="http://schemas.microsoft.com/office/drawing/2014/main" id="{5C6AE67B-D3A1-43E2-A704-7434A19E2FD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71620" y="3569770"/>
                <a:ext cx="1014084" cy="678150"/>
              </a:xfrm>
              <a:prstGeom prst="rect">
                <a:avLst/>
              </a:prstGeom>
              <a:noFill/>
              <a:extLst>
                <a:ext uri="{909E8E84-426E-40DD-AFC4-6F175D3DCCD1}">
                  <a14:hiddenFill xmlns:a14="http://schemas.microsoft.com/office/drawing/2010/main">
                    <a:solidFill>
                      <a:srgbClr val="FFFFFF"/>
                    </a:solidFill>
                  </a14:hiddenFill>
                </a:ext>
              </a:extLst>
            </p:spPr>
          </p:pic>
          <p:sp>
            <p:nvSpPr>
              <p:cNvPr id="202" name="TextBox 201">
                <a:extLst>
                  <a:ext uri="{FF2B5EF4-FFF2-40B4-BE49-F238E27FC236}">
                    <a16:creationId xmlns:a16="http://schemas.microsoft.com/office/drawing/2014/main" id="{C324A4F3-85F2-4207-85D9-4FF7491563C3}"/>
                  </a:ext>
                </a:extLst>
              </p:cNvPr>
              <p:cNvSpPr txBox="1"/>
              <p:nvPr/>
            </p:nvSpPr>
            <p:spPr>
              <a:xfrm>
                <a:off x="4650644" y="4528644"/>
                <a:ext cx="1749440" cy="646331"/>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96-well or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384-well plate</a:t>
                </a:r>
              </a:p>
            </p:txBody>
          </p:sp>
        </p:grpSp>
        <p:grpSp>
          <p:nvGrpSpPr>
            <p:cNvPr id="15" name="Group 14">
              <a:extLst>
                <a:ext uri="{FF2B5EF4-FFF2-40B4-BE49-F238E27FC236}">
                  <a16:creationId xmlns:a16="http://schemas.microsoft.com/office/drawing/2014/main" id="{00F54435-31AD-111B-C9AB-8A89CEA4E269}"/>
                </a:ext>
              </a:extLst>
            </p:cNvPr>
            <p:cNvGrpSpPr/>
            <p:nvPr/>
          </p:nvGrpSpPr>
          <p:grpSpPr>
            <a:xfrm>
              <a:off x="6147991" y="3082613"/>
              <a:ext cx="3115730" cy="2502776"/>
              <a:chOff x="5849300" y="2949198"/>
              <a:chExt cx="3115730" cy="2502776"/>
            </a:xfrm>
          </p:grpSpPr>
          <p:pic>
            <p:nvPicPr>
              <p:cNvPr id="203" name="Picture 6" descr="ImageXpress® Micro Confocal High-Content Imaging System from Molecular  Devices® | SelectScience">
                <a:extLst>
                  <a:ext uri="{FF2B5EF4-FFF2-40B4-BE49-F238E27FC236}">
                    <a16:creationId xmlns:a16="http://schemas.microsoft.com/office/drawing/2014/main" id="{A3F17CD4-D21C-5124-B9B0-6544CE6D348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22695" y="2949198"/>
                <a:ext cx="1875055" cy="1875057"/>
              </a:xfrm>
              <a:prstGeom prst="rect">
                <a:avLst/>
              </a:prstGeom>
              <a:noFill/>
              <a:extLst>
                <a:ext uri="{909E8E84-426E-40DD-AFC4-6F175D3DCCD1}">
                  <a14:hiddenFill xmlns:a14="http://schemas.microsoft.com/office/drawing/2010/main">
                    <a:solidFill>
                      <a:srgbClr val="FFFFFF"/>
                    </a:solidFill>
                  </a14:hiddenFill>
                </a:ext>
              </a:extLst>
            </p:spPr>
          </p:pic>
          <p:sp>
            <p:nvSpPr>
              <p:cNvPr id="204" name="TextBox 203">
                <a:extLst>
                  <a:ext uri="{FF2B5EF4-FFF2-40B4-BE49-F238E27FC236}">
                    <a16:creationId xmlns:a16="http://schemas.microsoft.com/office/drawing/2014/main" id="{A41717E7-590F-0E26-6A92-60B1567D0189}"/>
                  </a:ext>
                </a:extLst>
              </p:cNvPr>
              <p:cNvSpPr txBox="1"/>
              <p:nvPr/>
            </p:nvSpPr>
            <p:spPr>
              <a:xfrm>
                <a:off x="5849300" y="4528644"/>
                <a:ext cx="3115730" cy="923330"/>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Automated high-content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fluorescence imaging</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and analysis</a:t>
                </a:r>
              </a:p>
            </p:txBody>
          </p:sp>
        </p:grpSp>
        <p:grpSp>
          <p:nvGrpSpPr>
            <p:cNvPr id="12" name="Group 11">
              <a:extLst>
                <a:ext uri="{FF2B5EF4-FFF2-40B4-BE49-F238E27FC236}">
                  <a16:creationId xmlns:a16="http://schemas.microsoft.com/office/drawing/2014/main" id="{AF7D0B3C-1000-D969-56AB-F4E2D419ACCA}"/>
                </a:ext>
              </a:extLst>
            </p:cNvPr>
            <p:cNvGrpSpPr/>
            <p:nvPr/>
          </p:nvGrpSpPr>
          <p:grpSpPr>
            <a:xfrm>
              <a:off x="1202810" y="3611203"/>
              <a:ext cx="2458751" cy="1974186"/>
              <a:chOff x="2832083" y="3477788"/>
              <a:chExt cx="2458751" cy="1974186"/>
            </a:xfrm>
          </p:grpSpPr>
          <p:grpSp>
            <p:nvGrpSpPr>
              <p:cNvPr id="215" name="Group 214">
                <a:extLst>
                  <a:ext uri="{FF2B5EF4-FFF2-40B4-BE49-F238E27FC236}">
                    <a16:creationId xmlns:a16="http://schemas.microsoft.com/office/drawing/2014/main" id="{3023B2A9-EE29-2591-B2A3-D187C177C21C}"/>
                  </a:ext>
                </a:extLst>
              </p:cNvPr>
              <p:cNvGrpSpPr/>
              <p:nvPr/>
            </p:nvGrpSpPr>
            <p:grpSpPr>
              <a:xfrm>
                <a:off x="3597956" y="3477788"/>
                <a:ext cx="879598" cy="870376"/>
                <a:chOff x="346112" y="2201451"/>
                <a:chExt cx="728361" cy="720725"/>
              </a:xfrm>
            </p:grpSpPr>
            <p:pic>
              <p:nvPicPr>
                <p:cNvPr id="213" name="Picture 212">
                  <a:extLst>
                    <a:ext uri="{FF2B5EF4-FFF2-40B4-BE49-F238E27FC236}">
                      <a16:creationId xmlns:a16="http://schemas.microsoft.com/office/drawing/2014/main" id="{2CBD8A2C-9229-FD0F-52B5-DAE921E3A5E3}"/>
                    </a:ext>
                  </a:extLst>
                </p:cNvPr>
                <p:cNvPicPr>
                  <a:picLocks noChangeAspect="1"/>
                </p:cNvPicPr>
                <p:nvPr/>
              </p:nvPicPr>
              <p:blipFill>
                <a:blip r:embed="rId17">
                  <a:extLst>
                    <a:ext uri="{BEBA8EAE-BF5A-486C-A8C5-ECC9F3942E4B}">
                      <a14:imgProps xmlns:a14="http://schemas.microsoft.com/office/drawing/2010/main">
                        <a14:imgLayer r:embed="rId18">
                          <a14:imgEffect>
                            <a14:backgroundRemoval t="10000" b="90000" l="10000" r="90000">
                              <a14:foregroundMark x1="45336" y1="48511" x2="45336" y2="48511"/>
                              <a14:foregroundMark x1="27612" y1="32128" x2="27612" y2="32128"/>
                              <a14:foregroundMark x1="56716" y1="17872" x2="56716" y2="17872"/>
                              <a14:foregroundMark x1="78358" y1="27021" x2="78358" y2="27021"/>
                              <a14:foregroundMark x1="33955" y1="68936" x2="33955" y2="68936"/>
                            </a14:backgroundRemoval>
                          </a14:imgEffect>
                        </a14:imgLayer>
                      </a14:imgProps>
                    </a:ext>
                  </a:extLst>
                </a:blip>
                <a:stretch>
                  <a:fillRect/>
                </a:stretch>
              </p:blipFill>
              <p:spPr>
                <a:xfrm>
                  <a:off x="346112" y="2269733"/>
                  <a:ext cx="728361" cy="638675"/>
                </a:xfrm>
                <a:prstGeom prst="rect">
                  <a:avLst/>
                </a:prstGeom>
              </p:spPr>
            </p:pic>
            <p:sp>
              <p:nvSpPr>
                <p:cNvPr id="214" name="Oval 213">
                  <a:extLst>
                    <a:ext uri="{FF2B5EF4-FFF2-40B4-BE49-F238E27FC236}">
                      <a16:creationId xmlns:a16="http://schemas.microsoft.com/office/drawing/2014/main" id="{FA13B48E-AC96-BC8E-4048-829D608D4EDE}"/>
                    </a:ext>
                  </a:extLst>
                </p:cNvPr>
                <p:cNvSpPr/>
                <p:nvPr/>
              </p:nvSpPr>
              <p:spPr>
                <a:xfrm>
                  <a:off x="346112" y="2201451"/>
                  <a:ext cx="720724" cy="720725"/>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400"/>
                </a:p>
              </p:txBody>
            </p:sp>
          </p:grpSp>
          <p:sp>
            <p:nvSpPr>
              <p:cNvPr id="216" name="TextBox 215">
                <a:extLst>
                  <a:ext uri="{FF2B5EF4-FFF2-40B4-BE49-F238E27FC236}">
                    <a16:creationId xmlns:a16="http://schemas.microsoft.com/office/drawing/2014/main" id="{BD5195B1-38C8-38DB-BC3E-960BCFDE0F4C}"/>
                  </a:ext>
                </a:extLst>
              </p:cNvPr>
              <p:cNvSpPr txBox="1"/>
              <p:nvPr/>
            </p:nvSpPr>
            <p:spPr>
              <a:xfrm>
                <a:off x="2832083" y="4528644"/>
                <a:ext cx="2458751" cy="923330"/>
              </a:xfrm>
              <a:prstGeom prst="rect">
                <a:avLst/>
              </a:prstGeom>
              <a:noFill/>
            </p:spPr>
            <p:txBody>
              <a:bodyPr wrap="none" rtlCol="0">
                <a:spAutoFit/>
              </a:bodyPr>
              <a:lstStyle/>
              <a:p>
                <a:pPr algn="ctr"/>
                <a:r>
                  <a:rPr lang="en-US">
                    <a:latin typeface="Arial" panose="020B0604020202020204" pitchFamily="34" charset="0"/>
                    <a:cs typeface="Arial" panose="020B0604020202020204" pitchFamily="34" charset="0"/>
                  </a:rPr>
                  <a:t>HeLa cells</a:t>
                </a:r>
              </a:p>
              <a:p>
                <a:pPr algn="ctr"/>
                <a:r>
                  <a:rPr lang="en-US">
                    <a:latin typeface="Arial" panose="020B0604020202020204" pitchFamily="34" charset="0"/>
                    <a:cs typeface="Arial" panose="020B0604020202020204" pitchFamily="34" charset="0"/>
                  </a:rPr>
                  <a:t>Transient transfection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or stable cell line</a:t>
                </a:r>
              </a:p>
            </p:txBody>
          </p:sp>
        </p:grpSp>
        <p:grpSp>
          <p:nvGrpSpPr>
            <p:cNvPr id="17" name="Group 16">
              <a:extLst>
                <a:ext uri="{FF2B5EF4-FFF2-40B4-BE49-F238E27FC236}">
                  <a16:creationId xmlns:a16="http://schemas.microsoft.com/office/drawing/2014/main" id="{9841640C-26AD-F4CF-7997-01B6A3C4A0AB}"/>
                </a:ext>
              </a:extLst>
            </p:cNvPr>
            <p:cNvGrpSpPr/>
            <p:nvPr/>
          </p:nvGrpSpPr>
          <p:grpSpPr>
            <a:xfrm>
              <a:off x="9190766" y="3449871"/>
              <a:ext cx="2879842" cy="1873731"/>
              <a:chOff x="8105856" y="3316456"/>
              <a:chExt cx="2879842" cy="1873731"/>
            </a:xfrm>
          </p:grpSpPr>
          <p:pic>
            <p:nvPicPr>
              <p:cNvPr id="219" name="Picture 218">
                <a:extLst>
                  <a:ext uri="{FF2B5EF4-FFF2-40B4-BE49-F238E27FC236}">
                    <a16:creationId xmlns:a16="http://schemas.microsoft.com/office/drawing/2014/main" id="{F9C742AF-6B36-4AE0-C93E-309302E0FF8D}"/>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3836" t="7447" r="9456" b="4006"/>
              <a:stretch/>
            </p:blipFill>
            <p:spPr>
              <a:xfrm>
                <a:off x="8694899" y="3316456"/>
                <a:ext cx="1582833" cy="1077587"/>
              </a:xfrm>
              <a:prstGeom prst="rect">
                <a:avLst/>
              </a:prstGeom>
            </p:spPr>
          </p:pic>
          <p:sp>
            <p:nvSpPr>
              <p:cNvPr id="222" name="TextBox 221">
                <a:extLst>
                  <a:ext uri="{FF2B5EF4-FFF2-40B4-BE49-F238E27FC236}">
                    <a16:creationId xmlns:a16="http://schemas.microsoft.com/office/drawing/2014/main" id="{20F52555-B18C-22F8-9648-12B0CC7668EC}"/>
                  </a:ext>
                </a:extLst>
              </p:cNvPr>
              <p:cNvSpPr txBox="1"/>
              <p:nvPr/>
            </p:nvSpPr>
            <p:spPr>
              <a:xfrm>
                <a:off x="8105856" y="4543856"/>
                <a:ext cx="2879842" cy="646331"/>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Estimated GABA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transporter activity</a:t>
                </a:r>
              </a:p>
            </p:txBody>
          </p:sp>
        </p:grpSp>
        <p:grpSp>
          <p:nvGrpSpPr>
            <p:cNvPr id="18" name="Group 17">
              <a:extLst>
                <a:ext uri="{FF2B5EF4-FFF2-40B4-BE49-F238E27FC236}">
                  <a16:creationId xmlns:a16="http://schemas.microsoft.com/office/drawing/2014/main" id="{59ABB52C-158E-FF02-D48B-F6BBF2394C5A}"/>
                </a:ext>
              </a:extLst>
            </p:cNvPr>
            <p:cNvGrpSpPr/>
            <p:nvPr/>
          </p:nvGrpSpPr>
          <p:grpSpPr>
            <a:xfrm>
              <a:off x="11949936" y="3435123"/>
              <a:ext cx="3294583" cy="1865396"/>
              <a:chOff x="9951090" y="3298900"/>
              <a:chExt cx="3294583" cy="1865396"/>
            </a:xfrm>
          </p:grpSpPr>
          <p:sp>
            <p:nvSpPr>
              <p:cNvPr id="223" name="TextBox 222">
                <a:extLst>
                  <a:ext uri="{FF2B5EF4-FFF2-40B4-BE49-F238E27FC236}">
                    <a16:creationId xmlns:a16="http://schemas.microsoft.com/office/drawing/2014/main" id="{C08E60CB-E6E6-AFF7-A244-2775E8F7DBE9}"/>
                  </a:ext>
                </a:extLst>
              </p:cNvPr>
              <p:cNvSpPr txBox="1"/>
              <p:nvPr/>
            </p:nvSpPr>
            <p:spPr>
              <a:xfrm>
                <a:off x="9955829" y="3298900"/>
                <a:ext cx="3289844" cy="646331"/>
              </a:xfrm>
              <a:prstGeom prst="rect">
                <a:avLst/>
              </a:prstGeom>
              <a:noFill/>
              <a:ln w="3175">
                <a:solidFill>
                  <a:schemeClr val="tx1"/>
                </a:solidFill>
              </a:ln>
            </p:spPr>
            <p:txBody>
              <a:bodyPr wrap="square" rtlCol="0">
                <a:spAutoFit/>
              </a:bodyPr>
              <a:lstStyle/>
              <a:p>
                <a:pPr algn="ctr"/>
                <a:r>
                  <a:rPr lang="en-US">
                    <a:latin typeface="Arial" panose="020B0604020202020204" pitchFamily="34" charset="0"/>
                    <a:cs typeface="Arial" panose="020B0604020202020204" pitchFamily="34" charset="0"/>
                  </a:rPr>
                  <a:t>Functional validation of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GAT1 variants</a:t>
                </a:r>
              </a:p>
            </p:txBody>
          </p:sp>
          <p:sp>
            <p:nvSpPr>
              <p:cNvPr id="227" name="TextBox 226">
                <a:extLst>
                  <a:ext uri="{FF2B5EF4-FFF2-40B4-BE49-F238E27FC236}">
                    <a16:creationId xmlns:a16="http://schemas.microsoft.com/office/drawing/2014/main" id="{93CAB77A-0CDF-F218-B3F3-28C5B1AEBA14}"/>
                  </a:ext>
                </a:extLst>
              </p:cNvPr>
              <p:cNvSpPr txBox="1"/>
              <p:nvPr/>
            </p:nvSpPr>
            <p:spPr>
              <a:xfrm>
                <a:off x="9951090" y="4046932"/>
                <a:ext cx="3294582" cy="646331"/>
              </a:xfrm>
              <a:prstGeom prst="rect">
                <a:avLst/>
              </a:prstGeom>
              <a:noFill/>
              <a:ln w="3175">
                <a:solidFill>
                  <a:schemeClr val="tx1"/>
                </a:solidFill>
              </a:ln>
            </p:spPr>
            <p:txBody>
              <a:bodyPr wrap="square" rtlCol="0">
                <a:spAutoFit/>
              </a:bodyPr>
              <a:lstStyle/>
              <a:p>
                <a:pPr algn="ctr"/>
                <a:r>
                  <a:rPr lang="en-US">
                    <a:latin typeface="Arial" panose="020B0604020202020204" pitchFamily="34" charset="0"/>
                    <a:cs typeface="Arial" panose="020B0604020202020204" pitchFamily="34" charset="0"/>
                  </a:rPr>
                  <a:t>High-throughput compound screening for agonists</a:t>
                </a:r>
              </a:p>
            </p:txBody>
          </p:sp>
          <p:sp>
            <p:nvSpPr>
              <p:cNvPr id="234" name="TextBox 233">
                <a:extLst>
                  <a:ext uri="{FF2B5EF4-FFF2-40B4-BE49-F238E27FC236}">
                    <a16:creationId xmlns:a16="http://schemas.microsoft.com/office/drawing/2014/main" id="{A8CFF38D-4CAC-F197-9F5E-AA894AABFC74}"/>
                  </a:ext>
                </a:extLst>
              </p:cNvPr>
              <p:cNvSpPr txBox="1"/>
              <p:nvPr/>
            </p:nvSpPr>
            <p:spPr>
              <a:xfrm>
                <a:off x="10865971" y="4794964"/>
                <a:ext cx="1428596" cy="369332"/>
              </a:xfrm>
              <a:prstGeom prst="rect">
                <a:avLst/>
              </a:prstGeom>
              <a:noFill/>
            </p:spPr>
            <p:txBody>
              <a:bodyPr wrap="none" rtlCol="0">
                <a:spAutoFit/>
              </a:bodyPr>
              <a:lstStyle/>
              <a:p>
                <a:pPr algn="ctr"/>
                <a:r>
                  <a:rPr lang="en-US">
                    <a:latin typeface="Arial" panose="020B0604020202020204" pitchFamily="34" charset="0"/>
                    <a:cs typeface="Arial" panose="020B0604020202020204" pitchFamily="34" charset="0"/>
                  </a:rPr>
                  <a:t>Applications</a:t>
                </a:r>
              </a:p>
            </p:txBody>
          </p:sp>
        </p:grpSp>
      </p:grpSp>
      <p:grpSp>
        <p:nvGrpSpPr>
          <p:cNvPr id="11" name="Group 10">
            <a:extLst>
              <a:ext uri="{FF2B5EF4-FFF2-40B4-BE49-F238E27FC236}">
                <a16:creationId xmlns:a16="http://schemas.microsoft.com/office/drawing/2014/main" id="{DC6C9DAC-FB8C-2486-301E-B2ABCE55F287}"/>
              </a:ext>
            </a:extLst>
          </p:cNvPr>
          <p:cNvGrpSpPr/>
          <p:nvPr/>
        </p:nvGrpSpPr>
        <p:grpSpPr>
          <a:xfrm>
            <a:off x="7348081" y="5335276"/>
            <a:ext cx="5663239" cy="3870979"/>
            <a:chOff x="8819595" y="5115587"/>
            <a:chExt cx="5663239" cy="3870979"/>
          </a:xfrm>
        </p:grpSpPr>
        <p:grpSp>
          <p:nvGrpSpPr>
            <p:cNvPr id="256" name="Group 255">
              <a:extLst>
                <a:ext uri="{FF2B5EF4-FFF2-40B4-BE49-F238E27FC236}">
                  <a16:creationId xmlns:a16="http://schemas.microsoft.com/office/drawing/2014/main" id="{6805977E-BA26-7BBF-44FA-04FA9B202EBE}"/>
                </a:ext>
              </a:extLst>
            </p:cNvPr>
            <p:cNvGrpSpPr/>
            <p:nvPr/>
          </p:nvGrpSpPr>
          <p:grpSpPr>
            <a:xfrm>
              <a:off x="8864766" y="5115587"/>
              <a:ext cx="5618068" cy="3870979"/>
              <a:chOff x="3770134" y="2787893"/>
              <a:chExt cx="3757485" cy="2588994"/>
            </a:xfrm>
          </p:grpSpPr>
          <p:graphicFrame>
            <p:nvGraphicFramePr>
              <p:cNvPr id="250" name="Chart 249">
                <a:extLst>
                  <a:ext uri="{FF2B5EF4-FFF2-40B4-BE49-F238E27FC236}">
                    <a16:creationId xmlns:a16="http://schemas.microsoft.com/office/drawing/2014/main" id="{46BEB3EA-6C2A-4D73-BEAC-E272C9087424}"/>
                  </a:ext>
                </a:extLst>
              </p:cNvPr>
              <p:cNvGraphicFramePr>
                <a:graphicFrameLocks/>
              </p:cNvGraphicFramePr>
              <p:nvPr>
                <p:extLst>
                  <p:ext uri="{D42A27DB-BD31-4B8C-83A1-F6EECF244321}">
                    <p14:modId xmlns:p14="http://schemas.microsoft.com/office/powerpoint/2010/main" val="1794888601"/>
                  </p:ext>
                </p:extLst>
              </p:nvPr>
            </p:nvGraphicFramePr>
            <p:xfrm>
              <a:off x="3770134" y="2787893"/>
              <a:ext cx="3757485" cy="1316478"/>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251" name="Chart 250">
                <a:extLst>
                  <a:ext uri="{FF2B5EF4-FFF2-40B4-BE49-F238E27FC236}">
                    <a16:creationId xmlns:a16="http://schemas.microsoft.com/office/drawing/2014/main" id="{01790BDC-76EE-43E2-8299-F8258D7F1B4E}"/>
                  </a:ext>
                </a:extLst>
              </p:cNvPr>
              <p:cNvGraphicFramePr>
                <a:graphicFrameLocks/>
              </p:cNvGraphicFramePr>
              <p:nvPr>
                <p:extLst>
                  <p:ext uri="{D42A27DB-BD31-4B8C-83A1-F6EECF244321}">
                    <p14:modId xmlns:p14="http://schemas.microsoft.com/office/powerpoint/2010/main" val="1592887196"/>
                  </p:ext>
                </p:extLst>
              </p:nvPr>
            </p:nvGraphicFramePr>
            <p:xfrm>
              <a:off x="3770135" y="4060409"/>
              <a:ext cx="3757484" cy="1316478"/>
            </p:xfrm>
            <a:graphic>
              <a:graphicData uri="http://schemas.openxmlformats.org/drawingml/2006/chart">
                <c:chart xmlns:c="http://schemas.openxmlformats.org/drawingml/2006/chart" xmlns:r="http://schemas.openxmlformats.org/officeDocument/2006/relationships" r:id="rId21"/>
              </a:graphicData>
            </a:graphic>
          </p:graphicFrame>
        </p:grpSp>
        <p:sp>
          <p:nvSpPr>
            <p:cNvPr id="255" name="TextBox 254">
              <a:extLst>
                <a:ext uri="{FF2B5EF4-FFF2-40B4-BE49-F238E27FC236}">
                  <a16:creationId xmlns:a16="http://schemas.microsoft.com/office/drawing/2014/main" id="{FF19E7F6-9257-AEF3-8748-A15D0EB029ED}"/>
                </a:ext>
              </a:extLst>
            </p:cNvPr>
            <p:cNvSpPr txBox="1"/>
            <p:nvPr/>
          </p:nvSpPr>
          <p:spPr>
            <a:xfrm>
              <a:off x="8819595" y="5198284"/>
              <a:ext cx="531467" cy="369332"/>
            </a:xfrm>
            <a:prstGeom prst="rect">
              <a:avLst/>
            </a:prstGeom>
            <a:noFill/>
          </p:spPr>
          <p:txBody>
            <a:bodyPr wrap="square" lIns="0" tIns="0" rIns="0" bIns="0" rtlCol="0">
              <a:spAutoFit/>
            </a:bodyPr>
            <a:lstStyle/>
            <a:p>
              <a:r>
                <a:rPr lang="en-US" sz="2400">
                  <a:latin typeface="Arial" panose="020B0604020202020204" pitchFamily="34" charset="0"/>
                  <a:cs typeface="Arial" panose="020B0604020202020204" pitchFamily="34" charset="0"/>
                </a:rPr>
                <a:t>E</a:t>
              </a:r>
            </a:p>
          </p:txBody>
        </p:sp>
      </p:grpSp>
      <p:sp>
        <p:nvSpPr>
          <p:cNvPr id="2" name="Title 5">
            <a:extLst>
              <a:ext uri="{FF2B5EF4-FFF2-40B4-BE49-F238E27FC236}">
                <a16:creationId xmlns:a16="http://schemas.microsoft.com/office/drawing/2014/main" id="{7D2FDEA3-904B-EDCC-E2EF-1D79F85A7A78}"/>
              </a:ext>
            </a:extLst>
          </p:cNvPr>
          <p:cNvSpPr>
            <a:spLocks noGrp="1"/>
          </p:cNvSpPr>
          <p:nvPr>
            <p:ph type="title"/>
          </p:nvPr>
        </p:nvSpPr>
        <p:spPr>
          <a:xfrm>
            <a:off x="1117600" y="263808"/>
            <a:ext cx="14020800" cy="769828"/>
          </a:xfrm>
        </p:spPr>
        <p:txBody>
          <a:bodyPr>
            <a:noAutofit/>
          </a:bodyPr>
          <a:lstStyle/>
          <a:p>
            <a:r>
              <a:rPr lang="en-US" sz="3600">
                <a:solidFill>
                  <a:srgbClr val="00B0F0"/>
                </a:solidFill>
                <a:latin typeface="Arial" panose="020B0604020202020204" pitchFamily="34" charset="0"/>
                <a:cs typeface="Arial" panose="020B0604020202020204" pitchFamily="34" charset="0"/>
              </a:rPr>
              <a:t>Development of fluorescence-mediated cell-based assay for hGAT1 function. </a:t>
            </a:r>
          </a:p>
        </p:txBody>
      </p:sp>
      <p:sp>
        <p:nvSpPr>
          <p:cNvPr id="3" name="TextBox 2">
            <a:extLst>
              <a:ext uri="{FF2B5EF4-FFF2-40B4-BE49-F238E27FC236}">
                <a16:creationId xmlns:a16="http://schemas.microsoft.com/office/drawing/2014/main" id="{864AEB9A-A9FE-0267-DB07-CFBE8CFD8C2F}"/>
              </a:ext>
            </a:extLst>
          </p:cNvPr>
          <p:cNvSpPr txBox="1"/>
          <p:nvPr/>
        </p:nvSpPr>
        <p:spPr>
          <a:xfrm>
            <a:off x="13653384" y="8648712"/>
            <a:ext cx="2441694"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McGraw et al. In preparation</a:t>
            </a:r>
          </a:p>
        </p:txBody>
      </p:sp>
    </p:spTree>
    <p:extLst>
      <p:ext uri="{BB962C8B-B14F-4D97-AF65-F5344CB8AC3E}">
        <p14:creationId xmlns:p14="http://schemas.microsoft.com/office/powerpoint/2010/main" val="2036814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5B78A73-214C-0B90-B629-608CEC43C5CC}"/>
              </a:ext>
            </a:extLst>
          </p:cNvPr>
          <p:cNvGrpSpPr/>
          <p:nvPr/>
        </p:nvGrpSpPr>
        <p:grpSpPr>
          <a:xfrm>
            <a:off x="2040559" y="3976918"/>
            <a:ext cx="6735894" cy="5098371"/>
            <a:chOff x="3541769" y="933978"/>
            <a:chExt cx="5014098" cy="3795151"/>
          </a:xfrm>
        </p:grpSpPr>
        <p:graphicFrame>
          <p:nvGraphicFramePr>
            <p:cNvPr id="16" name="Object 15">
              <a:extLst>
                <a:ext uri="{FF2B5EF4-FFF2-40B4-BE49-F238E27FC236}">
                  <a16:creationId xmlns:a16="http://schemas.microsoft.com/office/drawing/2014/main" id="{91847583-BA97-1B99-B1D8-3A6DA4134B5F}"/>
                </a:ext>
              </a:extLst>
            </p:cNvPr>
            <p:cNvGraphicFramePr>
              <a:graphicFrameLocks noChangeAspect="1"/>
            </p:cNvGraphicFramePr>
            <p:nvPr>
              <p:extLst>
                <p:ext uri="{D42A27DB-BD31-4B8C-83A1-F6EECF244321}">
                  <p14:modId xmlns:p14="http://schemas.microsoft.com/office/powerpoint/2010/main" val="4170017347"/>
                </p:ext>
              </p:extLst>
            </p:nvPr>
          </p:nvGraphicFramePr>
          <p:xfrm>
            <a:off x="3708945" y="934010"/>
            <a:ext cx="4846922" cy="3795119"/>
          </p:xfrm>
          <a:graphic>
            <a:graphicData uri="http://schemas.openxmlformats.org/presentationml/2006/ole">
              <mc:AlternateContent xmlns:mc="http://schemas.openxmlformats.org/markup-compatibility/2006">
                <mc:Choice xmlns:v="urn:schemas-microsoft-com:vml" Requires="v">
                  <p:oleObj name="Prism 9" r:id="rId3" imgW="4462442" imgH="3494575" progId="Prism9.Document">
                    <p:embed/>
                  </p:oleObj>
                </mc:Choice>
                <mc:Fallback>
                  <p:oleObj name="Prism 9" r:id="rId3" imgW="4462442" imgH="3494575" progId="Prism9.Document">
                    <p:embed/>
                    <p:pic>
                      <p:nvPicPr>
                        <p:cNvPr id="0" name=""/>
                        <p:cNvPicPr/>
                        <p:nvPr/>
                      </p:nvPicPr>
                      <p:blipFill>
                        <a:blip r:embed="rId4"/>
                        <a:stretch>
                          <a:fillRect/>
                        </a:stretch>
                      </p:blipFill>
                      <p:spPr>
                        <a:xfrm>
                          <a:off x="3708945" y="934010"/>
                          <a:ext cx="4846922" cy="3795119"/>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01C9CB01-FAA9-16E7-1A4E-DC040B575B68}"/>
                </a:ext>
              </a:extLst>
            </p:cNvPr>
            <p:cNvSpPr txBox="1"/>
            <p:nvPr/>
          </p:nvSpPr>
          <p:spPr>
            <a:xfrm>
              <a:off x="3541769" y="933978"/>
              <a:ext cx="407332" cy="320746"/>
            </a:xfrm>
            <a:prstGeom prst="rect">
              <a:avLst/>
            </a:prstGeom>
            <a:solidFill>
              <a:schemeClr val="bg1"/>
            </a:solidFill>
          </p:spPr>
          <p:txBody>
            <a:bodyPr wrap="square" lIns="0" tIns="0" rIns="0" bIns="0" rtlCol="0">
              <a:spAutoFit/>
            </a:bodyPr>
            <a:lstStyle/>
            <a:p>
              <a:pPr algn="ctr"/>
              <a:r>
                <a:rPr lang="en-US" sz="2800" dirty="0">
                  <a:latin typeface="Arial" panose="020B0604020202020204" pitchFamily="34" charset="0"/>
                  <a:cs typeface="Arial" panose="020B0604020202020204" pitchFamily="34" charset="0"/>
                </a:rPr>
                <a:t>A</a:t>
              </a:r>
            </a:p>
          </p:txBody>
        </p:sp>
      </p:grpSp>
      <p:grpSp>
        <p:nvGrpSpPr>
          <p:cNvPr id="6" name="Group 5">
            <a:extLst>
              <a:ext uri="{FF2B5EF4-FFF2-40B4-BE49-F238E27FC236}">
                <a16:creationId xmlns:a16="http://schemas.microsoft.com/office/drawing/2014/main" id="{48DD7870-B0DA-528C-2BE1-6DAA5E3DB8C7}"/>
              </a:ext>
            </a:extLst>
          </p:cNvPr>
          <p:cNvGrpSpPr/>
          <p:nvPr/>
        </p:nvGrpSpPr>
        <p:grpSpPr>
          <a:xfrm>
            <a:off x="8731667" y="3894009"/>
            <a:ext cx="5483774" cy="5350847"/>
            <a:chOff x="8522529" y="872262"/>
            <a:chExt cx="4082039" cy="3983090"/>
          </a:xfrm>
        </p:grpSpPr>
        <p:sp>
          <p:nvSpPr>
            <p:cNvPr id="22" name="TextBox 21">
              <a:extLst>
                <a:ext uri="{FF2B5EF4-FFF2-40B4-BE49-F238E27FC236}">
                  <a16:creationId xmlns:a16="http://schemas.microsoft.com/office/drawing/2014/main" id="{07BA2762-ED6E-0AA6-4CDE-14886179DB05}"/>
                </a:ext>
              </a:extLst>
            </p:cNvPr>
            <p:cNvSpPr txBox="1"/>
            <p:nvPr/>
          </p:nvSpPr>
          <p:spPr>
            <a:xfrm>
              <a:off x="8522529" y="933978"/>
              <a:ext cx="407332" cy="320746"/>
            </a:xfrm>
            <a:prstGeom prst="rect">
              <a:avLst/>
            </a:prstGeom>
            <a:solidFill>
              <a:schemeClr val="bg1"/>
            </a:solidFill>
          </p:spPr>
          <p:txBody>
            <a:bodyPr wrap="square" lIns="0" tIns="0" rIns="0" bIns="0" rtlCol="0">
              <a:spAutoFit/>
            </a:bodyPr>
            <a:lstStyle/>
            <a:p>
              <a:pPr algn="ctr"/>
              <a:r>
                <a:rPr lang="en-US" sz="2800" dirty="0">
                  <a:latin typeface="Arial" panose="020B0604020202020204" pitchFamily="34" charset="0"/>
                  <a:cs typeface="Arial" panose="020B0604020202020204" pitchFamily="34" charset="0"/>
                </a:rPr>
                <a:t>B</a:t>
              </a:r>
            </a:p>
          </p:txBody>
        </p:sp>
        <p:graphicFrame>
          <p:nvGraphicFramePr>
            <p:cNvPr id="23" name="Object 22">
              <a:extLst>
                <a:ext uri="{FF2B5EF4-FFF2-40B4-BE49-F238E27FC236}">
                  <a16:creationId xmlns:a16="http://schemas.microsoft.com/office/drawing/2014/main" id="{165BA4DB-583F-903D-CBB9-3A957C0E2A60}"/>
                </a:ext>
              </a:extLst>
            </p:cNvPr>
            <p:cNvGraphicFramePr>
              <a:graphicFrameLocks noChangeAspect="1"/>
            </p:cNvGraphicFramePr>
            <p:nvPr>
              <p:extLst>
                <p:ext uri="{D42A27DB-BD31-4B8C-83A1-F6EECF244321}">
                  <p14:modId xmlns:p14="http://schemas.microsoft.com/office/powerpoint/2010/main" val="2356057311"/>
                </p:ext>
              </p:extLst>
            </p:nvPr>
          </p:nvGraphicFramePr>
          <p:xfrm>
            <a:off x="8771476" y="872262"/>
            <a:ext cx="3833092" cy="3983090"/>
          </p:xfrm>
          <a:graphic>
            <a:graphicData uri="http://schemas.openxmlformats.org/presentationml/2006/ole">
              <mc:AlternateContent xmlns:mc="http://schemas.openxmlformats.org/markup-compatibility/2006">
                <mc:Choice xmlns:v="urn:schemas-microsoft-com:vml" Requires="v">
                  <p:oleObj name="Prism 9" r:id="rId5" imgW="4096544" imgH="4258461" progId="Prism9.Document">
                    <p:embed/>
                  </p:oleObj>
                </mc:Choice>
                <mc:Fallback>
                  <p:oleObj name="Prism 9" r:id="rId5" imgW="4096544" imgH="4258461" progId="Prism9.Document">
                    <p:embed/>
                    <p:pic>
                      <p:nvPicPr>
                        <p:cNvPr id="0" name=""/>
                        <p:cNvPicPr/>
                        <p:nvPr/>
                      </p:nvPicPr>
                      <p:blipFill>
                        <a:blip r:embed="rId6"/>
                        <a:stretch>
                          <a:fillRect/>
                        </a:stretch>
                      </p:blipFill>
                      <p:spPr>
                        <a:xfrm>
                          <a:off x="8771476" y="872262"/>
                          <a:ext cx="3833092" cy="3983090"/>
                        </a:xfrm>
                        <a:prstGeom prst="rect">
                          <a:avLst/>
                        </a:prstGeom>
                      </p:spPr>
                    </p:pic>
                  </p:oleObj>
                </mc:Fallback>
              </mc:AlternateContent>
            </a:graphicData>
          </a:graphic>
        </p:graphicFrame>
      </p:grpSp>
      <p:sp>
        <p:nvSpPr>
          <p:cNvPr id="2" name="Title 5">
            <a:extLst>
              <a:ext uri="{FF2B5EF4-FFF2-40B4-BE49-F238E27FC236}">
                <a16:creationId xmlns:a16="http://schemas.microsoft.com/office/drawing/2014/main" id="{3DFF1BFA-C03A-46EE-FBCD-864603FFFBB4}"/>
              </a:ext>
            </a:extLst>
          </p:cNvPr>
          <p:cNvSpPr>
            <a:spLocks noGrp="1"/>
          </p:cNvSpPr>
          <p:nvPr>
            <p:ph type="title"/>
          </p:nvPr>
        </p:nvSpPr>
        <p:spPr>
          <a:xfrm>
            <a:off x="1117600" y="191237"/>
            <a:ext cx="14020800" cy="935567"/>
          </a:xfrm>
        </p:spPr>
        <p:txBody>
          <a:bodyPr>
            <a:normAutofit/>
          </a:bodyPr>
          <a:lstStyle/>
          <a:p>
            <a:r>
              <a:rPr lang="en-US" sz="3200">
                <a:solidFill>
                  <a:srgbClr val="00B0F0"/>
                </a:solidFill>
                <a:latin typeface="Arial" panose="020B0604020202020204" pitchFamily="34" charset="0"/>
                <a:cs typeface="Arial" panose="020B0604020202020204" pitchFamily="34" charset="0"/>
              </a:rPr>
              <a:t>Validation of iGABA-Snfr assay for assessing GAT1 loss-of-function variants</a:t>
            </a:r>
            <a:endParaRPr lang="en-US" sz="3200">
              <a:solidFill>
                <a:srgbClr val="00B0F0"/>
              </a:solidFill>
            </a:endParaRPr>
          </a:p>
        </p:txBody>
      </p:sp>
      <p:sp>
        <p:nvSpPr>
          <p:cNvPr id="4" name="TextBox 3">
            <a:extLst>
              <a:ext uri="{FF2B5EF4-FFF2-40B4-BE49-F238E27FC236}">
                <a16:creationId xmlns:a16="http://schemas.microsoft.com/office/drawing/2014/main" id="{0635BAB2-2D9C-40AA-F019-49AC56FA2F01}"/>
              </a:ext>
            </a:extLst>
          </p:cNvPr>
          <p:cNvSpPr txBox="1"/>
          <p:nvPr/>
        </p:nvSpPr>
        <p:spPr>
          <a:xfrm>
            <a:off x="13687543" y="8798874"/>
            <a:ext cx="2441694"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McGraw et al. In preparation</a:t>
            </a:r>
          </a:p>
        </p:txBody>
      </p:sp>
      <p:grpSp>
        <p:nvGrpSpPr>
          <p:cNvPr id="7" name="Group 6">
            <a:extLst>
              <a:ext uri="{FF2B5EF4-FFF2-40B4-BE49-F238E27FC236}">
                <a16:creationId xmlns:a16="http://schemas.microsoft.com/office/drawing/2014/main" id="{7C69BC3E-9C76-D7C6-5C97-F90C25EA2B8A}"/>
              </a:ext>
            </a:extLst>
          </p:cNvPr>
          <p:cNvGrpSpPr/>
          <p:nvPr/>
        </p:nvGrpSpPr>
        <p:grpSpPr>
          <a:xfrm>
            <a:off x="3664789" y="1361169"/>
            <a:ext cx="10550652" cy="313802"/>
            <a:chOff x="1246052" y="1930994"/>
            <a:chExt cx="4478724" cy="133208"/>
          </a:xfrm>
        </p:grpSpPr>
        <p:pic>
          <p:nvPicPr>
            <p:cNvPr id="8" name="Picture 7">
              <a:extLst>
                <a:ext uri="{FF2B5EF4-FFF2-40B4-BE49-F238E27FC236}">
                  <a16:creationId xmlns:a16="http://schemas.microsoft.com/office/drawing/2014/main" id="{88914669-943D-7F4E-7DC6-DBF09F54425F}"/>
                </a:ext>
              </a:extLst>
            </p:cNvPr>
            <p:cNvPicPr>
              <a:picLocks noChangeAspect="1"/>
            </p:cNvPicPr>
            <p:nvPr/>
          </p:nvPicPr>
          <p:blipFill rotWithShape="1">
            <a:blip r:embed="rId7"/>
            <a:srcRect l="16915" t="53472" r="10940" b="39884"/>
            <a:stretch/>
          </p:blipFill>
          <p:spPr>
            <a:xfrm>
              <a:off x="1246052" y="1930994"/>
              <a:ext cx="4478724" cy="116439"/>
            </a:xfrm>
            <a:prstGeom prst="rect">
              <a:avLst/>
            </a:prstGeom>
          </p:spPr>
        </p:pic>
        <p:grpSp>
          <p:nvGrpSpPr>
            <p:cNvPr id="9" name="Group 8">
              <a:extLst>
                <a:ext uri="{FF2B5EF4-FFF2-40B4-BE49-F238E27FC236}">
                  <a16:creationId xmlns:a16="http://schemas.microsoft.com/office/drawing/2014/main" id="{2DAB2A63-9467-8786-B534-FE32E755D31B}"/>
                </a:ext>
              </a:extLst>
            </p:cNvPr>
            <p:cNvGrpSpPr/>
            <p:nvPr/>
          </p:nvGrpSpPr>
          <p:grpSpPr>
            <a:xfrm>
              <a:off x="1289050" y="1937202"/>
              <a:ext cx="4432300" cy="127000"/>
              <a:chOff x="1289050" y="2794452"/>
              <a:chExt cx="4432300" cy="127000"/>
            </a:xfrm>
          </p:grpSpPr>
          <p:sp>
            <p:nvSpPr>
              <p:cNvPr id="10" name="Rectangle 9">
                <a:extLst>
                  <a:ext uri="{FF2B5EF4-FFF2-40B4-BE49-F238E27FC236}">
                    <a16:creationId xmlns:a16="http://schemas.microsoft.com/office/drawing/2014/main" id="{7D381F5D-BEE8-3484-B4B3-05411061D5F2}"/>
                  </a:ext>
                </a:extLst>
              </p:cNvPr>
              <p:cNvSpPr/>
              <p:nvPr/>
            </p:nvSpPr>
            <p:spPr>
              <a:xfrm>
                <a:off x="1289050" y="2794452"/>
                <a:ext cx="4432300" cy="127000"/>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 name="Rectangle 10">
                <a:extLst>
                  <a:ext uri="{FF2B5EF4-FFF2-40B4-BE49-F238E27FC236}">
                    <a16:creationId xmlns:a16="http://schemas.microsoft.com/office/drawing/2014/main" id="{367D7CC7-8653-0B45-FD59-E07B63909892}"/>
                  </a:ext>
                </a:extLst>
              </p:cNvPr>
              <p:cNvSpPr/>
              <p:nvPr/>
            </p:nvSpPr>
            <p:spPr>
              <a:xfrm>
                <a:off x="1289050" y="2794452"/>
                <a:ext cx="450850" cy="127000"/>
              </a:xfrm>
              <a:prstGeom prst="rect">
                <a:avLst/>
              </a:prstGeom>
              <a:solidFill>
                <a:schemeClr val="accent4">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CPD</a:t>
                </a:r>
              </a:p>
            </p:txBody>
          </p:sp>
          <p:sp>
            <p:nvSpPr>
              <p:cNvPr id="12" name="Rectangle 11">
                <a:extLst>
                  <a:ext uri="{FF2B5EF4-FFF2-40B4-BE49-F238E27FC236}">
                    <a16:creationId xmlns:a16="http://schemas.microsoft.com/office/drawing/2014/main" id="{70EC6898-4499-7F25-D33C-E9FD44C0FAF9}"/>
                  </a:ext>
                </a:extLst>
              </p:cNvPr>
              <p:cNvSpPr/>
              <p:nvPr/>
            </p:nvSpPr>
            <p:spPr>
              <a:xfrm>
                <a:off x="2393950" y="2794452"/>
                <a:ext cx="450850" cy="127000"/>
              </a:xfrm>
              <a:prstGeom prst="rect">
                <a:avLst/>
              </a:prstGeom>
              <a:solidFill>
                <a:schemeClr val="accent4">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ECD</a:t>
                </a:r>
              </a:p>
            </p:txBody>
          </p:sp>
          <p:grpSp>
            <p:nvGrpSpPr>
              <p:cNvPr id="13" name="Group 12">
                <a:extLst>
                  <a:ext uri="{FF2B5EF4-FFF2-40B4-BE49-F238E27FC236}">
                    <a16:creationId xmlns:a16="http://schemas.microsoft.com/office/drawing/2014/main" id="{7096AB07-F891-AEC3-CF5E-A5D8695F4832}"/>
                  </a:ext>
                </a:extLst>
              </p:cNvPr>
              <p:cNvGrpSpPr/>
              <p:nvPr/>
            </p:nvGrpSpPr>
            <p:grpSpPr>
              <a:xfrm>
                <a:off x="1739900" y="2794452"/>
                <a:ext cx="3679827" cy="127000"/>
                <a:chOff x="1739900" y="2969470"/>
                <a:chExt cx="3679827" cy="127000"/>
              </a:xfrm>
            </p:grpSpPr>
            <p:sp>
              <p:nvSpPr>
                <p:cNvPr id="14" name="Rectangle 13">
                  <a:extLst>
                    <a:ext uri="{FF2B5EF4-FFF2-40B4-BE49-F238E27FC236}">
                      <a16:creationId xmlns:a16="http://schemas.microsoft.com/office/drawing/2014/main" id="{E906CB43-5F83-07AF-73C1-D78A4D698242}"/>
                    </a:ext>
                  </a:extLst>
                </p:cNvPr>
                <p:cNvSpPr/>
                <p:nvPr/>
              </p:nvSpPr>
              <p:spPr>
                <a:xfrm>
                  <a:off x="1739900" y="2969470"/>
                  <a:ext cx="186531"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5" name="Rectangle 14">
                  <a:extLst>
                    <a:ext uri="{FF2B5EF4-FFF2-40B4-BE49-F238E27FC236}">
                      <a16:creationId xmlns:a16="http://schemas.microsoft.com/office/drawing/2014/main" id="{6B0B6698-5733-EA0A-CCD8-1F47C8770679}"/>
                    </a:ext>
                  </a:extLst>
                </p:cNvPr>
                <p:cNvSpPr/>
                <p:nvPr/>
              </p:nvSpPr>
              <p:spPr>
                <a:xfrm>
                  <a:off x="1961357"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8" name="Rectangle 17">
                  <a:extLst>
                    <a:ext uri="{FF2B5EF4-FFF2-40B4-BE49-F238E27FC236}">
                      <a16:creationId xmlns:a16="http://schemas.microsoft.com/office/drawing/2014/main" id="{651B7FDA-C16C-95FD-599A-5156830B3CDC}"/>
                    </a:ext>
                  </a:extLst>
                </p:cNvPr>
                <p:cNvSpPr/>
                <p:nvPr/>
              </p:nvSpPr>
              <p:spPr>
                <a:xfrm>
                  <a:off x="2226468"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9" name="Rectangle 18">
                  <a:extLst>
                    <a:ext uri="{FF2B5EF4-FFF2-40B4-BE49-F238E27FC236}">
                      <a16:creationId xmlns:a16="http://schemas.microsoft.com/office/drawing/2014/main" id="{548E261D-B849-6DD3-40C4-9CF94C714553}"/>
                    </a:ext>
                  </a:extLst>
                </p:cNvPr>
                <p:cNvSpPr/>
                <p:nvPr/>
              </p:nvSpPr>
              <p:spPr>
                <a:xfrm>
                  <a:off x="2844800"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20" name="Rectangle 19">
                  <a:extLst>
                    <a:ext uri="{FF2B5EF4-FFF2-40B4-BE49-F238E27FC236}">
                      <a16:creationId xmlns:a16="http://schemas.microsoft.com/office/drawing/2014/main" id="{385CAC11-8A72-709E-ADA3-15A9B20C32A6}"/>
                    </a:ext>
                  </a:extLst>
                </p:cNvPr>
                <p:cNvSpPr/>
                <p:nvPr/>
              </p:nvSpPr>
              <p:spPr>
                <a:xfrm>
                  <a:off x="3068637"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21" name="Rectangle 20">
                  <a:extLst>
                    <a:ext uri="{FF2B5EF4-FFF2-40B4-BE49-F238E27FC236}">
                      <a16:creationId xmlns:a16="http://schemas.microsoft.com/office/drawing/2014/main" id="{1CDCFCAD-CC58-AB27-484A-7676D0AF294C}"/>
                    </a:ext>
                  </a:extLst>
                </p:cNvPr>
                <p:cNvSpPr/>
                <p:nvPr/>
              </p:nvSpPr>
              <p:spPr>
                <a:xfrm>
                  <a:off x="3463132"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29" name="Rectangle 28">
                  <a:extLst>
                    <a:ext uri="{FF2B5EF4-FFF2-40B4-BE49-F238E27FC236}">
                      <a16:creationId xmlns:a16="http://schemas.microsoft.com/office/drawing/2014/main" id="{23CD2215-5762-3E4A-8E72-33F2A7FD1346}"/>
                    </a:ext>
                  </a:extLst>
                </p:cNvPr>
                <p:cNvSpPr/>
                <p:nvPr/>
              </p:nvSpPr>
              <p:spPr>
                <a:xfrm>
                  <a:off x="3690145"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30" name="Rectangle 29">
                  <a:extLst>
                    <a:ext uri="{FF2B5EF4-FFF2-40B4-BE49-F238E27FC236}">
                      <a16:creationId xmlns:a16="http://schemas.microsoft.com/office/drawing/2014/main" id="{86DF522D-5566-4C76-DE3F-9701381BF701}"/>
                    </a:ext>
                  </a:extLst>
                </p:cNvPr>
                <p:cNvSpPr/>
                <p:nvPr/>
              </p:nvSpPr>
              <p:spPr>
                <a:xfrm>
                  <a:off x="4042570"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31" name="Rectangle 30">
                  <a:extLst>
                    <a:ext uri="{FF2B5EF4-FFF2-40B4-BE49-F238E27FC236}">
                      <a16:creationId xmlns:a16="http://schemas.microsoft.com/office/drawing/2014/main" id="{5C55B084-1F24-032D-8D43-783646F82AB3}"/>
                    </a:ext>
                  </a:extLst>
                </p:cNvPr>
                <p:cNvSpPr/>
                <p:nvPr/>
              </p:nvSpPr>
              <p:spPr>
                <a:xfrm>
                  <a:off x="4356895"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32" name="Rectangle 31">
                  <a:extLst>
                    <a:ext uri="{FF2B5EF4-FFF2-40B4-BE49-F238E27FC236}">
                      <a16:creationId xmlns:a16="http://schemas.microsoft.com/office/drawing/2014/main" id="{990D3B2E-CD50-41C2-5039-3D220868E55D}"/>
                    </a:ext>
                  </a:extLst>
                </p:cNvPr>
                <p:cNvSpPr/>
                <p:nvPr/>
              </p:nvSpPr>
              <p:spPr>
                <a:xfrm>
                  <a:off x="4671220"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33" name="Rectangle 32">
                  <a:extLst>
                    <a:ext uri="{FF2B5EF4-FFF2-40B4-BE49-F238E27FC236}">
                      <a16:creationId xmlns:a16="http://schemas.microsoft.com/office/drawing/2014/main" id="{A53A2E70-43AD-4A60-CB6F-EF71BF088EF8}"/>
                    </a:ext>
                  </a:extLst>
                </p:cNvPr>
                <p:cNvSpPr/>
                <p:nvPr/>
              </p:nvSpPr>
              <p:spPr>
                <a:xfrm>
                  <a:off x="4985545"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35" name="Rectangle 34">
                  <a:extLst>
                    <a:ext uri="{FF2B5EF4-FFF2-40B4-BE49-F238E27FC236}">
                      <a16:creationId xmlns:a16="http://schemas.microsoft.com/office/drawing/2014/main" id="{C8FE5875-C5CE-311D-35AB-F6FE389A7530}"/>
                    </a:ext>
                  </a:extLst>
                </p:cNvPr>
                <p:cNvSpPr/>
                <p:nvPr/>
              </p:nvSpPr>
              <p:spPr>
                <a:xfrm>
                  <a:off x="5252245"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grpSp>
        </p:grpSp>
      </p:grpSp>
      <p:grpSp>
        <p:nvGrpSpPr>
          <p:cNvPr id="56" name="Group 55">
            <a:extLst>
              <a:ext uri="{FF2B5EF4-FFF2-40B4-BE49-F238E27FC236}">
                <a16:creationId xmlns:a16="http://schemas.microsoft.com/office/drawing/2014/main" id="{3BBE5286-BAA6-BF27-06A5-EDF37C5FB83C}"/>
              </a:ext>
            </a:extLst>
          </p:cNvPr>
          <p:cNvGrpSpPr/>
          <p:nvPr/>
        </p:nvGrpSpPr>
        <p:grpSpPr>
          <a:xfrm>
            <a:off x="1942901" y="2752400"/>
            <a:ext cx="12264470" cy="400110"/>
            <a:chOff x="974444" y="1977509"/>
            <a:chExt cx="12264470" cy="400110"/>
          </a:xfrm>
        </p:grpSpPr>
        <p:grpSp>
          <p:nvGrpSpPr>
            <p:cNvPr id="41" name="Group 40">
              <a:extLst>
                <a:ext uri="{FF2B5EF4-FFF2-40B4-BE49-F238E27FC236}">
                  <a16:creationId xmlns:a16="http://schemas.microsoft.com/office/drawing/2014/main" id="{D1D5F3EA-F891-9BA1-E71E-9F14465F886E}"/>
                </a:ext>
              </a:extLst>
            </p:cNvPr>
            <p:cNvGrpSpPr/>
            <p:nvPr/>
          </p:nvGrpSpPr>
          <p:grpSpPr>
            <a:xfrm>
              <a:off x="2797624" y="2162175"/>
              <a:ext cx="10441290" cy="0"/>
              <a:chOff x="2797624" y="2162175"/>
              <a:chExt cx="10441290" cy="0"/>
            </a:xfrm>
          </p:grpSpPr>
          <p:cxnSp>
            <p:nvCxnSpPr>
              <p:cNvPr id="38" name="Straight Connector 37">
                <a:extLst>
                  <a:ext uri="{FF2B5EF4-FFF2-40B4-BE49-F238E27FC236}">
                    <a16:creationId xmlns:a16="http://schemas.microsoft.com/office/drawing/2014/main" id="{3D560028-157C-C891-9E28-ACDBCFE6E2C3}"/>
                  </a:ext>
                </a:extLst>
              </p:cNvPr>
              <p:cNvCxnSpPr/>
              <p:nvPr/>
            </p:nvCxnSpPr>
            <p:spPr>
              <a:xfrm>
                <a:off x="2797624" y="2162175"/>
                <a:ext cx="26028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4629EB2-36BF-0716-CA63-7B960B07E29B}"/>
                  </a:ext>
                </a:extLst>
              </p:cNvPr>
              <p:cNvCxnSpPr>
                <a:cxnSpLocks/>
              </p:cNvCxnSpPr>
              <p:nvPr/>
            </p:nvCxnSpPr>
            <p:spPr>
              <a:xfrm>
                <a:off x="6462547" y="2162175"/>
                <a:ext cx="67763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69FC10D3-4876-F5EA-D219-9089668C3AE6}"/>
                </a:ext>
              </a:extLst>
            </p:cNvPr>
            <p:cNvSpPr txBox="1"/>
            <p:nvPr/>
          </p:nvSpPr>
          <p:spPr>
            <a:xfrm>
              <a:off x="974444" y="1977509"/>
              <a:ext cx="1606978"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GAT1 </a:t>
              </a:r>
              <a:r>
                <a:rPr lang="el-GR" sz="2000">
                  <a:latin typeface="Arial" panose="020B0604020202020204" pitchFamily="34" charset="0"/>
                  <a:cs typeface="Arial" panose="020B0604020202020204" pitchFamily="34" charset="0"/>
                </a:rPr>
                <a:t>Δ</a:t>
              </a:r>
              <a:r>
                <a:rPr lang="en-US" sz="2000">
                  <a:latin typeface="Arial" panose="020B0604020202020204" pitchFamily="34" charset="0"/>
                  <a:cs typeface="Arial" panose="020B0604020202020204" pitchFamily="34" charset="0"/>
                </a:rPr>
                <a:t>ECD</a:t>
              </a:r>
            </a:p>
          </p:txBody>
        </p:sp>
      </p:grpSp>
      <p:grpSp>
        <p:nvGrpSpPr>
          <p:cNvPr id="57" name="Group 56">
            <a:extLst>
              <a:ext uri="{FF2B5EF4-FFF2-40B4-BE49-F238E27FC236}">
                <a16:creationId xmlns:a16="http://schemas.microsoft.com/office/drawing/2014/main" id="{2A54A5CC-7996-230C-252F-401E51CABFE3}"/>
              </a:ext>
            </a:extLst>
          </p:cNvPr>
          <p:cNvGrpSpPr/>
          <p:nvPr/>
        </p:nvGrpSpPr>
        <p:grpSpPr>
          <a:xfrm>
            <a:off x="1944831" y="2288674"/>
            <a:ext cx="12262540" cy="400110"/>
            <a:chOff x="976374" y="2337403"/>
            <a:chExt cx="12262540" cy="400110"/>
          </a:xfrm>
        </p:grpSpPr>
        <p:sp>
          <p:nvSpPr>
            <p:cNvPr id="43" name="TextBox 42">
              <a:extLst>
                <a:ext uri="{FF2B5EF4-FFF2-40B4-BE49-F238E27FC236}">
                  <a16:creationId xmlns:a16="http://schemas.microsoft.com/office/drawing/2014/main" id="{EFDFF571-927C-54C1-892E-35BB6D1191F9}"/>
                </a:ext>
              </a:extLst>
            </p:cNvPr>
            <p:cNvSpPr txBox="1"/>
            <p:nvPr/>
          </p:nvSpPr>
          <p:spPr>
            <a:xfrm>
              <a:off x="976374" y="2337403"/>
              <a:ext cx="1606978"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GAT1 </a:t>
              </a:r>
              <a:r>
                <a:rPr lang="el-GR" sz="2000">
                  <a:latin typeface="Arial" panose="020B0604020202020204" pitchFamily="34" charset="0"/>
                  <a:cs typeface="Arial" panose="020B0604020202020204" pitchFamily="34" charset="0"/>
                </a:rPr>
                <a:t>Δ</a:t>
              </a:r>
              <a:r>
                <a:rPr lang="en-US" sz="2000">
                  <a:latin typeface="Arial" panose="020B0604020202020204" pitchFamily="34" charset="0"/>
                  <a:cs typeface="Arial" panose="020B0604020202020204" pitchFamily="34" charset="0"/>
                </a:rPr>
                <a:t>CPD</a:t>
              </a:r>
            </a:p>
          </p:txBody>
        </p:sp>
        <p:cxnSp>
          <p:nvCxnSpPr>
            <p:cNvPr id="47" name="Straight Connector 46">
              <a:extLst>
                <a:ext uri="{FF2B5EF4-FFF2-40B4-BE49-F238E27FC236}">
                  <a16:creationId xmlns:a16="http://schemas.microsoft.com/office/drawing/2014/main" id="{FD45A44E-C80D-A94C-8F53-081193EB8410}"/>
                </a:ext>
              </a:extLst>
            </p:cNvPr>
            <p:cNvCxnSpPr>
              <a:cxnSpLocks/>
            </p:cNvCxnSpPr>
            <p:nvPr/>
          </p:nvCxnSpPr>
          <p:spPr>
            <a:xfrm>
              <a:off x="3859704" y="2522069"/>
              <a:ext cx="93792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6E4562FC-FBD7-21DF-6A21-C727DCB75503}"/>
              </a:ext>
            </a:extLst>
          </p:cNvPr>
          <p:cNvGrpSpPr/>
          <p:nvPr/>
        </p:nvGrpSpPr>
        <p:grpSpPr>
          <a:xfrm>
            <a:off x="1966714" y="3216127"/>
            <a:ext cx="12240657" cy="400110"/>
            <a:chOff x="998257" y="2697298"/>
            <a:chExt cx="12240657" cy="400110"/>
          </a:xfrm>
        </p:grpSpPr>
        <p:sp>
          <p:nvSpPr>
            <p:cNvPr id="44" name="TextBox 43">
              <a:extLst>
                <a:ext uri="{FF2B5EF4-FFF2-40B4-BE49-F238E27FC236}">
                  <a16:creationId xmlns:a16="http://schemas.microsoft.com/office/drawing/2014/main" id="{9FC6C891-44C9-4E6F-BA3C-EF537EFFE567}"/>
                </a:ext>
              </a:extLst>
            </p:cNvPr>
            <p:cNvSpPr txBox="1"/>
            <p:nvPr/>
          </p:nvSpPr>
          <p:spPr>
            <a:xfrm>
              <a:off x="998257" y="2697298"/>
              <a:ext cx="1804148"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GAT1 </a:t>
              </a:r>
              <a:r>
                <a:rPr lang="el-GR" sz="2000">
                  <a:latin typeface="Arial" panose="020B0604020202020204" pitchFamily="34" charset="0"/>
                  <a:cs typeface="Arial" panose="020B0604020202020204" pitchFamily="34" charset="0"/>
                </a:rPr>
                <a:t>Δ</a:t>
              </a:r>
              <a:r>
                <a:rPr lang="en-US" sz="2000">
                  <a:latin typeface="Arial" panose="020B0604020202020204" pitchFamily="34" charset="0"/>
                  <a:cs typeface="Arial" panose="020B0604020202020204" pitchFamily="34" charset="0"/>
                </a:rPr>
                <a:t>TM6-7</a:t>
              </a:r>
            </a:p>
          </p:txBody>
        </p:sp>
        <p:grpSp>
          <p:nvGrpSpPr>
            <p:cNvPr id="50" name="Group 49">
              <a:extLst>
                <a:ext uri="{FF2B5EF4-FFF2-40B4-BE49-F238E27FC236}">
                  <a16:creationId xmlns:a16="http://schemas.microsoft.com/office/drawing/2014/main" id="{B2682B0A-D8B9-B82F-9CD7-57D6CFC35EED}"/>
                </a:ext>
              </a:extLst>
            </p:cNvPr>
            <p:cNvGrpSpPr/>
            <p:nvPr/>
          </p:nvGrpSpPr>
          <p:grpSpPr>
            <a:xfrm>
              <a:off x="2797624" y="2881964"/>
              <a:ext cx="10441290" cy="0"/>
              <a:chOff x="2797624" y="2162175"/>
              <a:chExt cx="10441290" cy="0"/>
            </a:xfrm>
          </p:grpSpPr>
          <p:cxnSp>
            <p:nvCxnSpPr>
              <p:cNvPr id="51" name="Straight Connector 50">
                <a:extLst>
                  <a:ext uri="{FF2B5EF4-FFF2-40B4-BE49-F238E27FC236}">
                    <a16:creationId xmlns:a16="http://schemas.microsoft.com/office/drawing/2014/main" id="{105C3A56-9BDA-17CD-F76D-2383C7F0E5F4}"/>
                  </a:ext>
                </a:extLst>
              </p:cNvPr>
              <p:cNvCxnSpPr>
                <a:cxnSpLocks/>
              </p:cNvCxnSpPr>
              <p:nvPr/>
            </p:nvCxnSpPr>
            <p:spPr>
              <a:xfrm>
                <a:off x="2797624" y="2162175"/>
                <a:ext cx="51215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2724C7D-632C-9423-12E7-C8B1E95398D3}"/>
                  </a:ext>
                </a:extLst>
              </p:cNvPr>
              <p:cNvCxnSpPr>
                <a:cxnSpLocks/>
              </p:cNvCxnSpPr>
              <p:nvPr/>
            </p:nvCxnSpPr>
            <p:spPr>
              <a:xfrm>
                <a:off x="8848491" y="2162175"/>
                <a:ext cx="43904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1" name="Group 60">
            <a:extLst>
              <a:ext uri="{FF2B5EF4-FFF2-40B4-BE49-F238E27FC236}">
                <a16:creationId xmlns:a16="http://schemas.microsoft.com/office/drawing/2014/main" id="{52BEE50D-D754-6DED-FAA6-A4A2C141B440}"/>
              </a:ext>
            </a:extLst>
          </p:cNvPr>
          <p:cNvGrpSpPr/>
          <p:nvPr/>
        </p:nvGrpSpPr>
        <p:grpSpPr>
          <a:xfrm>
            <a:off x="1966714" y="1824948"/>
            <a:ext cx="12248727" cy="400110"/>
            <a:chOff x="998257" y="1974264"/>
            <a:chExt cx="12248727" cy="400110"/>
          </a:xfrm>
        </p:grpSpPr>
        <p:sp>
          <p:nvSpPr>
            <p:cNvPr id="55" name="TextBox 54">
              <a:extLst>
                <a:ext uri="{FF2B5EF4-FFF2-40B4-BE49-F238E27FC236}">
                  <a16:creationId xmlns:a16="http://schemas.microsoft.com/office/drawing/2014/main" id="{195E568F-EE10-11C4-86EE-7CED4EA724B9}"/>
                </a:ext>
              </a:extLst>
            </p:cNvPr>
            <p:cNvSpPr txBox="1"/>
            <p:nvPr/>
          </p:nvSpPr>
          <p:spPr>
            <a:xfrm>
              <a:off x="998257" y="1974264"/>
              <a:ext cx="1305357"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GAT1 WT</a:t>
              </a:r>
            </a:p>
          </p:txBody>
        </p:sp>
        <p:cxnSp>
          <p:nvCxnSpPr>
            <p:cNvPr id="59" name="Straight Connector 58">
              <a:extLst>
                <a:ext uri="{FF2B5EF4-FFF2-40B4-BE49-F238E27FC236}">
                  <a16:creationId xmlns:a16="http://schemas.microsoft.com/office/drawing/2014/main" id="{1D0D1D6A-BDCC-68A2-6E0F-91D4C2C7EDD0}"/>
                </a:ext>
              </a:extLst>
            </p:cNvPr>
            <p:cNvCxnSpPr>
              <a:cxnSpLocks/>
            </p:cNvCxnSpPr>
            <p:nvPr/>
          </p:nvCxnSpPr>
          <p:spPr>
            <a:xfrm>
              <a:off x="2797624" y="2159521"/>
              <a:ext cx="104493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3998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22E06FF-4C10-343F-4464-29FACC60C8CE}"/>
              </a:ext>
            </a:extLst>
          </p:cNvPr>
          <p:cNvGrpSpPr/>
          <p:nvPr/>
        </p:nvGrpSpPr>
        <p:grpSpPr>
          <a:xfrm>
            <a:off x="2342674" y="1928996"/>
            <a:ext cx="11905607" cy="5807118"/>
            <a:chOff x="3024846" y="5064082"/>
            <a:chExt cx="9159441" cy="4467639"/>
          </a:xfrm>
        </p:grpSpPr>
        <p:grpSp>
          <p:nvGrpSpPr>
            <p:cNvPr id="24" name="Group 23">
              <a:extLst>
                <a:ext uri="{FF2B5EF4-FFF2-40B4-BE49-F238E27FC236}">
                  <a16:creationId xmlns:a16="http://schemas.microsoft.com/office/drawing/2014/main" id="{94A9ACAA-4AC8-AA9C-6D2E-C9F3AB23E58D}"/>
                </a:ext>
              </a:extLst>
            </p:cNvPr>
            <p:cNvGrpSpPr/>
            <p:nvPr/>
          </p:nvGrpSpPr>
          <p:grpSpPr>
            <a:xfrm>
              <a:off x="3024846" y="5064082"/>
              <a:ext cx="9159441" cy="4467639"/>
              <a:chOff x="12824" y="5318557"/>
              <a:chExt cx="4405153" cy="2148672"/>
            </a:xfrm>
          </p:grpSpPr>
          <p:sp>
            <p:nvSpPr>
              <p:cNvPr id="25" name="TextBox 24">
                <a:extLst>
                  <a:ext uri="{FF2B5EF4-FFF2-40B4-BE49-F238E27FC236}">
                    <a16:creationId xmlns:a16="http://schemas.microsoft.com/office/drawing/2014/main" id="{45D79762-2B5F-6BFF-A4CE-F05F60895941}"/>
                  </a:ext>
                </a:extLst>
              </p:cNvPr>
              <p:cNvSpPr txBox="1"/>
              <p:nvPr/>
            </p:nvSpPr>
            <p:spPr>
              <a:xfrm>
                <a:off x="146900" y="5318557"/>
                <a:ext cx="3910750" cy="125267"/>
              </a:xfrm>
              <a:prstGeom prst="rect">
                <a:avLst/>
              </a:prstGeom>
              <a:noFill/>
            </p:spPr>
            <p:txBody>
              <a:bodyPr wrap="square" rtlCol="0">
                <a:spAutoFit/>
              </a:bodyPr>
              <a:lstStyle/>
              <a:p>
                <a:endParaRPr lang="en-US" sz="160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394F483-0361-9DEA-E464-10BFAC0C2D44}"/>
                  </a:ext>
                </a:extLst>
              </p:cNvPr>
              <p:cNvSpPr txBox="1"/>
              <p:nvPr/>
            </p:nvSpPr>
            <p:spPr>
              <a:xfrm>
                <a:off x="52917" y="5421506"/>
                <a:ext cx="355456" cy="159431"/>
              </a:xfrm>
              <a:prstGeom prst="rect">
                <a:avLst/>
              </a:prstGeom>
              <a:noFill/>
            </p:spPr>
            <p:txBody>
              <a:bodyPr wrap="square" lIns="0" tIns="0" rIns="0" bIns="0" rtlCol="0">
                <a:spAutoFit/>
              </a:bodyPr>
              <a:lstStyle/>
              <a:p>
                <a:r>
                  <a:rPr lang="en-US" sz="2800">
                    <a:latin typeface="Arial" panose="020B0604020202020204" pitchFamily="34" charset="0"/>
                    <a:cs typeface="Arial" panose="020B0604020202020204" pitchFamily="34" charset="0"/>
                  </a:rPr>
                  <a:t>C</a:t>
                </a:r>
              </a:p>
            </p:txBody>
          </p:sp>
          <p:graphicFrame>
            <p:nvGraphicFramePr>
              <p:cNvPr id="27" name="Object 26">
                <a:extLst>
                  <a:ext uri="{FF2B5EF4-FFF2-40B4-BE49-F238E27FC236}">
                    <a16:creationId xmlns:a16="http://schemas.microsoft.com/office/drawing/2014/main" id="{098FDDDE-46DE-1AF0-7372-3E454A9C682B}"/>
                  </a:ext>
                </a:extLst>
              </p:cNvPr>
              <p:cNvGraphicFramePr>
                <a:graphicFrameLocks noChangeAspect="1"/>
              </p:cNvGraphicFramePr>
              <p:nvPr/>
            </p:nvGraphicFramePr>
            <p:xfrm>
              <a:off x="12824" y="5624141"/>
              <a:ext cx="2387600" cy="1843088"/>
            </p:xfrm>
            <a:graphic>
              <a:graphicData uri="http://schemas.openxmlformats.org/presentationml/2006/ole">
                <mc:AlternateContent xmlns:mc="http://schemas.openxmlformats.org/markup-compatibility/2006">
                  <mc:Choice xmlns:v="urn:schemas-microsoft-com:vml" Requires="v">
                    <p:oleObj name="Prism 9" r:id="rId3" imgW="3478911" imgH="2684948" progId="Prism9.Document">
                      <p:embed/>
                    </p:oleObj>
                  </mc:Choice>
                  <mc:Fallback>
                    <p:oleObj name="Prism 9" r:id="rId3" imgW="3478911" imgH="2684948" progId="Prism9.Document">
                      <p:embed/>
                      <p:pic>
                        <p:nvPicPr>
                          <p:cNvPr id="27" name="Object 26">
                            <a:extLst>
                              <a:ext uri="{FF2B5EF4-FFF2-40B4-BE49-F238E27FC236}">
                                <a16:creationId xmlns:a16="http://schemas.microsoft.com/office/drawing/2014/main" id="{098FDDDE-46DE-1AF0-7372-3E454A9C682B}"/>
                              </a:ext>
                            </a:extLst>
                          </p:cNvPr>
                          <p:cNvPicPr/>
                          <p:nvPr/>
                        </p:nvPicPr>
                        <p:blipFill>
                          <a:blip r:embed="rId4"/>
                          <a:stretch>
                            <a:fillRect/>
                          </a:stretch>
                        </p:blipFill>
                        <p:spPr>
                          <a:xfrm>
                            <a:off x="12824" y="5624141"/>
                            <a:ext cx="2387600" cy="1843088"/>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73E27770-C472-8C57-05C1-A57627935F9B}"/>
                  </a:ext>
                </a:extLst>
              </p:cNvPr>
              <p:cNvGraphicFramePr>
                <a:graphicFrameLocks noChangeAspect="1"/>
              </p:cNvGraphicFramePr>
              <p:nvPr/>
            </p:nvGraphicFramePr>
            <p:xfrm>
              <a:off x="2153483" y="5389692"/>
              <a:ext cx="2264494" cy="2071289"/>
            </p:xfrm>
            <a:graphic>
              <a:graphicData uri="http://schemas.openxmlformats.org/presentationml/2006/ole">
                <mc:AlternateContent xmlns:mc="http://schemas.openxmlformats.org/markup-compatibility/2006">
                  <mc:Choice xmlns:v="urn:schemas-microsoft-com:vml" Requires="v">
                    <p:oleObj name="Prism 9" r:id="rId5" imgW="3329815" imgH="3046183" progId="Prism9.Document">
                      <p:embed/>
                    </p:oleObj>
                  </mc:Choice>
                  <mc:Fallback>
                    <p:oleObj name="Prism 9" r:id="rId5" imgW="3329815" imgH="3046183" progId="Prism9.Document">
                      <p:embed/>
                      <p:pic>
                        <p:nvPicPr>
                          <p:cNvPr id="28" name="Object 27">
                            <a:extLst>
                              <a:ext uri="{FF2B5EF4-FFF2-40B4-BE49-F238E27FC236}">
                                <a16:creationId xmlns:a16="http://schemas.microsoft.com/office/drawing/2014/main" id="{73E27770-C472-8C57-05C1-A57627935F9B}"/>
                              </a:ext>
                            </a:extLst>
                          </p:cNvPr>
                          <p:cNvPicPr/>
                          <p:nvPr/>
                        </p:nvPicPr>
                        <p:blipFill>
                          <a:blip r:embed="rId6"/>
                          <a:stretch>
                            <a:fillRect/>
                          </a:stretch>
                        </p:blipFill>
                        <p:spPr>
                          <a:xfrm>
                            <a:off x="2153483" y="5389692"/>
                            <a:ext cx="2264494" cy="2071289"/>
                          </a:xfrm>
                          <a:prstGeom prst="rect">
                            <a:avLst/>
                          </a:prstGeom>
                        </p:spPr>
                      </p:pic>
                    </p:oleObj>
                  </mc:Fallback>
                </mc:AlternateContent>
              </a:graphicData>
            </a:graphic>
          </p:graphicFrame>
        </p:grpSp>
        <p:sp>
          <p:nvSpPr>
            <p:cNvPr id="34" name="TextBox 33">
              <a:extLst>
                <a:ext uri="{FF2B5EF4-FFF2-40B4-BE49-F238E27FC236}">
                  <a16:creationId xmlns:a16="http://schemas.microsoft.com/office/drawing/2014/main" id="{817B79D6-2386-4B20-970C-AE1E8CBF325C}"/>
                </a:ext>
              </a:extLst>
            </p:cNvPr>
            <p:cNvSpPr txBox="1"/>
            <p:nvPr/>
          </p:nvSpPr>
          <p:spPr>
            <a:xfrm>
              <a:off x="7758458" y="5304138"/>
              <a:ext cx="739084" cy="331498"/>
            </a:xfrm>
            <a:prstGeom prst="rect">
              <a:avLst/>
            </a:prstGeom>
            <a:noFill/>
          </p:spPr>
          <p:txBody>
            <a:bodyPr wrap="square" lIns="0" tIns="0" rIns="0" bIns="0" rtlCol="0">
              <a:spAutoFit/>
            </a:bodyPr>
            <a:lstStyle/>
            <a:p>
              <a:r>
                <a:rPr lang="en-US" sz="2800">
                  <a:latin typeface="Arial" panose="020B0604020202020204" pitchFamily="34" charset="0"/>
                  <a:cs typeface="Arial" panose="020B0604020202020204" pitchFamily="34" charset="0"/>
                </a:rPr>
                <a:t>D</a:t>
              </a:r>
            </a:p>
          </p:txBody>
        </p:sp>
      </p:grpSp>
      <p:sp>
        <p:nvSpPr>
          <p:cNvPr id="2" name="Title 5">
            <a:extLst>
              <a:ext uri="{FF2B5EF4-FFF2-40B4-BE49-F238E27FC236}">
                <a16:creationId xmlns:a16="http://schemas.microsoft.com/office/drawing/2014/main" id="{3DFF1BFA-C03A-46EE-FBCD-864603FFFBB4}"/>
              </a:ext>
            </a:extLst>
          </p:cNvPr>
          <p:cNvSpPr>
            <a:spLocks noGrp="1"/>
          </p:cNvSpPr>
          <p:nvPr>
            <p:ph type="title"/>
          </p:nvPr>
        </p:nvSpPr>
        <p:spPr>
          <a:xfrm>
            <a:off x="1117600" y="191237"/>
            <a:ext cx="14020800" cy="935567"/>
          </a:xfrm>
        </p:spPr>
        <p:txBody>
          <a:bodyPr>
            <a:normAutofit/>
          </a:bodyPr>
          <a:lstStyle/>
          <a:p>
            <a:r>
              <a:rPr lang="en-US" sz="3200">
                <a:solidFill>
                  <a:srgbClr val="00B0F0"/>
                </a:solidFill>
                <a:latin typeface="Arial" panose="020B0604020202020204" pitchFamily="34" charset="0"/>
                <a:cs typeface="Arial" panose="020B0604020202020204" pitchFamily="34" charset="0"/>
              </a:rPr>
              <a:t>Validation of iGABA-Snfr assay for assessing GAT1 loss-of-function variants</a:t>
            </a:r>
            <a:endParaRPr lang="en-US" sz="3200">
              <a:solidFill>
                <a:srgbClr val="00B0F0"/>
              </a:solidFill>
            </a:endParaRPr>
          </a:p>
        </p:txBody>
      </p:sp>
      <p:sp>
        <p:nvSpPr>
          <p:cNvPr id="4" name="TextBox 3">
            <a:extLst>
              <a:ext uri="{FF2B5EF4-FFF2-40B4-BE49-F238E27FC236}">
                <a16:creationId xmlns:a16="http://schemas.microsoft.com/office/drawing/2014/main" id="{0635BAB2-2D9C-40AA-F019-49AC56FA2F01}"/>
              </a:ext>
            </a:extLst>
          </p:cNvPr>
          <p:cNvSpPr txBox="1"/>
          <p:nvPr/>
        </p:nvSpPr>
        <p:spPr>
          <a:xfrm>
            <a:off x="13653384" y="8648712"/>
            <a:ext cx="2441694"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McGraw et al. In preparation</a:t>
            </a:r>
          </a:p>
        </p:txBody>
      </p:sp>
    </p:spTree>
    <p:extLst>
      <p:ext uri="{BB962C8B-B14F-4D97-AF65-F5344CB8AC3E}">
        <p14:creationId xmlns:p14="http://schemas.microsoft.com/office/powerpoint/2010/main" val="860514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42CE10F-2EE8-751E-F9FA-6EF1EB15481E}"/>
              </a:ext>
            </a:extLst>
          </p:cNvPr>
          <p:cNvSpPr>
            <a:spLocks noGrp="1"/>
          </p:cNvSpPr>
          <p:nvPr>
            <p:ph type="title"/>
          </p:nvPr>
        </p:nvSpPr>
        <p:spPr>
          <a:xfrm>
            <a:off x="1117600" y="187511"/>
            <a:ext cx="14020800" cy="822141"/>
          </a:xfrm>
        </p:spPr>
        <p:txBody>
          <a:bodyPr>
            <a:normAutofit/>
          </a:bodyPr>
          <a:lstStyle/>
          <a:p>
            <a:pPr algn="ctr"/>
            <a:r>
              <a:rPr lang="en-US" sz="3200">
                <a:solidFill>
                  <a:srgbClr val="00B0F0"/>
                </a:solidFill>
                <a:latin typeface="Arial" panose="020B0604020202020204" pitchFamily="34" charset="0"/>
                <a:cs typeface="Arial" panose="020B0604020202020204" pitchFamily="34" charset="0"/>
              </a:rPr>
              <a:t>Selecting human GAT1 variants of interest</a:t>
            </a:r>
          </a:p>
        </p:txBody>
      </p:sp>
      <p:sp>
        <p:nvSpPr>
          <p:cNvPr id="3" name="TextBox 2">
            <a:extLst>
              <a:ext uri="{FF2B5EF4-FFF2-40B4-BE49-F238E27FC236}">
                <a16:creationId xmlns:a16="http://schemas.microsoft.com/office/drawing/2014/main" id="{98B2E8E9-95A3-E632-DFD0-F8053448EE10}"/>
              </a:ext>
            </a:extLst>
          </p:cNvPr>
          <p:cNvSpPr txBox="1"/>
          <p:nvPr/>
        </p:nvSpPr>
        <p:spPr>
          <a:xfrm>
            <a:off x="13653384" y="8648712"/>
            <a:ext cx="2441694"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McGraw et al. In preparation</a:t>
            </a:r>
          </a:p>
        </p:txBody>
      </p:sp>
      <p:grpSp>
        <p:nvGrpSpPr>
          <p:cNvPr id="68" name="Group 67">
            <a:extLst>
              <a:ext uri="{FF2B5EF4-FFF2-40B4-BE49-F238E27FC236}">
                <a16:creationId xmlns:a16="http://schemas.microsoft.com/office/drawing/2014/main" id="{CBE76844-A8FF-BD60-6CEF-9F4698FDB642}"/>
              </a:ext>
            </a:extLst>
          </p:cNvPr>
          <p:cNvGrpSpPr/>
          <p:nvPr/>
        </p:nvGrpSpPr>
        <p:grpSpPr>
          <a:xfrm>
            <a:off x="2119707" y="3035819"/>
            <a:ext cx="13132993" cy="2461982"/>
            <a:chOff x="2990850" y="2063323"/>
            <a:chExt cx="10386794" cy="1947165"/>
          </a:xfrm>
        </p:grpSpPr>
        <p:grpSp>
          <p:nvGrpSpPr>
            <p:cNvPr id="27" name="Group 26">
              <a:extLst>
                <a:ext uri="{FF2B5EF4-FFF2-40B4-BE49-F238E27FC236}">
                  <a16:creationId xmlns:a16="http://schemas.microsoft.com/office/drawing/2014/main" id="{9E51F475-3F2E-DBD2-40DA-A201CF3D05A1}"/>
                </a:ext>
              </a:extLst>
            </p:cNvPr>
            <p:cNvGrpSpPr/>
            <p:nvPr/>
          </p:nvGrpSpPr>
          <p:grpSpPr>
            <a:xfrm>
              <a:off x="2990850" y="3775635"/>
              <a:ext cx="8208301" cy="234853"/>
              <a:chOff x="1282600" y="1937202"/>
              <a:chExt cx="4438751" cy="127000"/>
            </a:xfrm>
          </p:grpSpPr>
          <p:pic>
            <p:nvPicPr>
              <p:cNvPr id="11" name="Picture 10">
                <a:extLst>
                  <a:ext uri="{FF2B5EF4-FFF2-40B4-BE49-F238E27FC236}">
                    <a16:creationId xmlns:a16="http://schemas.microsoft.com/office/drawing/2014/main" id="{4812F618-CD53-D01C-D10C-F0FEA2D65974}"/>
                  </a:ext>
                </a:extLst>
              </p:cNvPr>
              <p:cNvPicPr>
                <a:picLocks noChangeAspect="1"/>
              </p:cNvPicPr>
              <p:nvPr/>
            </p:nvPicPr>
            <p:blipFill rotWithShape="1">
              <a:blip r:embed="rId3"/>
              <a:srcRect l="17505" t="55833" r="10994" b="38925"/>
              <a:stretch/>
            </p:blipFill>
            <p:spPr>
              <a:xfrm>
                <a:off x="1282600" y="1972323"/>
                <a:ext cx="4438751" cy="91879"/>
              </a:xfrm>
              <a:prstGeom prst="rect">
                <a:avLst/>
              </a:prstGeom>
            </p:spPr>
          </p:pic>
          <p:grpSp>
            <p:nvGrpSpPr>
              <p:cNvPr id="26" name="Group 25">
                <a:extLst>
                  <a:ext uri="{FF2B5EF4-FFF2-40B4-BE49-F238E27FC236}">
                    <a16:creationId xmlns:a16="http://schemas.microsoft.com/office/drawing/2014/main" id="{0B29EE70-D927-AB15-9D67-C9769FAA8742}"/>
                  </a:ext>
                </a:extLst>
              </p:cNvPr>
              <p:cNvGrpSpPr/>
              <p:nvPr/>
            </p:nvGrpSpPr>
            <p:grpSpPr>
              <a:xfrm>
                <a:off x="1289050" y="1937202"/>
                <a:ext cx="4432300" cy="127000"/>
                <a:chOff x="1289050" y="2794452"/>
                <a:chExt cx="4432300" cy="127000"/>
              </a:xfrm>
            </p:grpSpPr>
            <p:sp>
              <p:nvSpPr>
                <p:cNvPr id="8" name="Rectangle 7">
                  <a:extLst>
                    <a:ext uri="{FF2B5EF4-FFF2-40B4-BE49-F238E27FC236}">
                      <a16:creationId xmlns:a16="http://schemas.microsoft.com/office/drawing/2014/main" id="{62E55DD3-27D2-EFF7-9674-12F366E58629}"/>
                    </a:ext>
                  </a:extLst>
                </p:cNvPr>
                <p:cNvSpPr/>
                <p:nvPr/>
              </p:nvSpPr>
              <p:spPr>
                <a:xfrm>
                  <a:off x="1289050" y="2794452"/>
                  <a:ext cx="4432300" cy="127000"/>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 name="Rectangle 8">
                  <a:extLst>
                    <a:ext uri="{FF2B5EF4-FFF2-40B4-BE49-F238E27FC236}">
                      <a16:creationId xmlns:a16="http://schemas.microsoft.com/office/drawing/2014/main" id="{BDF14D9A-A7F0-1AC3-3731-9971D330813C}"/>
                    </a:ext>
                  </a:extLst>
                </p:cNvPr>
                <p:cNvSpPr/>
                <p:nvPr/>
              </p:nvSpPr>
              <p:spPr>
                <a:xfrm>
                  <a:off x="1289050" y="2794452"/>
                  <a:ext cx="450850" cy="127000"/>
                </a:xfrm>
                <a:prstGeom prst="rect">
                  <a:avLst/>
                </a:prstGeom>
                <a:solidFill>
                  <a:schemeClr val="accent4">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CPD</a:t>
                  </a:r>
                </a:p>
              </p:txBody>
            </p:sp>
            <p:sp>
              <p:nvSpPr>
                <p:cNvPr id="12" name="Rectangle 11">
                  <a:extLst>
                    <a:ext uri="{FF2B5EF4-FFF2-40B4-BE49-F238E27FC236}">
                      <a16:creationId xmlns:a16="http://schemas.microsoft.com/office/drawing/2014/main" id="{0298BF64-8EF9-D48D-91B3-5AC1AA09FB04}"/>
                    </a:ext>
                  </a:extLst>
                </p:cNvPr>
                <p:cNvSpPr/>
                <p:nvPr/>
              </p:nvSpPr>
              <p:spPr>
                <a:xfrm>
                  <a:off x="2393950" y="2794452"/>
                  <a:ext cx="450850" cy="127000"/>
                </a:xfrm>
                <a:prstGeom prst="rect">
                  <a:avLst/>
                </a:prstGeom>
                <a:solidFill>
                  <a:schemeClr val="accent4">
                    <a:lumMod val="20000"/>
                    <a:lumOff val="8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ECD</a:t>
                  </a:r>
                </a:p>
              </p:txBody>
            </p:sp>
            <p:grpSp>
              <p:nvGrpSpPr>
                <p:cNvPr id="25" name="Group 24">
                  <a:extLst>
                    <a:ext uri="{FF2B5EF4-FFF2-40B4-BE49-F238E27FC236}">
                      <a16:creationId xmlns:a16="http://schemas.microsoft.com/office/drawing/2014/main" id="{C441C2C8-7530-C0E9-8C2C-FDE68852810B}"/>
                    </a:ext>
                  </a:extLst>
                </p:cNvPr>
                <p:cNvGrpSpPr/>
                <p:nvPr/>
              </p:nvGrpSpPr>
              <p:grpSpPr>
                <a:xfrm>
                  <a:off x="1739900" y="2794452"/>
                  <a:ext cx="3679827" cy="127000"/>
                  <a:chOff x="1739900" y="2969470"/>
                  <a:chExt cx="3679827" cy="127000"/>
                </a:xfrm>
              </p:grpSpPr>
              <p:sp>
                <p:nvSpPr>
                  <p:cNvPr id="13" name="Rectangle 12">
                    <a:extLst>
                      <a:ext uri="{FF2B5EF4-FFF2-40B4-BE49-F238E27FC236}">
                        <a16:creationId xmlns:a16="http://schemas.microsoft.com/office/drawing/2014/main" id="{A1674449-0306-F31F-BC55-E6E65BBEDE0C}"/>
                      </a:ext>
                    </a:extLst>
                  </p:cNvPr>
                  <p:cNvSpPr/>
                  <p:nvPr/>
                </p:nvSpPr>
                <p:spPr>
                  <a:xfrm>
                    <a:off x="1739900" y="2969470"/>
                    <a:ext cx="186531"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4" name="Rectangle 13">
                    <a:extLst>
                      <a:ext uri="{FF2B5EF4-FFF2-40B4-BE49-F238E27FC236}">
                        <a16:creationId xmlns:a16="http://schemas.microsoft.com/office/drawing/2014/main" id="{343428E9-137B-31E1-8C3F-E137A5BDF024}"/>
                      </a:ext>
                    </a:extLst>
                  </p:cNvPr>
                  <p:cNvSpPr/>
                  <p:nvPr/>
                </p:nvSpPr>
                <p:spPr>
                  <a:xfrm>
                    <a:off x="1961357"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5" name="Rectangle 14">
                    <a:extLst>
                      <a:ext uri="{FF2B5EF4-FFF2-40B4-BE49-F238E27FC236}">
                        <a16:creationId xmlns:a16="http://schemas.microsoft.com/office/drawing/2014/main" id="{37E4E5F4-F3AB-09DE-73AB-010A53E180F8}"/>
                      </a:ext>
                    </a:extLst>
                  </p:cNvPr>
                  <p:cNvSpPr/>
                  <p:nvPr/>
                </p:nvSpPr>
                <p:spPr>
                  <a:xfrm>
                    <a:off x="2226468"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6" name="Rectangle 15">
                    <a:extLst>
                      <a:ext uri="{FF2B5EF4-FFF2-40B4-BE49-F238E27FC236}">
                        <a16:creationId xmlns:a16="http://schemas.microsoft.com/office/drawing/2014/main" id="{2DBBFFCB-DD9E-3329-BD62-BFD7D7282293}"/>
                      </a:ext>
                    </a:extLst>
                  </p:cNvPr>
                  <p:cNvSpPr/>
                  <p:nvPr/>
                </p:nvSpPr>
                <p:spPr>
                  <a:xfrm>
                    <a:off x="2844800"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7" name="Rectangle 16">
                    <a:extLst>
                      <a:ext uri="{FF2B5EF4-FFF2-40B4-BE49-F238E27FC236}">
                        <a16:creationId xmlns:a16="http://schemas.microsoft.com/office/drawing/2014/main" id="{5419E4DA-4F5D-D6B3-6C36-FDFFBF41C2E1}"/>
                      </a:ext>
                    </a:extLst>
                  </p:cNvPr>
                  <p:cNvSpPr/>
                  <p:nvPr/>
                </p:nvSpPr>
                <p:spPr>
                  <a:xfrm>
                    <a:off x="3068637"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8" name="Rectangle 17">
                    <a:extLst>
                      <a:ext uri="{FF2B5EF4-FFF2-40B4-BE49-F238E27FC236}">
                        <a16:creationId xmlns:a16="http://schemas.microsoft.com/office/drawing/2014/main" id="{332CAEEC-EA3F-7ADF-A9DD-AA131D3A8399}"/>
                      </a:ext>
                    </a:extLst>
                  </p:cNvPr>
                  <p:cNvSpPr/>
                  <p:nvPr/>
                </p:nvSpPr>
                <p:spPr>
                  <a:xfrm>
                    <a:off x="3463132"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19" name="Rectangle 18">
                    <a:extLst>
                      <a:ext uri="{FF2B5EF4-FFF2-40B4-BE49-F238E27FC236}">
                        <a16:creationId xmlns:a16="http://schemas.microsoft.com/office/drawing/2014/main" id="{C925676B-F7B4-675B-4C6F-75751BFD1802}"/>
                      </a:ext>
                    </a:extLst>
                  </p:cNvPr>
                  <p:cNvSpPr/>
                  <p:nvPr/>
                </p:nvSpPr>
                <p:spPr>
                  <a:xfrm>
                    <a:off x="3690145"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20" name="Rectangle 19">
                    <a:extLst>
                      <a:ext uri="{FF2B5EF4-FFF2-40B4-BE49-F238E27FC236}">
                        <a16:creationId xmlns:a16="http://schemas.microsoft.com/office/drawing/2014/main" id="{6EEDBC1F-1DD5-8F07-971D-DDFBF2D6734A}"/>
                      </a:ext>
                    </a:extLst>
                  </p:cNvPr>
                  <p:cNvSpPr/>
                  <p:nvPr/>
                </p:nvSpPr>
                <p:spPr>
                  <a:xfrm>
                    <a:off x="4042570"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21" name="Rectangle 20">
                    <a:extLst>
                      <a:ext uri="{FF2B5EF4-FFF2-40B4-BE49-F238E27FC236}">
                        <a16:creationId xmlns:a16="http://schemas.microsoft.com/office/drawing/2014/main" id="{93717BBD-7CEF-3F13-9BBD-C51132ED685F}"/>
                      </a:ext>
                    </a:extLst>
                  </p:cNvPr>
                  <p:cNvSpPr/>
                  <p:nvPr/>
                </p:nvSpPr>
                <p:spPr>
                  <a:xfrm>
                    <a:off x="4356895"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22" name="Rectangle 21">
                    <a:extLst>
                      <a:ext uri="{FF2B5EF4-FFF2-40B4-BE49-F238E27FC236}">
                        <a16:creationId xmlns:a16="http://schemas.microsoft.com/office/drawing/2014/main" id="{4D2935EA-784F-CED1-4C66-0071D6534F45}"/>
                      </a:ext>
                    </a:extLst>
                  </p:cNvPr>
                  <p:cNvSpPr/>
                  <p:nvPr/>
                </p:nvSpPr>
                <p:spPr>
                  <a:xfrm>
                    <a:off x="4671220"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23" name="Rectangle 22">
                    <a:extLst>
                      <a:ext uri="{FF2B5EF4-FFF2-40B4-BE49-F238E27FC236}">
                        <a16:creationId xmlns:a16="http://schemas.microsoft.com/office/drawing/2014/main" id="{AAF3135F-BE93-DD54-3481-1B97CD909DF1}"/>
                      </a:ext>
                    </a:extLst>
                  </p:cNvPr>
                  <p:cNvSpPr/>
                  <p:nvPr/>
                </p:nvSpPr>
                <p:spPr>
                  <a:xfrm>
                    <a:off x="4985545"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sp>
                <p:nvSpPr>
                  <p:cNvPr id="24" name="Rectangle 23">
                    <a:extLst>
                      <a:ext uri="{FF2B5EF4-FFF2-40B4-BE49-F238E27FC236}">
                        <a16:creationId xmlns:a16="http://schemas.microsoft.com/office/drawing/2014/main" id="{7F0F6092-6ED5-7837-4661-25734C0D7659}"/>
                      </a:ext>
                    </a:extLst>
                  </p:cNvPr>
                  <p:cNvSpPr/>
                  <p:nvPr/>
                </p:nvSpPr>
                <p:spPr>
                  <a:xfrm>
                    <a:off x="5252245" y="2969470"/>
                    <a:ext cx="167482" cy="127000"/>
                  </a:xfrm>
                  <a:prstGeom prst="rect">
                    <a:avLst/>
                  </a:prstGeom>
                  <a:solidFill>
                    <a:schemeClr val="accent4">
                      <a:lumMod val="60000"/>
                      <a:lumOff val="40000"/>
                    </a:schemeClr>
                  </a:solidFill>
                  <a:ln w="6350"/>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a:solidFill>
                          <a:schemeClr val="tx1"/>
                        </a:solidFill>
                        <a:latin typeface="Arial" panose="020B0604020202020204" pitchFamily="34" charset="0"/>
                        <a:cs typeface="Arial" panose="020B0604020202020204" pitchFamily="34" charset="0"/>
                      </a:rPr>
                      <a:t>TM</a:t>
                    </a:r>
                  </a:p>
                </p:txBody>
              </p:sp>
            </p:grpSp>
          </p:grpSp>
        </p:grpSp>
        <p:grpSp>
          <p:nvGrpSpPr>
            <p:cNvPr id="67" name="Group 66">
              <a:extLst>
                <a:ext uri="{FF2B5EF4-FFF2-40B4-BE49-F238E27FC236}">
                  <a16:creationId xmlns:a16="http://schemas.microsoft.com/office/drawing/2014/main" id="{D001A736-9240-4801-A390-0F323A1FE6E0}"/>
                </a:ext>
              </a:extLst>
            </p:cNvPr>
            <p:cNvGrpSpPr/>
            <p:nvPr/>
          </p:nvGrpSpPr>
          <p:grpSpPr>
            <a:xfrm>
              <a:off x="3052610" y="2063323"/>
              <a:ext cx="10325034" cy="1725782"/>
              <a:chOff x="3052610" y="2063323"/>
              <a:chExt cx="10325034" cy="1725782"/>
            </a:xfrm>
          </p:grpSpPr>
          <p:cxnSp>
            <p:nvCxnSpPr>
              <p:cNvPr id="35" name="Straight Connector 34">
                <a:extLst>
                  <a:ext uri="{FF2B5EF4-FFF2-40B4-BE49-F238E27FC236}">
                    <a16:creationId xmlns:a16="http://schemas.microsoft.com/office/drawing/2014/main" id="{86D23250-FC75-A8A0-2E57-BF38E72FF01E}"/>
                  </a:ext>
                </a:extLst>
              </p:cNvPr>
              <p:cNvCxnSpPr>
                <a:cxnSpLocks/>
                <a:endCxn id="12" idx="0"/>
              </p:cNvCxnSpPr>
              <p:nvPr/>
            </p:nvCxnSpPr>
            <p:spPr>
              <a:xfrm>
                <a:off x="5462862" y="2767092"/>
                <a:ext cx="2" cy="100854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3BFB230F-C880-BE9B-8312-4D567FE21C03}"/>
                  </a:ext>
                </a:extLst>
              </p:cNvPr>
              <p:cNvSpPr/>
              <p:nvPr/>
            </p:nvSpPr>
            <p:spPr>
              <a:xfrm>
                <a:off x="5300522" y="3469222"/>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R211C</a:t>
                </a:r>
              </a:p>
            </p:txBody>
          </p:sp>
          <p:sp>
            <p:nvSpPr>
              <p:cNvPr id="43" name="Rectangle 42">
                <a:extLst>
                  <a:ext uri="{FF2B5EF4-FFF2-40B4-BE49-F238E27FC236}">
                    <a16:creationId xmlns:a16="http://schemas.microsoft.com/office/drawing/2014/main" id="{F6E8FAFC-B00E-DC66-B7B6-FE73E00CB667}"/>
                  </a:ext>
                </a:extLst>
              </p:cNvPr>
              <p:cNvSpPr/>
              <p:nvPr/>
            </p:nvSpPr>
            <p:spPr>
              <a:xfrm>
                <a:off x="5000416" y="2491948"/>
                <a:ext cx="734061" cy="274320"/>
              </a:xfrm>
              <a:prstGeom prst="rect">
                <a:avLst/>
              </a:prstGeom>
              <a:solidFill>
                <a:srgbClr val="00B050">
                  <a:alpha val="25098"/>
                </a:srgbClr>
              </a:solid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R195H</a:t>
                </a:r>
              </a:p>
            </p:txBody>
          </p:sp>
          <p:sp>
            <p:nvSpPr>
              <p:cNvPr id="44" name="Rectangle 43">
                <a:extLst>
                  <a:ext uri="{FF2B5EF4-FFF2-40B4-BE49-F238E27FC236}">
                    <a16:creationId xmlns:a16="http://schemas.microsoft.com/office/drawing/2014/main" id="{59B3FF91-D221-C445-7B1A-11FB4DC93E77}"/>
                  </a:ext>
                </a:extLst>
              </p:cNvPr>
              <p:cNvSpPr/>
              <p:nvPr/>
            </p:nvSpPr>
            <p:spPr>
              <a:xfrm>
                <a:off x="5592577" y="3170452"/>
                <a:ext cx="650438" cy="274320"/>
              </a:xfrm>
              <a:prstGeom prst="rect">
                <a:avLst/>
              </a:prstGeom>
              <a:solidFill>
                <a:srgbClr val="FFBFB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G232V</a:t>
                </a:r>
              </a:p>
            </p:txBody>
          </p:sp>
          <p:grpSp>
            <p:nvGrpSpPr>
              <p:cNvPr id="48" name="Group 47">
                <a:extLst>
                  <a:ext uri="{FF2B5EF4-FFF2-40B4-BE49-F238E27FC236}">
                    <a16:creationId xmlns:a16="http://schemas.microsoft.com/office/drawing/2014/main" id="{86D8DC75-D5E1-402E-FCE5-B27E9AF4C23D}"/>
                  </a:ext>
                </a:extLst>
              </p:cNvPr>
              <p:cNvGrpSpPr/>
              <p:nvPr/>
            </p:nvGrpSpPr>
            <p:grpSpPr>
              <a:xfrm>
                <a:off x="12192635" y="2063323"/>
                <a:ext cx="1185009" cy="1131154"/>
                <a:chOff x="716524" y="2393940"/>
                <a:chExt cx="1185009" cy="1131154"/>
              </a:xfrm>
            </p:grpSpPr>
            <p:sp>
              <p:nvSpPr>
                <p:cNvPr id="45" name="Rectangle 44">
                  <a:extLst>
                    <a:ext uri="{FF2B5EF4-FFF2-40B4-BE49-F238E27FC236}">
                      <a16:creationId xmlns:a16="http://schemas.microsoft.com/office/drawing/2014/main" id="{F204B32E-D57D-5CE9-CE85-57934C8D7469}"/>
                    </a:ext>
                  </a:extLst>
                </p:cNvPr>
                <p:cNvSpPr/>
                <p:nvPr/>
              </p:nvSpPr>
              <p:spPr>
                <a:xfrm>
                  <a:off x="716525" y="3250774"/>
                  <a:ext cx="1185007"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VUS</a:t>
                  </a:r>
                </a:p>
              </p:txBody>
            </p:sp>
            <p:sp>
              <p:nvSpPr>
                <p:cNvPr id="46" name="Rectangle 45">
                  <a:extLst>
                    <a:ext uri="{FF2B5EF4-FFF2-40B4-BE49-F238E27FC236}">
                      <a16:creationId xmlns:a16="http://schemas.microsoft.com/office/drawing/2014/main" id="{DBD5A41E-FAEA-5DD2-44CF-AB645231EB5B}"/>
                    </a:ext>
                  </a:extLst>
                </p:cNvPr>
                <p:cNvSpPr/>
                <p:nvPr/>
              </p:nvSpPr>
              <p:spPr>
                <a:xfrm>
                  <a:off x="716524" y="2393940"/>
                  <a:ext cx="1185008" cy="274320"/>
                </a:xfrm>
                <a:prstGeom prst="rect">
                  <a:avLst/>
                </a:prstGeom>
                <a:solidFill>
                  <a:srgbClr val="00B050">
                    <a:alpha val="25098"/>
                  </a:srgbClr>
                </a:solid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Benign</a:t>
                  </a:r>
                </a:p>
              </p:txBody>
            </p:sp>
            <p:sp>
              <p:nvSpPr>
                <p:cNvPr id="47" name="Rectangle 46">
                  <a:extLst>
                    <a:ext uri="{FF2B5EF4-FFF2-40B4-BE49-F238E27FC236}">
                      <a16:creationId xmlns:a16="http://schemas.microsoft.com/office/drawing/2014/main" id="{63A32536-A13E-4315-7617-6F558A65B26F}"/>
                    </a:ext>
                  </a:extLst>
                </p:cNvPr>
                <p:cNvSpPr/>
                <p:nvPr/>
              </p:nvSpPr>
              <p:spPr>
                <a:xfrm>
                  <a:off x="716525" y="2840355"/>
                  <a:ext cx="1185008" cy="274320"/>
                </a:xfrm>
                <a:prstGeom prst="rect">
                  <a:avLst/>
                </a:prstGeom>
                <a:solidFill>
                  <a:srgbClr val="FFBFB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Pathogenic</a:t>
                  </a:r>
                </a:p>
              </p:txBody>
            </p:sp>
          </p:grpSp>
          <p:sp>
            <p:nvSpPr>
              <p:cNvPr id="49" name="Rectangle 48">
                <a:extLst>
                  <a:ext uri="{FF2B5EF4-FFF2-40B4-BE49-F238E27FC236}">
                    <a16:creationId xmlns:a16="http://schemas.microsoft.com/office/drawing/2014/main" id="{EC89732E-A20F-531D-1F03-FB4C7840F31E}"/>
                  </a:ext>
                </a:extLst>
              </p:cNvPr>
              <p:cNvSpPr/>
              <p:nvPr/>
            </p:nvSpPr>
            <p:spPr>
              <a:xfrm>
                <a:off x="3933678" y="2491948"/>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G111R</a:t>
                </a:r>
              </a:p>
            </p:txBody>
          </p:sp>
          <p:sp>
            <p:nvSpPr>
              <p:cNvPr id="50" name="Rectangle 49">
                <a:extLst>
                  <a:ext uri="{FF2B5EF4-FFF2-40B4-BE49-F238E27FC236}">
                    <a16:creationId xmlns:a16="http://schemas.microsoft.com/office/drawing/2014/main" id="{8884F404-27FF-18F2-8E9E-A6F0772B70CB}"/>
                  </a:ext>
                </a:extLst>
              </p:cNvPr>
              <p:cNvSpPr/>
              <p:nvPr/>
            </p:nvSpPr>
            <p:spPr>
              <a:xfrm>
                <a:off x="3052610" y="3170452"/>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L54F</a:t>
                </a:r>
              </a:p>
            </p:txBody>
          </p:sp>
          <p:sp>
            <p:nvSpPr>
              <p:cNvPr id="52" name="Rectangle 51">
                <a:extLst>
                  <a:ext uri="{FF2B5EF4-FFF2-40B4-BE49-F238E27FC236}">
                    <a16:creationId xmlns:a16="http://schemas.microsoft.com/office/drawing/2014/main" id="{C57A8320-08AB-E6DF-0E87-FAA434C32762}"/>
                  </a:ext>
                </a:extLst>
              </p:cNvPr>
              <p:cNvSpPr/>
              <p:nvPr/>
            </p:nvSpPr>
            <p:spPr>
              <a:xfrm>
                <a:off x="3439809" y="2839959"/>
                <a:ext cx="650438" cy="274320"/>
              </a:xfrm>
              <a:prstGeom prst="rect">
                <a:avLst/>
              </a:prstGeom>
              <a:solidFill>
                <a:srgbClr val="FFBFB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G75R</a:t>
                </a:r>
              </a:p>
            </p:txBody>
          </p:sp>
          <p:sp>
            <p:nvSpPr>
              <p:cNvPr id="53" name="Rectangle 52">
                <a:extLst>
                  <a:ext uri="{FF2B5EF4-FFF2-40B4-BE49-F238E27FC236}">
                    <a16:creationId xmlns:a16="http://schemas.microsoft.com/office/drawing/2014/main" id="{4DC0F0B8-73EF-E9AF-5DF7-6679C94A3268}"/>
                  </a:ext>
                </a:extLst>
              </p:cNvPr>
              <p:cNvSpPr/>
              <p:nvPr/>
            </p:nvSpPr>
            <p:spPr>
              <a:xfrm>
                <a:off x="5696638" y="2867863"/>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F242V</a:t>
                </a:r>
              </a:p>
            </p:txBody>
          </p:sp>
          <p:sp>
            <p:nvSpPr>
              <p:cNvPr id="54" name="Rectangle 53">
                <a:extLst>
                  <a:ext uri="{FF2B5EF4-FFF2-40B4-BE49-F238E27FC236}">
                    <a16:creationId xmlns:a16="http://schemas.microsoft.com/office/drawing/2014/main" id="{AC3DC7A5-527D-8576-35F9-8B2000E92214}"/>
                  </a:ext>
                </a:extLst>
              </p:cNvPr>
              <p:cNvSpPr/>
              <p:nvPr/>
            </p:nvSpPr>
            <p:spPr>
              <a:xfrm>
                <a:off x="6116499" y="2535467"/>
                <a:ext cx="650438" cy="274320"/>
              </a:xfrm>
              <a:prstGeom prst="rect">
                <a:avLst/>
              </a:prstGeom>
              <a:solidFill>
                <a:srgbClr val="FFBFB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A288V</a:t>
                </a:r>
              </a:p>
            </p:txBody>
          </p:sp>
          <p:sp>
            <p:nvSpPr>
              <p:cNvPr id="55" name="Rectangle 54">
                <a:extLst>
                  <a:ext uri="{FF2B5EF4-FFF2-40B4-BE49-F238E27FC236}">
                    <a16:creationId xmlns:a16="http://schemas.microsoft.com/office/drawing/2014/main" id="{314ED201-A360-0D69-4A33-D22A268E2E72}"/>
                  </a:ext>
                </a:extLst>
              </p:cNvPr>
              <p:cNvSpPr/>
              <p:nvPr/>
            </p:nvSpPr>
            <p:spPr>
              <a:xfrm>
                <a:off x="6865562" y="2718841"/>
                <a:ext cx="734061" cy="274320"/>
              </a:xfrm>
              <a:prstGeom prst="rect">
                <a:avLst/>
              </a:prstGeom>
              <a:solidFill>
                <a:srgbClr val="00B050">
                  <a:alpha val="25098"/>
                </a:srgbClr>
              </a:solid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I322M</a:t>
                </a:r>
              </a:p>
            </p:txBody>
          </p:sp>
          <p:sp>
            <p:nvSpPr>
              <p:cNvPr id="56" name="Rectangle 55">
                <a:extLst>
                  <a:ext uri="{FF2B5EF4-FFF2-40B4-BE49-F238E27FC236}">
                    <a16:creationId xmlns:a16="http://schemas.microsoft.com/office/drawing/2014/main" id="{CED295FA-6985-07B9-4293-0F4082A2125C}"/>
                  </a:ext>
                </a:extLst>
              </p:cNvPr>
              <p:cNvSpPr/>
              <p:nvPr/>
            </p:nvSpPr>
            <p:spPr>
              <a:xfrm>
                <a:off x="6694638" y="2200002"/>
                <a:ext cx="650438" cy="274320"/>
              </a:xfrm>
              <a:prstGeom prst="rect">
                <a:avLst/>
              </a:prstGeom>
              <a:solidFill>
                <a:srgbClr val="FFBFB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S295L</a:t>
                </a:r>
              </a:p>
            </p:txBody>
          </p:sp>
          <p:sp>
            <p:nvSpPr>
              <p:cNvPr id="57" name="Rectangle 56">
                <a:extLst>
                  <a:ext uri="{FF2B5EF4-FFF2-40B4-BE49-F238E27FC236}">
                    <a16:creationId xmlns:a16="http://schemas.microsoft.com/office/drawing/2014/main" id="{4A8244F5-415E-6519-B967-A174440FA4E2}"/>
                  </a:ext>
                </a:extLst>
              </p:cNvPr>
              <p:cNvSpPr/>
              <p:nvPr/>
            </p:nvSpPr>
            <p:spPr>
              <a:xfrm>
                <a:off x="6989981" y="3054306"/>
                <a:ext cx="650438" cy="274320"/>
              </a:xfrm>
              <a:prstGeom prst="rect">
                <a:avLst/>
              </a:prstGeom>
              <a:solidFill>
                <a:srgbClr val="FFBFB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V342M</a:t>
                </a:r>
              </a:p>
            </p:txBody>
          </p:sp>
          <p:sp>
            <p:nvSpPr>
              <p:cNvPr id="58" name="Rectangle 57">
                <a:extLst>
                  <a:ext uri="{FF2B5EF4-FFF2-40B4-BE49-F238E27FC236}">
                    <a16:creationId xmlns:a16="http://schemas.microsoft.com/office/drawing/2014/main" id="{44E495F2-AF89-253C-94E7-A2D64F2E0A64}"/>
                  </a:ext>
                </a:extLst>
              </p:cNvPr>
              <p:cNvSpPr/>
              <p:nvPr/>
            </p:nvSpPr>
            <p:spPr>
              <a:xfrm>
                <a:off x="7260772" y="3388603"/>
                <a:ext cx="650438" cy="274320"/>
              </a:xfrm>
              <a:prstGeom prst="rect">
                <a:avLst/>
              </a:prstGeom>
              <a:solidFill>
                <a:srgbClr val="FFBFB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A357V</a:t>
                </a:r>
              </a:p>
            </p:txBody>
          </p:sp>
          <p:sp>
            <p:nvSpPr>
              <p:cNvPr id="60" name="Rectangle 59">
                <a:extLst>
                  <a:ext uri="{FF2B5EF4-FFF2-40B4-BE49-F238E27FC236}">
                    <a16:creationId xmlns:a16="http://schemas.microsoft.com/office/drawing/2014/main" id="{3B5E69C8-81EE-9A41-F9B6-F20F00DA9736}"/>
                  </a:ext>
                </a:extLst>
              </p:cNvPr>
              <p:cNvSpPr/>
              <p:nvPr/>
            </p:nvSpPr>
            <p:spPr>
              <a:xfrm>
                <a:off x="7571120" y="2379591"/>
                <a:ext cx="650438" cy="274320"/>
              </a:xfrm>
              <a:prstGeom prst="rect">
                <a:avLst/>
              </a:prstGeom>
              <a:solidFill>
                <a:srgbClr val="FFBFB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G362R</a:t>
                </a:r>
              </a:p>
            </p:txBody>
          </p:sp>
          <p:sp>
            <p:nvSpPr>
              <p:cNvPr id="61" name="Rectangle 60">
                <a:extLst>
                  <a:ext uri="{FF2B5EF4-FFF2-40B4-BE49-F238E27FC236}">
                    <a16:creationId xmlns:a16="http://schemas.microsoft.com/office/drawing/2014/main" id="{185FBC08-D097-D942-FD0B-F21135460EF9}"/>
                  </a:ext>
                </a:extLst>
              </p:cNvPr>
              <p:cNvSpPr/>
              <p:nvPr/>
            </p:nvSpPr>
            <p:spPr>
              <a:xfrm>
                <a:off x="8362233" y="2642571"/>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R419C</a:t>
                </a:r>
              </a:p>
            </p:txBody>
          </p:sp>
          <p:sp>
            <p:nvSpPr>
              <p:cNvPr id="62" name="Rectangle 61">
                <a:extLst>
                  <a:ext uri="{FF2B5EF4-FFF2-40B4-BE49-F238E27FC236}">
                    <a16:creationId xmlns:a16="http://schemas.microsoft.com/office/drawing/2014/main" id="{767AB85D-1E31-BD5E-770B-7E3760EBC44B}"/>
                  </a:ext>
                </a:extLst>
              </p:cNvPr>
              <p:cNvSpPr/>
              <p:nvPr/>
            </p:nvSpPr>
            <p:spPr>
              <a:xfrm>
                <a:off x="9090967" y="2853420"/>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K488R</a:t>
                </a:r>
              </a:p>
            </p:txBody>
          </p:sp>
          <p:sp>
            <p:nvSpPr>
              <p:cNvPr id="63" name="Rectangle 62">
                <a:extLst>
                  <a:ext uri="{FF2B5EF4-FFF2-40B4-BE49-F238E27FC236}">
                    <a16:creationId xmlns:a16="http://schemas.microsoft.com/office/drawing/2014/main" id="{B71BADBB-1C0D-ACE6-0315-4F89A96B9B31}"/>
                  </a:ext>
                </a:extLst>
              </p:cNvPr>
              <p:cNvSpPr/>
              <p:nvPr/>
            </p:nvSpPr>
            <p:spPr>
              <a:xfrm>
                <a:off x="9199892" y="3158592"/>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S459R</a:t>
                </a:r>
              </a:p>
            </p:txBody>
          </p:sp>
          <p:sp>
            <p:nvSpPr>
              <p:cNvPr id="64" name="Rectangle 63">
                <a:extLst>
                  <a:ext uri="{FF2B5EF4-FFF2-40B4-BE49-F238E27FC236}">
                    <a16:creationId xmlns:a16="http://schemas.microsoft.com/office/drawing/2014/main" id="{AE48C241-9947-25FB-26DB-CF306DC59733}"/>
                  </a:ext>
                </a:extLst>
              </p:cNvPr>
              <p:cNvSpPr/>
              <p:nvPr/>
            </p:nvSpPr>
            <p:spPr>
              <a:xfrm>
                <a:off x="9892092" y="3423356"/>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V511M</a:t>
                </a:r>
              </a:p>
            </p:txBody>
          </p:sp>
          <p:sp>
            <p:nvSpPr>
              <p:cNvPr id="65" name="Rectangle 64">
                <a:extLst>
                  <a:ext uri="{FF2B5EF4-FFF2-40B4-BE49-F238E27FC236}">
                    <a16:creationId xmlns:a16="http://schemas.microsoft.com/office/drawing/2014/main" id="{DB75B3EF-9F86-F2C0-340E-B74F2288C566}"/>
                  </a:ext>
                </a:extLst>
              </p:cNvPr>
              <p:cNvSpPr/>
              <p:nvPr/>
            </p:nvSpPr>
            <p:spPr>
              <a:xfrm>
                <a:off x="10654885" y="2836488"/>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R566H</a:t>
                </a:r>
              </a:p>
            </p:txBody>
          </p:sp>
          <p:sp>
            <p:nvSpPr>
              <p:cNvPr id="66" name="Rectangle 65">
                <a:extLst>
                  <a:ext uri="{FF2B5EF4-FFF2-40B4-BE49-F238E27FC236}">
                    <a16:creationId xmlns:a16="http://schemas.microsoft.com/office/drawing/2014/main" id="{3C9A1D45-F09D-C3A1-E6A4-2B9B031755EA}"/>
                  </a:ext>
                </a:extLst>
              </p:cNvPr>
              <p:cNvSpPr/>
              <p:nvPr/>
            </p:nvSpPr>
            <p:spPr>
              <a:xfrm>
                <a:off x="10855418" y="3158592"/>
                <a:ext cx="734061" cy="274320"/>
              </a:xfrm>
              <a:prstGeom prst="rect">
                <a:avLst/>
              </a:prstGeom>
              <a:solidFill>
                <a:srgbClr val="FFEFBF"/>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solidFill>
                      <a:schemeClr val="tx1"/>
                    </a:solidFill>
                  </a:rPr>
                  <a:t>S574R</a:t>
                </a:r>
              </a:p>
            </p:txBody>
          </p:sp>
          <p:cxnSp>
            <p:nvCxnSpPr>
              <p:cNvPr id="69" name="Straight Connector 68">
                <a:extLst>
                  <a:ext uri="{FF2B5EF4-FFF2-40B4-BE49-F238E27FC236}">
                    <a16:creationId xmlns:a16="http://schemas.microsoft.com/office/drawing/2014/main" id="{7006ADE1-E03A-1A77-022B-27B574CC958F}"/>
                  </a:ext>
                </a:extLst>
              </p:cNvPr>
              <p:cNvCxnSpPr>
                <a:cxnSpLocks/>
              </p:cNvCxnSpPr>
              <p:nvPr/>
            </p:nvCxnSpPr>
            <p:spPr>
              <a:xfrm>
                <a:off x="3755144" y="3423356"/>
                <a:ext cx="0" cy="35227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EA732D4-8736-16CB-9132-08FA066BE0F5}"/>
                  </a:ext>
                </a:extLst>
              </p:cNvPr>
              <p:cNvCxnSpPr>
                <a:cxnSpLocks/>
              </p:cNvCxnSpPr>
              <p:nvPr/>
            </p:nvCxnSpPr>
            <p:spPr>
              <a:xfrm>
                <a:off x="4036759" y="3127740"/>
                <a:ext cx="0" cy="64378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80C6A67-C113-8B34-69EB-DA1F373E2F88}"/>
                  </a:ext>
                </a:extLst>
              </p:cNvPr>
              <p:cNvCxnSpPr>
                <a:cxnSpLocks/>
              </p:cNvCxnSpPr>
              <p:nvPr/>
            </p:nvCxnSpPr>
            <p:spPr>
              <a:xfrm>
                <a:off x="4541487" y="2779731"/>
                <a:ext cx="0" cy="99932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609EDCB-B450-E02F-A336-DB1B10B838C9}"/>
                  </a:ext>
                </a:extLst>
              </p:cNvPr>
              <p:cNvCxnSpPr>
                <a:cxnSpLocks/>
              </p:cNvCxnSpPr>
              <p:nvPr/>
            </p:nvCxnSpPr>
            <p:spPr>
              <a:xfrm>
                <a:off x="6179024" y="3432912"/>
                <a:ext cx="0" cy="34272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EA608C7-1948-767A-64D9-54A85029E2EF}"/>
                  </a:ext>
                </a:extLst>
              </p:cNvPr>
              <p:cNvCxnSpPr>
                <a:cxnSpLocks/>
              </p:cNvCxnSpPr>
              <p:nvPr/>
            </p:nvCxnSpPr>
            <p:spPr>
              <a:xfrm>
                <a:off x="6330857" y="3142183"/>
                <a:ext cx="0" cy="63345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6607350-5D7F-51F7-D5FA-E3ADB0695C4F}"/>
                  </a:ext>
                </a:extLst>
              </p:cNvPr>
              <p:cNvCxnSpPr>
                <a:cxnSpLocks/>
              </p:cNvCxnSpPr>
              <p:nvPr/>
            </p:nvCxnSpPr>
            <p:spPr>
              <a:xfrm>
                <a:off x="6763315" y="2767092"/>
                <a:ext cx="2" cy="100854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31767EE-715B-1B96-B1EF-3F95B88C3CBB}"/>
                  </a:ext>
                </a:extLst>
              </p:cNvPr>
              <p:cNvCxnSpPr>
                <a:cxnSpLocks/>
              </p:cNvCxnSpPr>
              <p:nvPr/>
            </p:nvCxnSpPr>
            <p:spPr>
              <a:xfrm>
                <a:off x="6844680" y="2474322"/>
                <a:ext cx="0" cy="130131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1EA8B65-41A3-7907-8626-EC2BFF11AB08}"/>
                  </a:ext>
                </a:extLst>
              </p:cNvPr>
              <p:cNvCxnSpPr>
                <a:cxnSpLocks/>
              </p:cNvCxnSpPr>
              <p:nvPr/>
            </p:nvCxnSpPr>
            <p:spPr>
              <a:xfrm>
                <a:off x="6949238" y="2990580"/>
                <a:ext cx="0" cy="78505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F1478A3-7B5B-4947-AE29-7B411C1B37A5}"/>
                  </a:ext>
                </a:extLst>
              </p:cNvPr>
              <p:cNvCxnSpPr>
                <a:cxnSpLocks/>
              </p:cNvCxnSpPr>
              <p:nvPr/>
            </p:nvCxnSpPr>
            <p:spPr>
              <a:xfrm>
                <a:off x="7911210" y="3606382"/>
                <a:ext cx="0" cy="17267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A63D850-C339-8FDF-6AF5-46DA8F6B4812}"/>
                  </a:ext>
                </a:extLst>
              </p:cNvPr>
              <p:cNvCxnSpPr>
                <a:cxnSpLocks/>
              </p:cNvCxnSpPr>
              <p:nvPr/>
            </p:nvCxnSpPr>
            <p:spPr>
              <a:xfrm>
                <a:off x="7994976" y="2653911"/>
                <a:ext cx="0" cy="112012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19428E7-EC84-F318-CCB6-EBF595A3360E}"/>
                  </a:ext>
                </a:extLst>
              </p:cNvPr>
              <p:cNvCxnSpPr>
                <a:cxnSpLocks/>
              </p:cNvCxnSpPr>
              <p:nvPr/>
            </p:nvCxnSpPr>
            <p:spPr>
              <a:xfrm flipH="1">
                <a:off x="8764289" y="2915246"/>
                <a:ext cx="8023" cy="85879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4B0B571-C31F-B13A-9AFB-A2B37209FCFA}"/>
                  </a:ext>
                </a:extLst>
              </p:cNvPr>
              <p:cNvCxnSpPr>
                <a:cxnSpLocks/>
              </p:cNvCxnSpPr>
              <p:nvPr/>
            </p:nvCxnSpPr>
            <p:spPr>
              <a:xfrm>
                <a:off x="9168110" y="3124979"/>
                <a:ext cx="0" cy="64968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5A7676B-92FA-C26A-A674-B3339996A989}"/>
                  </a:ext>
                </a:extLst>
              </p:cNvPr>
              <p:cNvCxnSpPr>
                <a:cxnSpLocks/>
              </p:cNvCxnSpPr>
              <p:nvPr/>
            </p:nvCxnSpPr>
            <p:spPr>
              <a:xfrm>
                <a:off x="9317495" y="3423356"/>
                <a:ext cx="0" cy="35696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587D373-18AA-52D7-2FCA-801663C3DC69}"/>
                  </a:ext>
                </a:extLst>
              </p:cNvPr>
              <p:cNvCxnSpPr>
                <a:cxnSpLocks/>
              </p:cNvCxnSpPr>
              <p:nvPr/>
            </p:nvCxnSpPr>
            <p:spPr>
              <a:xfrm>
                <a:off x="10028635" y="3697675"/>
                <a:ext cx="0" cy="9143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7CFECD2-83CE-29E1-6488-70D3942A0C23}"/>
                  </a:ext>
                </a:extLst>
              </p:cNvPr>
              <p:cNvCxnSpPr>
                <a:cxnSpLocks/>
              </p:cNvCxnSpPr>
              <p:nvPr/>
            </p:nvCxnSpPr>
            <p:spPr>
              <a:xfrm>
                <a:off x="10787987" y="3110808"/>
                <a:ext cx="0" cy="66825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DED738D-07A1-978B-8A23-C8277B99F7A0}"/>
                  </a:ext>
                </a:extLst>
              </p:cNvPr>
              <p:cNvCxnSpPr>
                <a:cxnSpLocks/>
              </p:cNvCxnSpPr>
              <p:nvPr/>
            </p:nvCxnSpPr>
            <p:spPr>
              <a:xfrm>
                <a:off x="10908519" y="3443579"/>
                <a:ext cx="0" cy="330459"/>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13" name="TextBox 112">
            <a:extLst>
              <a:ext uri="{FF2B5EF4-FFF2-40B4-BE49-F238E27FC236}">
                <a16:creationId xmlns:a16="http://schemas.microsoft.com/office/drawing/2014/main" id="{5B8E9214-DDE3-774B-511B-67266AAEB445}"/>
              </a:ext>
            </a:extLst>
          </p:cNvPr>
          <p:cNvSpPr txBox="1"/>
          <p:nvPr/>
        </p:nvSpPr>
        <p:spPr>
          <a:xfrm>
            <a:off x="3086075" y="6471897"/>
            <a:ext cx="11182375" cy="1200329"/>
          </a:xfrm>
          <a:prstGeom prst="rect">
            <a:avLst/>
          </a:prstGeom>
          <a:noFill/>
        </p:spPr>
        <p:txBody>
          <a:bodyPr wrap="square">
            <a:spAutoFit/>
          </a:bodyPr>
          <a:lstStyle/>
          <a:p>
            <a:r>
              <a:rPr lang="en-US" sz="2400"/>
              <a:t>These variants account for most common recurrent variants, and comprise 50 out of 88 cases reported with missense variants in SLC6A1 Connect and other references (=56.8% cases)</a:t>
            </a:r>
          </a:p>
        </p:txBody>
      </p:sp>
    </p:spTree>
    <p:extLst>
      <p:ext uri="{BB962C8B-B14F-4D97-AF65-F5344CB8AC3E}">
        <p14:creationId xmlns:p14="http://schemas.microsoft.com/office/powerpoint/2010/main" val="215982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35FC235F-B6BE-C65D-0763-192136114F7F}"/>
              </a:ext>
            </a:extLst>
          </p:cNvPr>
          <p:cNvGraphicFramePr>
            <a:graphicFrameLocks noChangeAspect="1"/>
          </p:cNvGraphicFramePr>
          <p:nvPr>
            <p:extLst>
              <p:ext uri="{D42A27DB-BD31-4B8C-83A1-F6EECF244321}">
                <p14:modId xmlns:p14="http://schemas.microsoft.com/office/powerpoint/2010/main" val="2130355086"/>
              </p:ext>
            </p:extLst>
          </p:nvPr>
        </p:nvGraphicFramePr>
        <p:xfrm>
          <a:off x="1422400" y="1746377"/>
          <a:ext cx="13062917" cy="6232851"/>
        </p:xfrm>
        <a:graphic>
          <a:graphicData uri="http://schemas.openxmlformats.org/presentationml/2006/ole">
            <mc:AlternateContent xmlns:mc="http://schemas.openxmlformats.org/markup-compatibility/2006">
              <mc:Choice xmlns:v="urn:schemas-microsoft-com:vml" Requires="v">
                <p:oleObj name="Prism 9" r:id="rId3" imgW="6840778" imgH="3264436" progId="Prism9.Document">
                  <p:embed/>
                </p:oleObj>
              </mc:Choice>
              <mc:Fallback>
                <p:oleObj name="Prism 9" r:id="rId3" imgW="6840778" imgH="3264436" progId="Prism9.Document">
                  <p:embed/>
                  <p:pic>
                    <p:nvPicPr>
                      <p:cNvPr id="7" name="Object 6">
                        <a:extLst>
                          <a:ext uri="{FF2B5EF4-FFF2-40B4-BE49-F238E27FC236}">
                            <a16:creationId xmlns:a16="http://schemas.microsoft.com/office/drawing/2014/main" id="{35FC235F-B6BE-C65D-0763-192136114F7F}"/>
                          </a:ext>
                        </a:extLst>
                      </p:cNvPr>
                      <p:cNvPicPr/>
                      <p:nvPr/>
                    </p:nvPicPr>
                    <p:blipFill>
                      <a:blip r:embed="rId4"/>
                      <a:stretch>
                        <a:fillRect/>
                      </a:stretch>
                    </p:blipFill>
                    <p:spPr>
                      <a:xfrm>
                        <a:off x="1422400" y="1746377"/>
                        <a:ext cx="13062917" cy="6232851"/>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47DA1B4-EC4E-38A4-4A4E-AD5B758EEA80}"/>
              </a:ext>
            </a:extLst>
          </p:cNvPr>
          <p:cNvSpPr txBox="1"/>
          <p:nvPr/>
        </p:nvSpPr>
        <p:spPr>
          <a:xfrm>
            <a:off x="717137" y="503214"/>
            <a:ext cx="15045377" cy="1015663"/>
          </a:xfrm>
          <a:prstGeom prst="rect">
            <a:avLst/>
          </a:prstGeom>
          <a:noFill/>
        </p:spPr>
        <p:txBody>
          <a:bodyPr wrap="square">
            <a:spAutoFit/>
          </a:bodyPr>
          <a:lstStyle/>
          <a:p>
            <a:r>
              <a:rPr lang="en-US" sz="3000">
                <a:solidFill>
                  <a:srgbClr val="00B0F0"/>
                </a:solidFill>
                <a:latin typeface="Arial" panose="020B0604020202020204" pitchFamily="34" charset="0"/>
                <a:cs typeface="Arial" panose="020B0604020202020204" pitchFamily="34" charset="0"/>
              </a:rPr>
              <a:t>The GABA fluorescence assay can establish reduced GABA transport activity in variants of uncertain significance</a:t>
            </a:r>
          </a:p>
        </p:txBody>
      </p:sp>
      <p:sp>
        <p:nvSpPr>
          <p:cNvPr id="2" name="TextBox 1">
            <a:extLst>
              <a:ext uri="{FF2B5EF4-FFF2-40B4-BE49-F238E27FC236}">
                <a16:creationId xmlns:a16="http://schemas.microsoft.com/office/drawing/2014/main" id="{EE49C6BC-901C-1E81-FD20-B003A3CFCB45}"/>
              </a:ext>
            </a:extLst>
          </p:cNvPr>
          <p:cNvSpPr txBox="1"/>
          <p:nvPr/>
        </p:nvSpPr>
        <p:spPr>
          <a:xfrm>
            <a:off x="13653384" y="8648712"/>
            <a:ext cx="2441694"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McGraw et al. In preparation</a:t>
            </a:r>
          </a:p>
        </p:txBody>
      </p:sp>
    </p:spTree>
    <p:extLst>
      <p:ext uri="{BB962C8B-B14F-4D97-AF65-F5344CB8AC3E}">
        <p14:creationId xmlns:p14="http://schemas.microsoft.com/office/powerpoint/2010/main" val="3253578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28112</TotalTime>
  <Words>1957</Words>
  <Application>Microsoft Office PowerPoint</Application>
  <PresentationFormat>Custom</PresentationFormat>
  <Paragraphs>353</Paragraphs>
  <Slides>16</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ArialMT</vt:lpstr>
      <vt:lpstr>Calibri</vt:lpstr>
      <vt:lpstr>Calibri Light</vt:lpstr>
      <vt:lpstr>Office Theme</vt:lpstr>
      <vt:lpstr>Prism 9</vt:lpstr>
      <vt:lpstr>High-throughput imaging of GABA fluorescence as a functional assay for GAT1 variants in myoclonic astatic epilepsy</vt:lpstr>
      <vt:lpstr>Overarching interests</vt:lpstr>
      <vt:lpstr>Overarching interests</vt:lpstr>
      <vt:lpstr>Objectives</vt:lpstr>
      <vt:lpstr>Development of fluorescence-mediated cell-based assay for hGAT1 function. </vt:lpstr>
      <vt:lpstr>Validation of iGABA-Snfr assay for assessing GAT1 loss-of-function variants</vt:lpstr>
      <vt:lpstr>Validation of iGABA-Snfr assay for assessing GAT1 loss-of-function variants</vt:lpstr>
      <vt:lpstr>Selecting human GAT1 variants of interest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Selecting human GAT1 variants of interest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McGraw, Christopher M.,MD, PhD</dc:creator>
  <cp:lastModifiedBy>Laura Bermingham</cp:lastModifiedBy>
  <cp:revision>167</cp:revision>
  <dcterms:created xsi:type="dcterms:W3CDTF">2023-09-12T19:44:11Z</dcterms:created>
  <dcterms:modified xsi:type="dcterms:W3CDTF">2023-12-04T15:36:13Z</dcterms:modified>
</cp:coreProperties>
</file>