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ngsana New" panose="02020603050405020304" pitchFamily="18" charset="-34"/>
      <p:regular r:id="rId19"/>
    </p:embeddedFont>
    <p:embeddedFont>
      <p:font typeface="Bell MT" panose="020205030603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SMniD/ew2P6cXrePuAa1jGUEK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C245CE-2014-423B-B587-0EC80B3FC523}">
  <a:tblStyle styleId="{9EC245CE-2014-423B-B587-0EC80B3FC52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ec4bae56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ec4bae56d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ec4bae56d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1" name="Google Shape;11;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2" name="Google Shape;1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27"/>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3" name="Google Shape;63;p2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 name="Google Shape;64;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65" name="Google Shape;65;p27"/>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6" name="Google Shape;66;p2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7" name="Google Shape;67;p27"/>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
        <p:cNvGrpSpPr/>
        <p:nvPr/>
      </p:nvGrpSpPr>
      <p:grpSpPr>
        <a:xfrm>
          <a:off x="0" y="0"/>
          <a:ext cx="0" cy="0"/>
          <a:chOff x="0" y="0"/>
          <a:chExt cx="0" cy="0"/>
        </a:xfrm>
      </p:grpSpPr>
      <p:sp>
        <p:nvSpPr>
          <p:cNvPr id="69" name="Google Shape;69;p28"/>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 name="Google Shape;70;p28"/>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 name="Google Shape;71;p28"/>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72" name="Google Shape;72;p28"/>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29"/>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75" name="Google Shape;75;p29"/>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6" name="Google Shape;76;p29"/>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30"/>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Master">
  <p:cSld name="Title Slide Master">
    <p:spTree>
      <p:nvGrpSpPr>
        <p:cNvPr id="1" name="Shape 79"/>
        <p:cNvGrpSpPr/>
        <p:nvPr/>
      </p:nvGrpSpPr>
      <p:grpSpPr>
        <a:xfrm>
          <a:off x="0" y="0"/>
          <a:ext cx="0" cy="0"/>
          <a:chOff x="0" y="0"/>
          <a:chExt cx="0" cy="0"/>
        </a:xfrm>
      </p:grpSpPr>
      <p:pic>
        <p:nvPicPr>
          <p:cNvPr id="80" name="Google Shape;80;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1" name="Google Shape;81;p31"/>
          <p:cNvSpPr txBox="1">
            <a:spLocks noGrp="1"/>
          </p:cNvSpPr>
          <p:nvPr>
            <p:ph type="ctrTitle"/>
          </p:nvPr>
        </p:nvSpPr>
        <p:spPr>
          <a:xfrm>
            <a:off x="322659" y="2020490"/>
            <a:ext cx="3722700" cy="11025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700"/>
              <a:buFont typeface="Arial"/>
              <a:buNone/>
              <a:defRPr sz="2700">
                <a:solidFill>
                  <a:schemeClr val="accent2"/>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82" name="Google Shape;82;p31"/>
          <p:cNvSpPr txBox="1">
            <a:spLocks noGrp="1"/>
          </p:cNvSpPr>
          <p:nvPr>
            <p:ph type="subTitle" idx="1"/>
          </p:nvPr>
        </p:nvSpPr>
        <p:spPr>
          <a:xfrm>
            <a:off x="322659" y="3337321"/>
            <a:ext cx="3722700" cy="4440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SzPts val="1800"/>
              <a:buNone/>
              <a:defRPr sz="1500">
                <a:solidFill>
                  <a:schemeClr val="dk1"/>
                </a:solidFill>
              </a:defRPr>
            </a:lvl1pPr>
            <a:lvl2pPr lvl="1" algn="ctr">
              <a:lnSpc>
                <a:spcPct val="100000"/>
              </a:lnSpc>
              <a:spcBef>
                <a:spcPts val="400"/>
              </a:spcBef>
              <a:spcAft>
                <a:spcPts val="0"/>
              </a:spcAft>
              <a:buSzPts val="1200"/>
              <a:buNone/>
              <a:defRPr>
                <a:solidFill>
                  <a:srgbClr val="919191"/>
                </a:solidFill>
              </a:defRPr>
            </a:lvl2pPr>
            <a:lvl3pPr lvl="2" algn="ctr">
              <a:lnSpc>
                <a:spcPct val="100000"/>
              </a:lnSpc>
              <a:spcBef>
                <a:spcPts val="400"/>
              </a:spcBef>
              <a:spcAft>
                <a:spcPts val="0"/>
              </a:spcAft>
              <a:buSzPts val="1100"/>
              <a:buNone/>
              <a:defRPr>
                <a:solidFill>
                  <a:srgbClr val="919191"/>
                </a:solidFill>
              </a:defRPr>
            </a:lvl3pPr>
            <a:lvl4pPr lvl="3" algn="ctr">
              <a:lnSpc>
                <a:spcPct val="100000"/>
              </a:lnSpc>
              <a:spcBef>
                <a:spcPts val="400"/>
              </a:spcBef>
              <a:spcAft>
                <a:spcPts val="0"/>
              </a:spcAft>
              <a:buSzPts val="1200"/>
              <a:buNone/>
              <a:defRPr>
                <a:solidFill>
                  <a:srgbClr val="919191"/>
                </a:solidFill>
              </a:defRPr>
            </a:lvl4pPr>
            <a:lvl5pPr lvl="4" algn="ctr">
              <a:lnSpc>
                <a:spcPct val="100000"/>
              </a:lnSpc>
              <a:spcBef>
                <a:spcPts val="400"/>
              </a:spcBef>
              <a:spcAft>
                <a:spcPts val="0"/>
              </a:spcAft>
              <a:buSzPts val="1200"/>
              <a:buNone/>
              <a:defRPr>
                <a:solidFill>
                  <a:srgbClr val="919191"/>
                </a:solidFill>
              </a:defRPr>
            </a:lvl5pPr>
            <a:lvl6pPr lvl="5" algn="ctr">
              <a:lnSpc>
                <a:spcPct val="90000"/>
              </a:lnSpc>
              <a:spcBef>
                <a:spcPts val="400"/>
              </a:spcBef>
              <a:spcAft>
                <a:spcPts val="0"/>
              </a:spcAft>
              <a:buClr>
                <a:srgbClr val="919191"/>
              </a:buClr>
              <a:buSzPts val="1400"/>
              <a:buNone/>
              <a:defRPr>
                <a:solidFill>
                  <a:srgbClr val="919191"/>
                </a:solidFill>
              </a:defRPr>
            </a:lvl6pPr>
            <a:lvl7pPr lvl="6" algn="ctr">
              <a:lnSpc>
                <a:spcPct val="90000"/>
              </a:lnSpc>
              <a:spcBef>
                <a:spcPts val="400"/>
              </a:spcBef>
              <a:spcAft>
                <a:spcPts val="0"/>
              </a:spcAft>
              <a:buClr>
                <a:srgbClr val="919191"/>
              </a:buClr>
              <a:buSzPts val="1400"/>
              <a:buNone/>
              <a:defRPr>
                <a:solidFill>
                  <a:srgbClr val="919191"/>
                </a:solidFill>
              </a:defRPr>
            </a:lvl7pPr>
            <a:lvl8pPr lvl="7" algn="ctr">
              <a:lnSpc>
                <a:spcPct val="90000"/>
              </a:lnSpc>
              <a:spcBef>
                <a:spcPts val="400"/>
              </a:spcBef>
              <a:spcAft>
                <a:spcPts val="0"/>
              </a:spcAft>
              <a:buClr>
                <a:srgbClr val="919191"/>
              </a:buClr>
              <a:buSzPts val="1400"/>
              <a:buNone/>
              <a:defRPr>
                <a:solidFill>
                  <a:srgbClr val="919191"/>
                </a:solidFill>
              </a:defRPr>
            </a:lvl8pPr>
            <a:lvl9pPr lvl="8" algn="ctr">
              <a:lnSpc>
                <a:spcPct val="90000"/>
              </a:lnSpc>
              <a:spcBef>
                <a:spcPts val="400"/>
              </a:spcBef>
              <a:spcAft>
                <a:spcPts val="0"/>
              </a:spcAft>
              <a:buClr>
                <a:srgbClr val="919191"/>
              </a:buClr>
              <a:buSzPts val="1400"/>
              <a:buNone/>
              <a:defRPr>
                <a:solidFill>
                  <a:srgbClr val="919191"/>
                </a:solidFill>
              </a:defRPr>
            </a:lvl9pPr>
          </a:lstStyle>
          <a:p>
            <a:endParaRPr/>
          </a:p>
        </p:txBody>
      </p:sp>
      <p:pic>
        <p:nvPicPr>
          <p:cNvPr id="83" name="Google Shape;83;p31"/>
          <p:cNvPicPr preferRelativeResize="0"/>
          <p:nvPr/>
        </p:nvPicPr>
        <p:blipFill rotWithShape="1">
          <a:blip r:embed="rId3">
            <a:alphaModFix/>
          </a:blip>
          <a:srcRect l="3666" t="7517" r="75485" b="52749"/>
          <a:stretch/>
        </p:blipFill>
        <p:spPr>
          <a:xfrm>
            <a:off x="4571999" y="1592165"/>
            <a:ext cx="840957" cy="979585"/>
          </a:xfrm>
          <a:prstGeom prst="rect">
            <a:avLst/>
          </a:prstGeom>
          <a:noFill/>
          <a:ln>
            <a:noFill/>
          </a:ln>
        </p:spPr>
      </p:pic>
      <p:sp>
        <p:nvSpPr>
          <p:cNvPr id="84" name="Google Shape;84;p31"/>
          <p:cNvSpPr txBox="1"/>
          <p:nvPr/>
        </p:nvSpPr>
        <p:spPr>
          <a:xfrm>
            <a:off x="336042" y="4975234"/>
            <a:ext cx="29058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244E7C"/>
              </a:buClr>
              <a:buSzPts val="600"/>
              <a:buFont typeface="Arial"/>
              <a:buNone/>
            </a:pPr>
            <a:r>
              <a:rPr lang="en" sz="600" b="0" i="0" u="none" strike="noStrike" cap="none">
                <a:solidFill>
                  <a:srgbClr val="244E7C"/>
                </a:solidFill>
                <a:latin typeface="Arial"/>
                <a:ea typeface="Arial"/>
                <a:cs typeface="Arial"/>
                <a:sym typeface="Arial"/>
              </a:rPr>
              <a:t>© 2023 ENCODED THERAPEUTICS  |  CONFIDENTIAL</a:t>
            </a:r>
            <a:endParaRPr sz="1100" b="0" i="0" u="none" strike="noStrike" cap="none">
              <a:solidFill>
                <a:srgbClr val="000000"/>
              </a:solidFill>
              <a:latin typeface="Arial"/>
              <a:ea typeface="Arial"/>
              <a:cs typeface="Arial"/>
              <a:sym typeface="Arial"/>
            </a:endParaRPr>
          </a:p>
        </p:txBody>
      </p:sp>
      <p:pic>
        <p:nvPicPr>
          <p:cNvPr id="85" name="Google Shape;85;p31"/>
          <p:cNvPicPr preferRelativeResize="0"/>
          <p:nvPr/>
        </p:nvPicPr>
        <p:blipFill rotWithShape="1">
          <a:blip r:embed="rId4">
            <a:alphaModFix/>
          </a:blip>
          <a:srcRect l="28067"/>
          <a:stretch/>
        </p:blipFill>
        <p:spPr>
          <a:xfrm>
            <a:off x="5760720" y="4177736"/>
            <a:ext cx="2112265" cy="10114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336042" y="273844"/>
            <a:ext cx="8475900" cy="515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88" name="Google Shape;88;p32"/>
          <p:cNvSpPr txBox="1">
            <a:spLocks noGrp="1"/>
          </p:cNvSpPr>
          <p:nvPr>
            <p:ph type="body" idx="1"/>
          </p:nvPr>
        </p:nvSpPr>
        <p:spPr>
          <a:xfrm>
            <a:off x="336043" y="851537"/>
            <a:ext cx="8475900" cy="37422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800"/>
              </a:spcBef>
              <a:spcAft>
                <a:spcPts val="0"/>
              </a:spcAft>
              <a:buSzPts val="1600"/>
              <a:buChar char="●"/>
              <a:defRPr/>
            </a:lvl1pPr>
            <a:lvl2pPr marL="914400" lvl="1" indent="-304800" algn="l">
              <a:lnSpc>
                <a:spcPct val="100000"/>
              </a:lnSpc>
              <a:spcBef>
                <a:spcPts val="400"/>
              </a:spcBef>
              <a:spcAft>
                <a:spcPts val="0"/>
              </a:spcAft>
              <a:buSzPts val="1200"/>
              <a:buChar char="○"/>
              <a:defRPr/>
            </a:lvl2pPr>
            <a:lvl3pPr marL="1371600" lvl="2" indent="-298450" algn="l">
              <a:lnSpc>
                <a:spcPct val="100000"/>
              </a:lnSpc>
              <a:spcBef>
                <a:spcPts val="400"/>
              </a:spcBef>
              <a:spcAft>
                <a:spcPts val="0"/>
              </a:spcAft>
              <a:buSzPts val="1100"/>
              <a:buChar char="■"/>
              <a:defRPr/>
            </a:lvl3pPr>
            <a:lvl4pPr marL="1828800" lvl="3" indent="-304800" algn="l">
              <a:lnSpc>
                <a:spcPct val="100000"/>
              </a:lnSpc>
              <a:spcBef>
                <a:spcPts val="400"/>
              </a:spcBef>
              <a:spcAft>
                <a:spcPts val="0"/>
              </a:spcAft>
              <a:buSzPts val="1200"/>
              <a:buChar char="●"/>
              <a:defRPr/>
            </a:lvl4pPr>
            <a:lvl5pPr marL="2286000" lvl="4" indent="-228600" algn="l">
              <a:lnSpc>
                <a:spcPct val="100000"/>
              </a:lnSpc>
              <a:spcBef>
                <a:spcPts val="400"/>
              </a:spcBef>
              <a:spcAft>
                <a:spcPts val="0"/>
              </a:spcAft>
              <a:buSzPts val="12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32"/>
          <p:cNvSpPr txBox="1">
            <a:spLocks noGrp="1"/>
          </p:cNvSpPr>
          <p:nvPr>
            <p:ph type="body" idx="2"/>
          </p:nvPr>
        </p:nvSpPr>
        <p:spPr>
          <a:xfrm>
            <a:off x="4572000" y="4687062"/>
            <a:ext cx="3908100" cy="417900"/>
          </a:xfrm>
          <a:prstGeom prst="rect">
            <a:avLst/>
          </a:prstGeom>
          <a:noFill/>
          <a:ln>
            <a:noFill/>
          </a:ln>
        </p:spPr>
        <p:txBody>
          <a:bodyPr spcFirstLastPara="1" wrap="square" lIns="68575" tIns="34275" rIns="68575" bIns="34275" anchor="b" anchorCtr="0">
            <a:normAutofit/>
          </a:bodyPr>
          <a:lstStyle>
            <a:lvl1pPr marL="457200" lvl="0" indent="-228600" algn="r">
              <a:lnSpc>
                <a:spcPct val="100000"/>
              </a:lnSpc>
              <a:spcBef>
                <a:spcPts val="0"/>
              </a:spcBef>
              <a:spcAft>
                <a:spcPts val="0"/>
              </a:spcAft>
              <a:buSzPts val="900"/>
              <a:buNone/>
              <a:defRPr sz="800">
                <a:solidFill>
                  <a:srgbClr val="7F7F7F"/>
                </a:solidFill>
                <a:latin typeface="Arial"/>
                <a:ea typeface="Arial"/>
                <a:cs typeface="Arial"/>
                <a:sym typeface="Arial"/>
              </a:defRPr>
            </a:lvl1pPr>
            <a:lvl2pPr marL="914400" lvl="1" indent="-317500" algn="l">
              <a:lnSpc>
                <a:spcPct val="100000"/>
              </a:lnSpc>
              <a:spcBef>
                <a:spcPts val="400"/>
              </a:spcBef>
              <a:spcAft>
                <a:spcPts val="0"/>
              </a:spcAft>
              <a:buSzPts val="1400"/>
              <a:buChar char="○"/>
              <a:defRPr/>
            </a:lvl2pPr>
            <a:lvl3pPr marL="1371600" lvl="2" indent="-304800" algn="l">
              <a:lnSpc>
                <a:spcPct val="100000"/>
              </a:lnSpc>
              <a:spcBef>
                <a:spcPts val="400"/>
              </a:spcBef>
              <a:spcAft>
                <a:spcPts val="0"/>
              </a:spcAft>
              <a:buSzPts val="12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32"/>
          <p:cNvSpPr txBox="1">
            <a:spLocks noGrp="1"/>
          </p:cNvSpPr>
          <p:nvPr>
            <p:ph type="body" idx="3"/>
          </p:nvPr>
        </p:nvSpPr>
        <p:spPr>
          <a:xfrm>
            <a:off x="336043" y="4687063"/>
            <a:ext cx="4080600" cy="2814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SzPts val="900"/>
              <a:buNone/>
              <a:defRPr sz="800">
                <a:solidFill>
                  <a:srgbClr val="7F7F7F"/>
                </a:solidFill>
                <a:latin typeface="Arial"/>
                <a:ea typeface="Arial"/>
                <a:cs typeface="Arial"/>
                <a:sym typeface="Arial"/>
              </a:defRPr>
            </a:lvl1pPr>
            <a:lvl2pPr marL="914400" lvl="1" indent="-317500" algn="l">
              <a:lnSpc>
                <a:spcPct val="100000"/>
              </a:lnSpc>
              <a:spcBef>
                <a:spcPts val="400"/>
              </a:spcBef>
              <a:spcAft>
                <a:spcPts val="0"/>
              </a:spcAft>
              <a:buSzPts val="1400"/>
              <a:buChar char="○"/>
              <a:defRPr/>
            </a:lvl2pPr>
            <a:lvl3pPr marL="1371600" lvl="2" indent="-304800" algn="l">
              <a:lnSpc>
                <a:spcPct val="100000"/>
              </a:lnSpc>
              <a:spcBef>
                <a:spcPts val="400"/>
              </a:spcBef>
              <a:spcAft>
                <a:spcPts val="0"/>
              </a:spcAft>
              <a:buSzPts val="12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01">
  <p:cSld name="SECTION_HEADER_1">
    <p:spTree>
      <p:nvGrpSpPr>
        <p:cNvPr id="1" name="Shape 91"/>
        <p:cNvGrpSpPr/>
        <p:nvPr/>
      </p:nvGrpSpPr>
      <p:grpSpPr>
        <a:xfrm>
          <a:off x="0" y="0"/>
          <a:ext cx="0" cy="0"/>
          <a:chOff x="0" y="0"/>
          <a:chExt cx="0" cy="0"/>
        </a:xfrm>
      </p:grpSpPr>
      <p:sp>
        <p:nvSpPr>
          <p:cNvPr id="92" name="Google Shape;92;p33"/>
          <p:cNvSpPr/>
          <p:nvPr/>
        </p:nvSpPr>
        <p:spPr>
          <a:xfrm>
            <a:off x="6797488" y="-2165"/>
            <a:ext cx="2346600" cy="5145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pic>
        <p:nvPicPr>
          <p:cNvPr id="93" name="Google Shape;93;p33" descr="A picture containing application&#10;&#10;Description automatically generated"/>
          <p:cNvPicPr preferRelativeResize="0"/>
          <p:nvPr/>
        </p:nvPicPr>
        <p:blipFill rotWithShape="1">
          <a:blip r:embed="rId2">
            <a:alphaModFix amt="60000"/>
          </a:blip>
          <a:srcRect l="40415"/>
          <a:stretch/>
        </p:blipFill>
        <p:spPr>
          <a:xfrm>
            <a:off x="3695781" y="9816"/>
            <a:ext cx="5448218" cy="5143500"/>
          </a:xfrm>
          <a:prstGeom prst="rect">
            <a:avLst/>
          </a:prstGeom>
          <a:noFill/>
          <a:ln>
            <a:noFill/>
          </a:ln>
        </p:spPr>
      </p:pic>
      <p:sp>
        <p:nvSpPr>
          <p:cNvPr id="94" name="Google Shape;94;p33"/>
          <p:cNvSpPr txBox="1">
            <a:spLocks noGrp="1"/>
          </p:cNvSpPr>
          <p:nvPr>
            <p:ph type="title"/>
          </p:nvPr>
        </p:nvSpPr>
        <p:spPr>
          <a:xfrm>
            <a:off x="371846" y="2097341"/>
            <a:ext cx="5709600" cy="708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accent1"/>
              </a:buClr>
              <a:buSzPts val="2400"/>
              <a:buFont typeface="Arial"/>
              <a:buNone/>
              <a:defRPr sz="2400" b="1" cap="none">
                <a:solidFill>
                  <a:schemeClr val="accent1"/>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5" name="Google Shape;95;p33"/>
          <p:cNvSpPr txBox="1">
            <a:spLocks noGrp="1"/>
          </p:cNvSpPr>
          <p:nvPr>
            <p:ph type="body" idx="1"/>
          </p:nvPr>
        </p:nvSpPr>
        <p:spPr>
          <a:xfrm>
            <a:off x="371846" y="2878445"/>
            <a:ext cx="5709600" cy="520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2400"/>
              <a:buNone/>
              <a:defRPr sz="2000">
                <a:solidFill>
                  <a:schemeClr val="dk1"/>
                </a:solidFill>
              </a:defRPr>
            </a:lvl1pPr>
            <a:lvl2pPr marL="914400" lvl="1" indent="-228600" algn="l">
              <a:lnSpc>
                <a:spcPct val="100000"/>
              </a:lnSpc>
              <a:spcBef>
                <a:spcPts val="400"/>
              </a:spcBef>
              <a:spcAft>
                <a:spcPts val="0"/>
              </a:spcAft>
              <a:buSzPts val="1800"/>
              <a:buNone/>
              <a:defRPr sz="1800">
                <a:solidFill>
                  <a:srgbClr val="919191"/>
                </a:solidFill>
              </a:defRPr>
            </a:lvl2pPr>
            <a:lvl3pPr marL="1371600" lvl="2" indent="-228600" algn="l">
              <a:lnSpc>
                <a:spcPct val="100000"/>
              </a:lnSpc>
              <a:spcBef>
                <a:spcPts val="400"/>
              </a:spcBef>
              <a:spcAft>
                <a:spcPts val="0"/>
              </a:spcAft>
              <a:buSzPts val="1400"/>
              <a:buNone/>
              <a:defRPr sz="1600">
                <a:solidFill>
                  <a:srgbClr val="919191"/>
                </a:solidFill>
              </a:defRPr>
            </a:lvl3pPr>
            <a:lvl4pPr marL="1828800" lvl="3" indent="-228600" algn="l">
              <a:lnSpc>
                <a:spcPct val="100000"/>
              </a:lnSpc>
              <a:spcBef>
                <a:spcPts val="400"/>
              </a:spcBef>
              <a:spcAft>
                <a:spcPts val="0"/>
              </a:spcAft>
              <a:buSzPts val="1400"/>
              <a:buNone/>
              <a:defRPr sz="1400">
                <a:solidFill>
                  <a:srgbClr val="919191"/>
                </a:solidFill>
              </a:defRPr>
            </a:lvl4pPr>
            <a:lvl5pPr marL="2286000" lvl="4" indent="-228600" algn="l">
              <a:lnSpc>
                <a:spcPct val="100000"/>
              </a:lnSpc>
              <a:spcBef>
                <a:spcPts val="400"/>
              </a:spcBef>
              <a:spcAft>
                <a:spcPts val="0"/>
              </a:spcAft>
              <a:buSzPts val="1400"/>
              <a:buNone/>
              <a:defRPr sz="1400">
                <a:solidFill>
                  <a:srgbClr val="919191"/>
                </a:solidFill>
              </a:defRPr>
            </a:lvl5pPr>
            <a:lvl6pPr marL="2743200" lvl="5" indent="-228600" algn="l">
              <a:lnSpc>
                <a:spcPct val="90000"/>
              </a:lnSpc>
              <a:spcBef>
                <a:spcPts val="400"/>
              </a:spcBef>
              <a:spcAft>
                <a:spcPts val="0"/>
              </a:spcAft>
              <a:buClr>
                <a:srgbClr val="919191"/>
              </a:buClr>
              <a:buSzPts val="1400"/>
              <a:buNone/>
              <a:defRPr sz="1400">
                <a:solidFill>
                  <a:srgbClr val="919191"/>
                </a:solidFill>
              </a:defRPr>
            </a:lvl6pPr>
            <a:lvl7pPr marL="3200400" lvl="6" indent="-228600" algn="l">
              <a:lnSpc>
                <a:spcPct val="90000"/>
              </a:lnSpc>
              <a:spcBef>
                <a:spcPts val="400"/>
              </a:spcBef>
              <a:spcAft>
                <a:spcPts val="0"/>
              </a:spcAft>
              <a:buClr>
                <a:srgbClr val="919191"/>
              </a:buClr>
              <a:buSzPts val="1400"/>
              <a:buNone/>
              <a:defRPr sz="1400">
                <a:solidFill>
                  <a:srgbClr val="919191"/>
                </a:solidFill>
              </a:defRPr>
            </a:lvl7pPr>
            <a:lvl8pPr marL="3657600" lvl="7" indent="-228600" algn="l">
              <a:lnSpc>
                <a:spcPct val="90000"/>
              </a:lnSpc>
              <a:spcBef>
                <a:spcPts val="400"/>
              </a:spcBef>
              <a:spcAft>
                <a:spcPts val="0"/>
              </a:spcAft>
              <a:buClr>
                <a:srgbClr val="919191"/>
              </a:buClr>
              <a:buSzPts val="1400"/>
              <a:buNone/>
              <a:defRPr sz="1400">
                <a:solidFill>
                  <a:srgbClr val="919191"/>
                </a:solidFill>
              </a:defRPr>
            </a:lvl8pPr>
            <a:lvl9pPr marL="4114800" lvl="8" indent="-228600" algn="l">
              <a:lnSpc>
                <a:spcPct val="90000"/>
              </a:lnSpc>
              <a:spcBef>
                <a:spcPts val="400"/>
              </a:spcBef>
              <a:spcAft>
                <a:spcPts val="0"/>
              </a:spcAft>
              <a:buClr>
                <a:srgbClr val="919191"/>
              </a:buClr>
              <a:buSzPts val="1400"/>
              <a:buNone/>
              <a:defRPr sz="1400">
                <a:solidFill>
                  <a:srgbClr val="919191"/>
                </a:solidFill>
              </a:defRPr>
            </a:lvl9pPr>
          </a:lstStyle>
          <a:p>
            <a:endParaRPr/>
          </a:p>
        </p:txBody>
      </p:sp>
      <p:sp>
        <p:nvSpPr>
          <p:cNvPr id="96" name="Google Shape;96;p33"/>
          <p:cNvSpPr/>
          <p:nvPr/>
        </p:nvSpPr>
        <p:spPr>
          <a:xfrm>
            <a:off x="3695781" y="-2165"/>
            <a:ext cx="2148167" cy="1260662"/>
          </a:xfrm>
          <a:custGeom>
            <a:avLst/>
            <a:gdLst/>
            <a:ahLst/>
            <a:cxnLst/>
            <a:rect l="l" t="t" r="r" b="b"/>
            <a:pathLst>
              <a:path w="2864223" h="1680882" extrusionOk="0">
                <a:moveTo>
                  <a:pt x="248771" y="0"/>
                </a:moveTo>
                <a:lnTo>
                  <a:pt x="2615452" y="0"/>
                </a:lnTo>
                <a:lnTo>
                  <a:pt x="2864223" y="248771"/>
                </a:lnTo>
                <a:lnTo>
                  <a:pt x="1432112" y="1680882"/>
                </a:lnTo>
                <a:lnTo>
                  <a:pt x="0" y="248771"/>
                </a:lnTo>
                <a:close/>
              </a:path>
            </a:pathLst>
          </a:custGeom>
          <a:gradFill>
            <a:gsLst>
              <a:gs pos="0">
                <a:srgbClr val="FFFFFF"/>
              </a:gs>
              <a:gs pos="35000">
                <a:srgbClr val="FFFFFF"/>
              </a:gs>
              <a:gs pos="100000">
                <a:srgbClr val="91C863"/>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sp>
        <p:nvSpPr>
          <p:cNvPr id="97" name="Google Shape;97;p33"/>
          <p:cNvSpPr/>
          <p:nvPr/>
        </p:nvSpPr>
        <p:spPr>
          <a:xfrm>
            <a:off x="7412008" y="890438"/>
            <a:ext cx="1731992" cy="2148167"/>
          </a:xfrm>
          <a:custGeom>
            <a:avLst/>
            <a:gdLst/>
            <a:ahLst/>
            <a:cxnLst/>
            <a:rect l="l" t="t" r="r" b="b"/>
            <a:pathLst>
              <a:path w="2309323" h="2864223" extrusionOk="0">
                <a:moveTo>
                  <a:pt x="1432112" y="0"/>
                </a:moveTo>
                <a:lnTo>
                  <a:pt x="2309323" y="877212"/>
                </a:lnTo>
                <a:lnTo>
                  <a:pt x="2309323" y="1987012"/>
                </a:lnTo>
                <a:lnTo>
                  <a:pt x="1432112" y="2864223"/>
                </a:lnTo>
                <a:lnTo>
                  <a:pt x="0" y="1432112"/>
                </a:lnTo>
                <a:close/>
              </a:path>
            </a:pathLst>
          </a:custGeom>
          <a:gradFill>
            <a:gsLst>
              <a:gs pos="0">
                <a:srgbClr val="5F9533"/>
              </a:gs>
              <a:gs pos="48000">
                <a:srgbClr val="93C967"/>
              </a:gs>
              <a:gs pos="100000">
                <a:srgbClr val="BCDEA0"/>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sp>
        <p:nvSpPr>
          <p:cNvPr id="98" name="Google Shape;98;p33"/>
          <p:cNvSpPr/>
          <p:nvPr/>
        </p:nvSpPr>
        <p:spPr>
          <a:xfrm>
            <a:off x="6217453" y="2104895"/>
            <a:ext cx="2148000" cy="2148000"/>
          </a:xfrm>
          <a:prstGeom prst="diamond">
            <a:avLst/>
          </a:prstGeom>
          <a:gradFill>
            <a:gsLst>
              <a:gs pos="0">
                <a:srgbClr val="FFFFFF"/>
              </a:gs>
              <a:gs pos="35000">
                <a:srgbClr val="FFFFFF"/>
              </a:gs>
              <a:gs pos="100000">
                <a:srgbClr val="BCDEA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sp>
        <p:nvSpPr>
          <p:cNvPr id="99" name="Google Shape;99;p33"/>
          <p:cNvSpPr/>
          <p:nvPr/>
        </p:nvSpPr>
        <p:spPr>
          <a:xfrm>
            <a:off x="5284286" y="-123"/>
            <a:ext cx="2718284" cy="2419833"/>
          </a:xfrm>
          <a:custGeom>
            <a:avLst/>
            <a:gdLst/>
            <a:ahLst/>
            <a:cxnLst/>
            <a:rect l="l" t="t" r="r" b="b"/>
            <a:pathLst>
              <a:path w="3624378" h="3226444" extrusionOk="0">
                <a:moveTo>
                  <a:pt x="1414255" y="0"/>
                </a:moveTo>
                <a:lnTo>
                  <a:pt x="2210123" y="0"/>
                </a:lnTo>
                <a:lnTo>
                  <a:pt x="3624378" y="1414255"/>
                </a:lnTo>
                <a:lnTo>
                  <a:pt x="1812189" y="3226444"/>
                </a:lnTo>
                <a:lnTo>
                  <a:pt x="0" y="1414255"/>
                </a:lnTo>
                <a:close/>
              </a:path>
            </a:pathLst>
          </a:custGeom>
          <a:solidFill>
            <a:srgbClr val="BCDE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sp>
        <p:nvSpPr>
          <p:cNvPr id="100" name="Google Shape;100;p33"/>
          <p:cNvSpPr/>
          <p:nvPr/>
        </p:nvSpPr>
        <p:spPr>
          <a:xfrm>
            <a:off x="4675553" y="3297539"/>
            <a:ext cx="2718283" cy="1845961"/>
          </a:xfrm>
          <a:custGeom>
            <a:avLst/>
            <a:gdLst/>
            <a:ahLst/>
            <a:cxnLst/>
            <a:rect l="l" t="t" r="r" b="b"/>
            <a:pathLst>
              <a:path w="3624378" h="2461282" extrusionOk="0">
                <a:moveTo>
                  <a:pt x="1812189" y="0"/>
                </a:moveTo>
                <a:lnTo>
                  <a:pt x="3624378" y="1812189"/>
                </a:lnTo>
                <a:lnTo>
                  <a:pt x="2975285" y="2461282"/>
                </a:lnTo>
                <a:lnTo>
                  <a:pt x="649093" y="2461282"/>
                </a:lnTo>
                <a:lnTo>
                  <a:pt x="0" y="1812189"/>
                </a:lnTo>
                <a:close/>
              </a:path>
            </a:pathLst>
          </a:custGeom>
          <a:gradFill>
            <a:gsLst>
              <a:gs pos="0">
                <a:srgbClr val="FFFFFF"/>
              </a:gs>
              <a:gs pos="35000">
                <a:srgbClr val="FFFFFF"/>
              </a:gs>
              <a:gs pos="100000">
                <a:srgbClr val="91C863"/>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sp>
        <p:nvSpPr>
          <p:cNvPr id="101" name="Google Shape;101;p33"/>
          <p:cNvSpPr/>
          <p:nvPr/>
        </p:nvSpPr>
        <p:spPr>
          <a:xfrm>
            <a:off x="7452349" y="3328060"/>
            <a:ext cx="1692000" cy="1815440"/>
          </a:xfrm>
          <a:custGeom>
            <a:avLst/>
            <a:gdLst/>
            <a:ahLst/>
            <a:cxnLst/>
            <a:rect l="l" t="t" r="r" b="b"/>
            <a:pathLst>
              <a:path w="2256000" h="2420587" extrusionOk="0">
                <a:moveTo>
                  <a:pt x="1432112" y="0"/>
                </a:moveTo>
                <a:lnTo>
                  <a:pt x="2256000" y="823889"/>
                </a:lnTo>
                <a:lnTo>
                  <a:pt x="2256000" y="2040335"/>
                </a:lnTo>
                <a:lnTo>
                  <a:pt x="1875748" y="2420587"/>
                </a:lnTo>
                <a:lnTo>
                  <a:pt x="988476" y="2420587"/>
                </a:lnTo>
                <a:lnTo>
                  <a:pt x="0" y="1432112"/>
                </a:lnTo>
                <a:lnTo>
                  <a:pt x="1432112" y="0"/>
                </a:lnTo>
                <a:close/>
              </a:path>
            </a:pathLst>
          </a:custGeom>
          <a:solidFill>
            <a:srgbClr val="E8F4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414141"/>
              </a:buClr>
              <a:buSzPts val="900"/>
              <a:buFont typeface="Arial"/>
              <a:buNone/>
            </a:pPr>
            <a:endParaRPr sz="900" b="0" i="0" u="none" strike="noStrike" cap="none">
              <a:solidFill>
                <a:schemeClr val="lt1"/>
              </a:solidFill>
              <a:latin typeface="Arial"/>
              <a:ea typeface="Arial"/>
              <a:cs typeface="Arial"/>
              <a:sym typeface="Arial"/>
            </a:endParaRPr>
          </a:p>
        </p:txBody>
      </p:sp>
      <p:cxnSp>
        <p:nvCxnSpPr>
          <p:cNvPr id="102" name="Google Shape;102;p33"/>
          <p:cNvCxnSpPr/>
          <p:nvPr/>
        </p:nvCxnSpPr>
        <p:spPr>
          <a:xfrm>
            <a:off x="6901214" y="-33353"/>
            <a:ext cx="1104300" cy="1104300"/>
          </a:xfrm>
          <a:prstGeom prst="straightConnector1">
            <a:avLst/>
          </a:prstGeom>
          <a:noFill/>
          <a:ln w="76200" cap="flat" cmpd="sng">
            <a:solidFill>
              <a:schemeClr val="accent1"/>
            </a:solidFill>
            <a:prstDash val="solid"/>
            <a:miter lim="800000"/>
            <a:headEnd type="none" w="sm" len="sm"/>
            <a:tailEnd type="none" w="sm" len="sm"/>
          </a:ln>
        </p:spPr>
      </p:cxnSp>
      <p:cxnSp>
        <p:nvCxnSpPr>
          <p:cNvPr id="103" name="Google Shape;103;p33"/>
          <p:cNvCxnSpPr>
            <a:stCxn id="98" idx="0"/>
          </p:cNvCxnSpPr>
          <p:nvPr/>
        </p:nvCxnSpPr>
        <p:spPr>
          <a:xfrm>
            <a:off x="7291453" y="2104895"/>
            <a:ext cx="1074300" cy="1078500"/>
          </a:xfrm>
          <a:prstGeom prst="straightConnector1">
            <a:avLst/>
          </a:prstGeom>
          <a:noFill/>
          <a:ln w="76200" cap="flat" cmpd="sng">
            <a:solidFill>
              <a:schemeClr val="accent2"/>
            </a:solidFill>
            <a:prstDash val="solid"/>
            <a:miter lim="800000"/>
            <a:headEnd type="none" w="sm" len="sm"/>
            <a:tailEnd type="none" w="sm" len="sm"/>
          </a:ln>
        </p:spPr>
      </p:cxnSp>
      <p:cxnSp>
        <p:nvCxnSpPr>
          <p:cNvPr id="104" name="Google Shape;104;p33"/>
          <p:cNvCxnSpPr>
            <a:endCxn id="100" idx="1"/>
          </p:cNvCxnSpPr>
          <p:nvPr/>
        </p:nvCxnSpPr>
        <p:spPr>
          <a:xfrm>
            <a:off x="6021098" y="3303650"/>
            <a:ext cx="1372800" cy="1353000"/>
          </a:xfrm>
          <a:prstGeom prst="straightConnector1">
            <a:avLst/>
          </a:prstGeom>
          <a:noFill/>
          <a:ln w="76200" cap="flat" cmpd="sng">
            <a:solidFill>
              <a:schemeClr val="accent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492208" y="667265"/>
            <a:ext cx="7465500" cy="1125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512B79"/>
              </a:buClr>
              <a:buSzPts val="3600"/>
              <a:buFont typeface="Arial"/>
              <a:buNone/>
              <a:defRPr sz="3600" b="1" i="0">
                <a:solidFill>
                  <a:srgbClr val="512B79"/>
                </a:solidFill>
                <a:latin typeface="Arial"/>
                <a:ea typeface="Arial"/>
                <a:cs typeface="Arial"/>
                <a:sym typeface="Aria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7" name="Google Shape;17;p19"/>
          <p:cNvSpPr txBox="1">
            <a:spLocks noGrp="1"/>
          </p:cNvSpPr>
          <p:nvPr>
            <p:ph type="body" idx="1"/>
          </p:nvPr>
        </p:nvSpPr>
        <p:spPr>
          <a:xfrm>
            <a:off x="492208" y="2079404"/>
            <a:ext cx="7465500" cy="3669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5C496F"/>
              </a:buClr>
              <a:buSzPts val="2400"/>
              <a:buFont typeface="Arial"/>
              <a:buNone/>
              <a:defRPr sz="2100" b="1" i="0">
                <a:solidFill>
                  <a:srgbClr val="5C496F"/>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1200"/>
              </a:spcBef>
              <a:spcAft>
                <a:spcPts val="0"/>
              </a:spcAft>
              <a:buClr>
                <a:srgbClr val="888888"/>
              </a:buClr>
              <a:buSzPts val="1400"/>
              <a:buNone/>
              <a:defRPr sz="1400">
                <a:solidFill>
                  <a:srgbClr val="888888"/>
                </a:solidFill>
              </a:defRPr>
            </a:lvl3pPr>
            <a:lvl4pPr marL="1828800" lvl="3" indent="-228600" algn="l">
              <a:lnSpc>
                <a:spcPct val="90000"/>
              </a:lnSpc>
              <a:spcBef>
                <a:spcPts val="1200"/>
              </a:spcBef>
              <a:spcAft>
                <a:spcPts val="0"/>
              </a:spcAft>
              <a:buClr>
                <a:srgbClr val="888888"/>
              </a:buClr>
              <a:buSzPts val="1200"/>
              <a:buNone/>
              <a:defRPr sz="1200">
                <a:solidFill>
                  <a:srgbClr val="888888"/>
                </a:solidFill>
              </a:defRPr>
            </a:lvl4pPr>
            <a:lvl5pPr marL="2286000" lvl="4" indent="-228600" algn="l">
              <a:lnSpc>
                <a:spcPct val="90000"/>
              </a:lnSpc>
              <a:spcBef>
                <a:spcPts val="1200"/>
              </a:spcBef>
              <a:spcAft>
                <a:spcPts val="0"/>
              </a:spcAft>
              <a:buClr>
                <a:srgbClr val="888888"/>
              </a:buClr>
              <a:buSzPts val="1200"/>
              <a:buNone/>
              <a:defRPr sz="1200">
                <a:solidFill>
                  <a:srgbClr val="888888"/>
                </a:solidFill>
              </a:defRPr>
            </a:lvl5pPr>
            <a:lvl6pPr marL="2743200" lvl="5" indent="-228600" algn="l">
              <a:lnSpc>
                <a:spcPct val="90000"/>
              </a:lnSpc>
              <a:spcBef>
                <a:spcPts val="1200"/>
              </a:spcBef>
              <a:spcAft>
                <a:spcPts val="0"/>
              </a:spcAft>
              <a:buClr>
                <a:srgbClr val="888888"/>
              </a:buClr>
              <a:buSzPts val="1200"/>
              <a:buNone/>
              <a:defRPr sz="1200">
                <a:solidFill>
                  <a:srgbClr val="888888"/>
                </a:solidFill>
              </a:defRPr>
            </a:lvl6pPr>
            <a:lvl7pPr marL="3200400" lvl="6" indent="-228600" algn="l">
              <a:lnSpc>
                <a:spcPct val="90000"/>
              </a:lnSpc>
              <a:spcBef>
                <a:spcPts val="1200"/>
              </a:spcBef>
              <a:spcAft>
                <a:spcPts val="0"/>
              </a:spcAft>
              <a:buClr>
                <a:srgbClr val="888888"/>
              </a:buClr>
              <a:buSzPts val="1200"/>
              <a:buNone/>
              <a:defRPr sz="1200">
                <a:solidFill>
                  <a:srgbClr val="888888"/>
                </a:solidFill>
              </a:defRPr>
            </a:lvl7pPr>
            <a:lvl8pPr marL="3657600" lvl="7" indent="-228600" algn="l">
              <a:lnSpc>
                <a:spcPct val="90000"/>
              </a:lnSpc>
              <a:spcBef>
                <a:spcPts val="1200"/>
              </a:spcBef>
              <a:spcAft>
                <a:spcPts val="0"/>
              </a:spcAft>
              <a:buClr>
                <a:srgbClr val="888888"/>
              </a:buClr>
              <a:buSzPts val="1200"/>
              <a:buNone/>
              <a:defRPr sz="1200">
                <a:solidFill>
                  <a:srgbClr val="888888"/>
                </a:solidFill>
              </a:defRPr>
            </a:lvl8pPr>
            <a:lvl9pPr marL="4114800" lvl="8" indent="-228600" algn="l">
              <a:lnSpc>
                <a:spcPct val="90000"/>
              </a:lnSpc>
              <a:spcBef>
                <a:spcPts val="1200"/>
              </a:spcBef>
              <a:spcAft>
                <a:spcPts val="1200"/>
              </a:spcAft>
              <a:buClr>
                <a:srgbClr val="888888"/>
              </a:buClr>
              <a:buSzPts val="1200"/>
              <a:buNone/>
              <a:defRPr sz="1200">
                <a:solidFill>
                  <a:srgbClr val="888888"/>
                </a:solidFill>
              </a:defRPr>
            </a:lvl9pPr>
          </a:lstStyle>
          <a:p>
            <a:endParaRPr/>
          </a:p>
        </p:txBody>
      </p:sp>
      <p:pic>
        <p:nvPicPr>
          <p:cNvPr id="18" name="Google Shape;18;p19"/>
          <p:cNvPicPr preferRelativeResize="0"/>
          <p:nvPr/>
        </p:nvPicPr>
        <p:blipFill rotWithShape="1">
          <a:blip r:embed="rId2">
            <a:alphaModFix/>
          </a:blip>
          <a:srcRect/>
          <a:stretch/>
        </p:blipFill>
        <p:spPr>
          <a:xfrm>
            <a:off x="-15766" y="4414058"/>
            <a:ext cx="9175531" cy="729442"/>
          </a:xfrm>
          <a:prstGeom prst="rect">
            <a:avLst/>
          </a:prstGeom>
          <a:noFill/>
          <a:ln>
            <a:noFill/>
          </a:ln>
        </p:spPr>
      </p:pic>
      <p:sp>
        <p:nvSpPr>
          <p:cNvPr id="19" name="Google Shape;19;p19"/>
          <p:cNvSpPr txBox="1"/>
          <p:nvPr/>
        </p:nvSpPr>
        <p:spPr>
          <a:xfrm>
            <a:off x="4572000" y="4662350"/>
            <a:ext cx="620700" cy="261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Arial"/>
                <a:ea typeface="Arial"/>
                <a:cs typeface="Arial"/>
                <a:sym typeface="Arial"/>
              </a:rPr>
              <a:t>‹#›</a:t>
            </a:fld>
            <a:endParaRPr sz="1100" b="0" i="0" u="none" strike="noStrike" cap="none">
              <a:solidFill>
                <a:schemeClr val="lt1"/>
              </a:solidFill>
              <a:latin typeface="Arial"/>
              <a:ea typeface="Arial"/>
              <a:cs typeface="Arial"/>
              <a:sym typeface="Arial"/>
            </a:endParaRPr>
          </a:p>
        </p:txBody>
      </p:sp>
      <p:sp>
        <p:nvSpPr>
          <p:cNvPr id="20" name="Google Shape;20;p19"/>
          <p:cNvSpPr txBox="1">
            <a:spLocks noGrp="1"/>
          </p:cNvSpPr>
          <p:nvPr>
            <p:ph type="body" idx="2"/>
          </p:nvPr>
        </p:nvSpPr>
        <p:spPr>
          <a:xfrm>
            <a:off x="492125" y="4468694"/>
            <a:ext cx="3919800" cy="382200"/>
          </a:xfrm>
          <a:prstGeom prst="rect">
            <a:avLst/>
          </a:prstGeom>
          <a:noFill/>
          <a:ln>
            <a:noFill/>
          </a:ln>
        </p:spPr>
        <p:txBody>
          <a:bodyPr spcFirstLastPara="1" wrap="square" lIns="0" tIns="0" rIns="0" bIns="0" anchor="b" anchorCtr="0">
            <a:normAutofit/>
          </a:bodyPr>
          <a:lstStyle>
            <a:lvl1pPr marL="457200" lvl="0" indent="-228600" algn="l">
              <a:lnSpc>
                <a:spcPct val="92857"/>
              </a:lnSpc>
              <a:spcBef>
                <a:spcPts val="0"/>
              </a:spcBef>
              <a:spcAft>
                <a:spcPts val="0"/>
              </a:spcAft>
              <a:buClr>
                <a:schemeClr val="lt1"/>
              </a:buClr>
              <a:buSzPts val="1100"/>
              <a:buFont typeface="Arial"/>
              <a:buNone/>
              <a:defRPr sz="1100" b="1">
                <a:solidFill>
                  <a:schemeClr val="lt1"/>
                </a:solidFill>
                <a:latin typeface="Arial"/>
                <a:ea typeface="Arial"/>
                <a:cs typeface="Arial"/>
                <a:sym typeface="Arial"/>
              </a:defRPr>
            </a:lvl1pPr>
            <a:lvl2pPr marL="914400" lvl="1" indent="-228600" algn="l">
              <a:lnSpc>
                <a:spcPct val="90000"/>
              </a:lnSpc>
              <a:spcBef>
                <a:spcPts val="1200"/>
              </a:spcBef>
              <a:spcAft>
                <a:spcPts val="0"/>
              </a:spcAft>
              <a:buClr>
                <a:schemeClr val="lt1"/>
              </a:buClr>
              <a:buSzPts val="1800"/>
              <a:buFont typeface="Arial"/>
              <a:buNone/>
              <a:defRPr>
                <a:solidFill>
                  <a:schemeClr val="lt1"/>
                </a:solidFill>
                <a:latin typeface="Arial"/>
                <a:ea typeface="Arial"/>
                <a:cs typeface="Arial"/>
                <a:sym typeface="Arial"/>
              </a:defRPr>
            </a:lvl2pPr>
            <a:lvl3pPr marL="1371600" lvl="2" indent="-228600" algn="l">
              <a:lnSpc>
                <a:spcPct val="90000"/>
              </a:lnSpc>
              <a:spcBef>
                <a:spcPts val="1200"/>
              </a:spcBef>
              <a:spcAft>
                <a:spcPts val="0"/>
              </a:spcAft>
              <a:buClr>
                <a:schemeClr val="lt1"/>
              </a:buClr>
              <a:buSzPts val="1500"/>
              <a:buFont typeface="Arial"/>
              <a:buNone/>
              <a:defRPr>
                <a:solidFill>
                  <a:schemeClr val="lt1"/>
                </a:solidFill>
                <a:latin typeface="Arial"/>
                <a:ea typeface="Arial"/>
                <a:cs typeface="Arial"/>
                <a:sym typeface="Arial"/>
              </a:defRPr>
            </a:lvl3pPr>
            <a:lvl4pPr marL="1828800" lvl="3" indent="-228600" algn="l">
              <a:lnSpc>
                <a:spcPct val="90000"/>
              </a:lnSpc>
              <a:spcBef>
                <a:spcPts val="1200"/>
              </a:spcBef>
              <a:spcAft>
                <a:spcPts val="0"/>
              </a:spcAft>
              <a:buClr>
                <a:schemeClr val="lt1"/>
              </a:buClr>
              <a:buSzPts val="1400"/>
              <a:buFont typeface="Arial"/>
              <a:buNone/>
              <a:defRPr>
                <a:solidFill>
                  <a:schemeClr val="lt1"/>
                </a:solidFill>
                <a:latin typeface="Arial"/>
                <a:ea typeface="Arial"/>
                <a:cs typeface="Arial"/>
                <a:sym typeface="Arial"/>
              </a:defRPr>
            </a:lvl4pPr>
            <a:lvl5pPr marL="2286000" lvl="4" indent="-228600" algn="l">
              <a:lnSpc>
                <a:spcPct val="90000"/>
              </a:lnSpc>
              <a:spcBef>
                <a:spcPts val="1200"/>
              </a:spcBef>
              <a:spcAft>
                <a:spcPts val="0"/>
              </a:spcAft>
              <a:buClr>
                <a:schemeClr val="lt1"/>
              </a:buClr>
              <a:buSzPts val="1400"/>
              <a:buFont typeface="Arial"/>
              <a:buNone/>
              <a:defRPr>
                <a:solidFill>
                  <a:schemeClr val="lt1"/>
                </a:solidFill>
                <a:latin typeface="Arial"/>
                <a:ea typeface="Arial"/>
                <a:cs typeface="Arial"/>
                <a:sym typeface="Arial"/>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21" name="Google Shape;21;p19"/>
          <p:cNvSpPr txBox="1"/>
          <p:nvPr/>
        </p:nvSpPr>
        <p:spPr>
          <a:xfrm>
            <a:off x="417478" y="4854378"/>
            <a:ext cx="22056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lt1"/>
              </a:buClr>
              <a:buSzPts val="700"/>
              <a:buFont typeface="Arial"/>
              <a:buNone/>
            </a:pPr>
            <a:r>
              <a:rPr lang="en" sz="700" b="0" i="0" u="none" strike="noStrike" cap="none">
                <a:solidFill>
                  <a:schemeClr val="lt1"/>
                </a:solidFill>
                <a:latin typeface="Arial"/>
                <a:ea typeface="Arial"/>
                <a:cs typeface="Arial"/>
                <a:sym typeface="Arial"/>
              </a:rPr>
              <a:t>©2020 Epilepsy Foundation of America, Inc.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2" name="Google Shape;22;p19"/>
          <p:cNvSpPr txBox="1">
            <a:spLocks noGrp="1"/>
          </p:cNvSpPr>
          <p:nvPr>
            <p:ph type="body" idx="3"/>
          </p:nvPr>
        </p:nvSpPr>
        <p:spPr>
          <a:xfrm>
            <a:off x="492208" y="2906724"/>
            <a:ext cx="4718400" cy="297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b="1">
                <a:latin typeface="Arial"/>
                <a:ea typeface="Arial"/>
                <a:cs typeface="Arial"/>
                <a:sym typeface="Arial"/>
              </a:defRPr>
            </a:lvl1pPr>
            <a:lvl2pPr marL="914400" lvl="1" indent="-228600" algn="l">
              <a:lnSpc>
                <a:spcPct val="90000"/>
              </a:lnSpc>
              <a:spcBef>
                <a:spcPts val="12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1200"/>
              </a:spcBef>
              <a:spcAft>
                <a:spcPts val="0"/>
              </a:spcAft>
              <a:buClr>
                <a:schemeClr val="dk1"/>
              </a:buClr>
              <a:buSzPts val="1800"/>
              <a:buNone/>
              <a:defRPr sz="1800">
                <a:latin typeface="Arial"/>
                <a:ea typeface="Arial"/>
                <a:cs typeface="Arial"/>
                <a:sym typeface="Arial"/>
              </a:defRPr>
            </a:lvl3pPr>
            <a:lvl4pPr marL="1828800" lvl="3" indent="-228600" algn="l">
              <a:lnSpc>
                <a:spcPct val="90000"/>
              </a:lnSpc>
              <a:spcBef>
                <a:spcPts val="1200"/>
              </a:spcBef>
              <a:spcAft>
                <a:spcPts val="0"/>
              </a:spcAft>
              <a:buClr>
                <a:schemeClr val="dk1"/>
              </a:buClr>
              <a:buSzPts val="1800"/>
              <a:buNone/>
              <a:defRPr sz="1800">
                <a:latin typeface="Arial"/>
                <a:ea typeface="Arial"/>
                <a:cs typeface="Arial"/>
                <a:sym typeface="Arial"/>
              </a:defRPr>
            </a:lvl4pPr>
            <a:lvl5pPr marL="2286000" lvl="4" indent="-228600" algn="l">
              <a:lnSpc>
                <a:spcPct val="90000"/>
              </a:lnSpc>
              <a:spcBef>
                <a:spcPts val="1200"/>
              </a:spcBef>
              <a:spcAft>
                <a:spcPts val="0"/>
              </a:spcAft>
              <a:buClr>
                <a:schemeClr val="dk1"/>
              </a:buClr>
              <a:buSzPts val="1800"/>
              <a:buNone/>
              <a:defRPr sz="1800">
                <a:latin typeface="Arial"/>
                <a:ea typeface="Arial"/>
                <a:cs typeface="Arial"/>
                <a:sym typeface="Arial"/>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23" name="Google Shape;23;p19"/>
          <p:cNvSpPr txBox="1">
            <a:spLocks noGrp="1"/>
          </p:cNvSpPr>
          <p:nvPr>
            <p:ph type="body" idx="4"/>
          </p:nvPr>
        </p:nvSpPr>
        <p:spPr>
          <a:xfrm>
            <a:off x="492208" y="3326606"/>
            <a:ext cx="4380300" cy="3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lvl1pPr>
            <a:lvl2pPr marL="914400" lvl="1" indent="-228600" algn="l">
              <a:lnSpc>
                <a:spcPct val="90000"/>
              </a:lnSpc>
              <a:spcBef>
                <a:spcPts val="1200"/>
              </a:spcBef>
              <a:spcAft>
                <a:spcPts val="0"/>
              </a:spcAft>
              <a:buClr>
                <a:schemeClr val="dk1"/>
              </a:buClr>
              <a:buSzPts val="1500"/>
              <a:buNone/>
              <a:defRPr sz="1500"/>
            </a:lvl2pPr>
            <a:lvl3pPr marL="1371600" lvl="2" indent="-228600" algn="l">
              <a:lnSpc>
                <a:spcPct val="90000"/>
              </a:lnSpc>
              <a:spcBef>
                <a:spcPts val="1200"/>
              </a:spcBef>
              <a:spcAft>
                <a:spcPts val="0"/>
              </a:spcAft>
              <a:buClr>
                <a:schemeClr val="dk1"/>
              </a:buClr>
              <a:buSzPts val="1500"/>
              <a:buNone/>
              <a:defRPr sz="1500"/>
            </a:lvl3pPr>
            <a:lvl4pPr marL="1828800" lvl="3" indent="-228600" algn="l">
              <a:lnSpc>
                <a:spcPct val="90000"/>
              </a:lnSpc>
              <a:spcBef>
                <a:spcPts val="1200"/>
              </a:spcBef>
              <a:spcAft>
                <a:spcPts val="0"/>
              </a:spcAft>
              <a:buClr>
                <a:schemeClr val="dk1"/>
              </a:buClr>
              <a:buSzPts val="1500"/>
              <a:buNone/>
              <a:defRPr sz="1500"/>
            </a:lvl4pPr>
            <a:lvl5pPr marL="2286000" lvl="4" indent="-228600" algn="l">
              <a:lnSpc>
                <a:spcPct val="90000"/>
              </a:lnSpc>
              <a:spcBef>
                <a:spcPts val="1200"/>
              </a:spcBef>
              <a:spcAft>
                <a:spcPts val="0"/>
              </a:spcAft>
              <a:buClr>
                <a:schemeClr val="dk1"/>
              </a:buClr>
              <a:buSzPts val="1500"/>
              <a:buNone/>
              <a:defRPr sz="15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pic>
        <p:nvPicPr>
          <p:cNvPr id="24" name="Google Shape;24;p19" descr="Logo&#10;&#10;Description automatically generated"/>
          <p:cNvPicPr preferRelativeResize="0"/>
          <p:nvPr/>
        </p:nvPicPr>
        <p:blipFill rotWithShape="1">
          <a:blip r:embed="rId3">
            <a:alphaModFix/>
          </a:blip>
          <a:srcRect/>
          <a:stretch/>
        </p:blipFill>
        <p:spPr>
          <a:xfrm>
            <a:off x="6610334" y="4468694"/>
            <a:ext cx="2296006" cy="619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 name="Google Shape;27;p20"/>
          <p:cNvSpPr/>
          <p:nvPr/>
        </p:nvSpPr>
        <p:spPr>
          <a:xfrm flipH="1">
            <a:off x="8246400" y="4245875"/>
            <a:ext cx="897600" cy="897600"/>
          </a:xfrm>
          <a:prstGeom prst="round1Rect">
            <a:avLst>
              <a:gd name="adj" fmla="val 16667"/>
            </a:avLst>
          </a:prstGeom>
          <a:solidFill>
            <a:schemeClr val="lt1">
              <a:alpha val="6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 name="Google Shape;28;p20"/>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 name="Google Shape;29;p20"/>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0" name="Google Shape;30;p20"/>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3" name="Google Shape;33;p21"/>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22"/>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 name="Google Shape;36;p2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8" name="Google Shape;38;p2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2"/>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2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 name="Google Shape;42;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 name="Google Shape;43;p2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4" name="Google Shape;44;p23"/>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23"/>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23"/>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 name="Google Shape;49;p2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 name="Google Shape;50;p24"/>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1" name="Google Shape;51;p24"/>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25"/>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 name="Google Shape;54;p2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 name="Google Shape;55;p25"/>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 name="Google Shape;56;p25"/>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57" name="Google Shape;57;p25"/>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60" name="Google Shape;60;p26"/>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7"/>
          <p:cNvSpPr txBox="1">
            <a:spLocks noGrp="1"/>
          </p:cNvSpPr>
          <p:nvPr>
            <p:ph type="sldNum" idx="12"/>
          </p:nvPr>
        </p:nvSpPr>
        <p:spPr>
          <a:xfrm>
            <a:off x="8523542"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112" name="Google Shape;112;p1"/>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sp>
        <p:nvSpPr>
          <p:cNvPr id="113" name="Google Shape;113;p1"/>
          <p:cNvSpPr txBox="1">
            <a:spLocks noGrp="1"/>
          </p:cNvSpPr>
          <p:nvPr>
            <p:ph type="body" idx="1"/>
          </p:nvPr>
        </p:nvSpPr>
        <p:spPr>
          <a:xfrm>
            <a:off x="25222" y="1866804"/>
            <a:ext cx="3703800" cy="738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SzPts val="1400"/>
              <a:buNone/>
            </a:pPr>
            <a:r>
              <a:rPr lang="en" sz="1400" b="1">
                <a:highlight>
                  <a:schemeClr val="lt1"/>
                </a:highlight>
              </a:rPr>
              <a:t>Developing Treatments for SLC6A1-Related Disorder: The Existing Resource ToolBox  </a:t>
            </a:r>
            <a:endParaRPr sz="1400" b="1"/>
          </a:p>
        </p:txBody>
      </p:sp>
      <p:pic>
        <p:nvPicPr>
          <p:cNvPr id="114" name="Google Shape;114;p1"/>
          <p:cNvPicPr preferRelativeResize="0"/>
          <p:nvPr/>
        </p:nvPicPr>
        <p:blipFill rotWithShape="1">
          <a:blip r:embed="rId4">
            <a:alphaModFix/>
          </a:blip>
          <a:srcRect/>
          <a:stretch/>
        </p:blipFill>
        <p:spPr>
          <a:xfrm>
            <a:off x="3877225" y="0"/>
            <a:ext cx="5266775" cy="4517136"/>
          </a:xfrm>
          <a:prstGeom prst="rect">
            <a:avLst/>
          </a:prstGeom>
          <a:noFill/>
          <a:ln>
            <a:noFill/>
          </a:ln>
        </p:spPr>
      </p:pic>
      <p:sp>
        <p:nvSpPr>
          <p:cNvPr id="115" name="Google Shape;115;p1"/>
          <p:cNvSpPr txBox="1"/>
          <p:nvPr/>
        </p:nvSpPr>
        <p:spPr>
          <a:xfrm>
            <a:off x="29419" y="2049799"/>
            <a:ext cx="3703800" cy="27171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1400"/>
              <a:buFont typeface="Roboto"/>
              <a:buNone/>
            </a:pPr>
            <a:endParaRPr sz="1400" b="0" i="0" u="none" strike="noStrike" cap="none" dirty="0">
              <a:solidFill>
                <a:schemeClr val="lt2"/>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Roboto"/>
              <a:buNone/>
            </a:pPr>
            <a:endParaRPr sz="1400" b="0" i="0" u="none" strike="noStrike" cap="none" dirty="0">
              <a:solidFill>
                <a:schemeClr val="lt2"/>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Roboto"/>
              <a:buNone/>
            </a:pPr>
            <a:endParaRPr sz="1400" b="0" i="0" u="none" strike="noStrike" cap="none" dirty="0">
              <a:solidFill>
                <a:schemeClr val="lt2"/>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Roboto"/>
              <a:buNone/>
            </a:pPr>
            <a:endParaRPr dirty="0">
              <a:solidFill>
                <a:schemeClr val="lt2"/>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Roboto"/>
              <a:buNone/>
            </a:pPr>
            <a:endParaRPr dirty="0">
              <a:solidFill>
                <a:schemeClr val="lt2"/>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Roboto"/>
              <a:buNone/>
            </a:pPr>
            <a:endParaRPr dirty="0">
              <a:solidFill>
                <a:schemeClr val="lt2"/>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Roboto"/>
              <a:buNone/>
            </a:pPr>
            <a:endParaRPr dirty="0">
              <a:solidFill>
                <a:schemeClr val="lt2"/>
              </a:solidFill>
              <a:highlight>
                <a:schemeClr val="lt1"/>
              </a:highlight>
              <a:latin typeface="Roboto"/>
              <a:ea typeface="Roboto"/>
              <a:cs typeface="Roboto"/>
              <a:sym typeface="Roboto"/>
            </a:endParaRPr>
          </a:p>
          <a:p>
            <a:pPr marL="0" marR="0" lvl="0" indent="0" algn="ctr" rtl="0">
              <a:lnSpc>
                <a:spcPct val="100000"/>
              </a:lnSpc>
              <a:spcBef>
                <a:spcPts val="0"/>
              </a:spcBef>
              <a:spcAft>
                <a:spcPts val="0"/>
              </a:spcAft>
              <a:buClr>
                <a:schemeClr val="dk1"/>
              </a:buClr>
              <a:buSzPts val="1400"/>
              <a:buFont typeface="Roboto"/>
              <a:buNone/>
            </a:pPr>
            <a:r>
              <a:rPr lang="en" dirty="0">
                <a:solidFill>
                  <a:schemeClr val="lt2"/>
                </a:solidFill>
                <a:highlight>
                  <a:schemeClr val="lt1"/>
                </a:highlight>
                <a:latin typeface="Roboto"/>
                <a:ea typeface="Roboto"/>
                <a:cs typeface="Roboto"/>
                <a:sym typeface="Roboto"/>
              </a:rPr>
              <a:t>SLC6A Connect Annual Meeting 2023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Roboto"/>
              <a:buNone/>
            </a:pPr>
            <a:r>
              <a:rPr lang="en" dirty="0">
                <a:solidFill>
                  <a:schemeClr val="lt2"/>
                </a:solidFill>
                <a:highlight>
                  <a:schemeClr val="lt1"/>
                </a:highlight>
                <a:latin typeface="Roboto"/>
                <a:ea typeface="Roboto"/>
                <a:cs typeface="Roboto"/>
                <a:sym typeface="Roboto"/>
              </a:rPr>
              <a:t>November 30th</a:t>
            </a:r>
            <a:r>
              <a:rPr lang="en" sz="1400" b="0" i="0" u="none" strike="noStrike" cap="none" dirty="0">
                <a:solidFill>
                  <a:schemeClr val="lt2"/>
                </a:solidFill>
                <a:highlight>
                  <a:schemeClr val="lt1"/>
                </a:highlight>
                <a:latin typeface="Roboto"/>
                <a:ea typeface="Roboto"/>
                <a:cs typeface="Roboto"/>
                <a:sym typeface="Roboto"/>
              </a:rPr>
              <a:t>, 2023</a:t>
            </a:r>
            <a:endParaRPr sz="1400" b="0" i="0" u="none" strike="noStrike" cap="none" dirty="0">
              <a:solidFill>
                <a:schemeClr val="lt2"/>
              </a:solidFill>
              <a:highlight>
                <a:schemeClr val="lt1"/>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Roboto"/>
              <a:buNone/>
            </a:pPr>
            <a:r>
              <a:rPr lang="en" sz="1400" b="0" i="0" u="none" strike="noStrike" cap="none" dirty="0">
                <a:solidFill>
                  <a:schemeClr val="lt2"/>
                </a:solidFill>
                <a:highlight>
                  <a:schemeClr val="lt1"/>
                </a:highlight>
                <a:latin typeface="Roboto"/>
                <a:ea typeface="Roboto"/>
                <a:cs typeface="Roboto"/>
                <a:sym typeface="Roboto"/>
              </a:rPr>
              <a:t>Anna Pfalzer, PhD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Roboto"/>
              <a:buNone/>
            </a:pPr>
            <a:r>
              <a:rPr lang="en" sz="1400" b="0" i="0" u="none" strike="noStrike" cap="none" dirty="0">
                <a:solidFill>
                  <a:schemeClr val="lt2"/>
                </a:solidFill>
                <a:highlight>
                  <a:schemeClr val="lt1"/>
                </a:highlight>
                <a:latin typeface="Roboto"/>
                <a:ea typeface="Roboto"/>
                <a:cs typeface="Roboto"/>
                <a:sym typeface="Roboto"/>
              </a:rPr>
              <a:t>Chief Scientific Officer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Roboto"/>
              <a:buNone/>
            </a:pPr>
            <a:endParaRPr sz="1400" b="0" i="0" u="none" strike="noStrike" cap="none" dirty="0">
              <a:solidFill>
                <a:schemeClr val="lt2"/>
              </a:solidFill>
              <a:highlight>
                <a:schemeClr val="lt1"/>
              </a:highlight>
              <a:latin typeface="Roboto"/>
              <a:ea typeface="Roboto"/>
              <a:cs typeface="Roboto"/>
              <a:sym typeface="Roboto"/>
            </a:endParaRPr>
          </a:p>
        </p:txBody>
      </p:sp>
      <p:sp>
        <p:nvSpPr>
          <p:cNvPr id="116" name="Google Shape;116;p1"/>
          <p:cNvSpPr txBox="1"/>
          <p:nvPr/>
        </p:nvSpPr>
        <p:spPr>
          <a:xfrm>
            <a:off x="135370" y="50799"/>
            <a:ext cx="3998400" cy="1137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1400"/>
              <a:buFont typeface="Roboto"/>
              <a:buNone/>
            </a:pPr>
            <a:r>
              <a:rPr lang="en" sz="3600" b="1" i="0" u="none" strike="noStrike" cap="none">
                <a:solidFill>
                  <a:schemeClr val="accent3"/>
                </a:solidFill>
                <a:latin typeface="Roboto"/>
                <a:ea typeface="Roboto"/>
                <a:cs typeface="Roboto"/>
                <a:sym typeface="Roboto"/>
              </a:rPr>
              <a:t>COMBINED</a:t>
            </a:r>
            <a:r>
              <a:rPr lang="en" sz="3600" b="1" i="0" u="none" strike="noStrike" cap="none">
                <a:solidFill>
                  <a:schemeClr val="dk1"/>
                </a:solidFill>
                <a:latin typeface="Roboto"/>
                <a:ea typeface="Roboto"/>
                <a:cs typeface="Roboto"/>
                <a:sym typeface="Roboto"/>
              </a:rPr>
              <a:t>Brain</a:t>
            </a:r>
            <a:endParaRPr sz="3600" b="0" i="0" u="none" strike="noStrike" cap="none">
              <a:solidFill>
                <a:srgbClr val="1991CB"/>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35" name="Google Shape;235;p10"/>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236" name="Google Shape;236;p10"/>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37" name="Google Shape;237;p10"/>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38" name="Google Shape;238;p10"/>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Disease Concept Model Development</a:t>
            </a:r>
            <a:endParaRPr sz="1600">
              <a:solidFill>
                <a:schemeClr val="lt2"/>
              </a:solidFill>
            </a:endParaRPr>
          </a:p>
        </p:txBody>
      </p:sp>
      <p:sp>
        <p:nvSpPr>
          <p:cNvPr id="239" name="Google Shape;239;p10"/>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40" name="Google Shape;240;p10"/>
          <p:cNvSpPr/>
          <p:nvPr/>
        </p:nvSpPr>
        <p:spPr>
          <a:xfrm>
            <a:off x="616857" y="501245"/>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0"/>
          <p:cNvSpPr/>
          <p:nvPr/>
        </p:nvSpPr>
        <p:spPr>
          <a:xfrm>
            <a:off x="611845" y="770194"/>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2" name="Google Shape;242;p10"/>
          <p:cNvPicPr preferRelativeResize="0"/>
          <p:nvPr/>
        </p:nvPicPr>
        <p:blipFill rotWithShape="1">
          <a:blip r:embed="rId4">
            <a:alphaModFix/>
          </a:blip>
          <a:srcRect/>
          <a:stretch/>
        </p:blipFill>
        <p:spPr>
          <a:xfrm>
            <a:off x="5775700" y="579355"/>
            <a:ext cx="2839552" cy="3940729"/>
          </a:xfrm>
          <a:prstGeom prst="rect">
            <a:avLst/>
          </a:prstGeom>
          <a:noFill/>
          <a:ln>
            <a:noFill/>
          </a:ln>
        </p:spPr>
      </p:pic>
      <p:sp>
        <p:nvSpPr>
          <p:cNvPr id="243" name="Google Shape;243;p10"/>
          <p:cNvSpPr txBox="1">
            <a:spLocks noGrp="1"/>
          </p:cNvSpPr>
          <p:nvPr>
            <p:ph type="body" idx="1"/>
          </p:nvPr>
        </p:nvSpPr>
        <p:spPr>
          <a:xfrm>
            <a:off x="142675" y="699204"/>
            <a:ext cx="9601209" cy="3590542"/>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Disease Concept Models </a:t>
            </a:r>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	Provides overview of symptoms </a:t>
            </a:r>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	Patient/family priority</a:t>
            </a:r>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	Basis for outcome measures for clinical trials</a:t>
            </a:r>
            <a:endParaRPr/>
          </a:p>
          <a:p>
            <a:pPr marL="0" lvl="0" indent="0" algn="l" rtl="0">
              <a:lnSpc>
                <a:spcPct val="100000"/>
              </a:lnSpc>
              <a:spcBef>
                <a:spcPts val="0"/>
              </a:spcBef>
              <a:spcAft>
                <a:spcPts val="0"/>
              </a:spcAft>
              <a:buSzPts val="1400"/>
              <a:buNone/>
            </a:pPr>
            <a:endParaRPr sz="15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Qualitative interviews  </a:t>
            </a:r>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	</a:t>
            </a:r>
            <a:r>
              <a:rPr lang="en" sz="1500">
                <a:solidFill>
                  <a:srgbClr val="0C5ADB"/>
                </a:solidFill>
                <a:highlight>
                  <a:schemeClr val="lt1"/>
                </a:highlight>
                <a:latin typeface="Roboto"/>
                <a:ea typeface="Roboto"/>
                <a:cs typeface="Roboto"/>
                <a:sym typeface="Roboto"/>
              </a:rPr>
              <a:t>Caregiver </a:t>
            </a:r>
            <a:endParaRPr/>
          </a:p>
          <a:p>
            <a:pPr marL="0" lvl="0" indent="0" algn="l" rtl="0">
              <a:lnSpc>
                <a:spcPct val="100000"/>
              </a:lnSpc>
              <a:spcBef>
                <a:spcPts val="0"/>
              </a:spcBef>
              <a:spcAft>
                <a:spcPts val="0"/>
              </a:spcAft>
              <a:buSzPts val="1400"/>
              <a:buNone/>
            </a:pPr>
            <a:r>
              <a:rPr lang="en" sz="1500">
                <a:solidFill>
                  <a:srgbClr val="0C5ADB"/>
                </a:solidFill>
                <a:highlight>
                  <a:schemeClr val="lt1"/>
                </a:highlight>
                <a:latin typeface="Roboto"/>
                <a:ea typeface="Roboto"/>
                <a:cs typeface="Roboto"/>
                <a:sym typeface="Roboto"/>
              </a:rPr>
              <a:t>	Healthcare providers </a:t>
            </a:r>
            <a:endParaRPr/>
          </a:p>
          <a:p>
            <a:pPr marL="0" lvl="0" indent="0" algn="l" rtl="0">
              <a:lnSpc>
                <a:spcPct val="100000"/>
              </a:lnSpc>
              <a:spcBef>
                <a:spcPts val="0"/>
              </a:spcBef>
              <a:spcAft>
                <a:spcPts val="0"/>
              </a:spcAft>
              <a:buSzPts val="1400"/>
              <a:buNone/>
            </a:pPr>
            <a:r>
              <a:rPr lang="en" sz="1500">
                <a:solidFill>
                  <a:srgbClr val="0C5ADB"/>
                </a:solidFill>
                <a:highlight>
                  <a:schemeClr val="lt1"/>
                </a:highlight>
                <a:latin typeface="Roboto"/>
                <a:ea typeface="Roboto"/>
                <a:cs typeface="Roboto"/>
                <a:sym typeface="Roboto"/>
              </a:rPr>
              <a:t>	Educators</a:t>
            </a:r>
            <a:endParaRPr/>
          </a:p>
          <a:p>
            <a:pPr marL="0" lvl="0" indent="0" algn="l" rtl="0">
              <a:lnSpc>
                <a:spcPct val="100000"/>
              </a:lnSpc>
              <a:spcBef>
                <a:spcPts val="0"/>
              </a:spcBef>
              <a:spcAft>
                <a:spcPts val="0"/>
              </a:spcAft>
              <a:buSzPts val="1400"/>
              <a:buNone/>
            </a:pPr>
            <a:endParaRPr sz="15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Interview until saturation</a:t>
            </a:r>
            <a:endParaRPr/>
          </a:p>
          <a:p>
            <a:pPr marL="0" lvl="0" indent="0" algn="l" rtl="0">
              <a:lnSpc>
                <a:spcPct val="100000"/>
              </a:lnSpc>
              <a:spcBef>
                <a:spcPts val="0"/>
              </a:spcBef>
              <a:spcAft>
                <a:spcPts val="0"/>
              </a:spcAft>
              <a:buSzPts val="1400"/>
              <a:buNone/>
            </a:pPr>
            <a:endParaRPr sz="15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Publish</a:t>
            </a:r>
            <a:endParaRPr/>
          </a:p>
          <a:p>
            <a:pPr marL="0" lvl="0" indent="0" algn="l" rtl="0">
              <a:lnSpc>
                <a:spcPct val="100000"/>
              </a:lnSpc>
              <a:spcBef>
                <a:spcPts val="0"/>
              </a:spcBef>
              <a:spcAft>
                <a:spcPts val="0"/>
              </a:spcAft>
              <a:buSzPts val="1400"/>
              <a:buNone/>
            </a:pPr>
            <a:endParaRPr sz="15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**Draft Disease Concept Model </a:t>
            </a:r>
            <a:r>
              <a:rPr lang="en" sz="1500">
                <a:highlight>
                  <a:schemeClr val="lt1"/>
                </a:highlight>
              </a:rPr>
              <a:t>published</a:t>
            </a:r>
            <a:r>
              <a:rPr lang="en" sz="1500">
                <a:highlight>
                  <a:schemeClr val="lt1"/>
                </a:highlight>
                <a:latin typeface="Roboto"/>
                <a:ea typeface="Roboto"/>
                <a:cs typeface="Roboto"/>
                <a:sym typeface="Roboto"/>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50" name="Google Shape;250;p11"/>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51" name="Google Shape;251;p11"/>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Draft Disease Concept Model for SLC6A1-Related Disorder</a:t>
            </a:r>
            <a:endParaRPr sz="1600">
              <a:solidFill>
                <a:schemeClr val="lt2"/>
              </a:solidFill>
            </a:endParaRPr>
          </a:p>
        </p:txBody>
      </p:sp>
      <p:sp>
        <p:nvSpPr>
          <p:cNvPr id="252" name="Google Shape;252;p11"/>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53" name="Google Shape;253;p11"/>
          <p:cNvSpPr/>
          <p:nvPr/>
        </p:nvSpPr>
        <p:spPr>
          <a:xfrm>
            <a:off x="616857" y="501245"/>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11"/>
          <p:cNvSpPr/>
          <p:nvPr/>
        </p:nvSpPr>
        <p:spPr>
          <a:xfrm>
            <a:off x="611845" y="770194"/>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5" name="Google Shape;255;p11"/>
          <p:cNvPicPr preferRelativeResize="0"/>
          <p:nvPr/>
        </p:nvPicPr>
        <p:blipFill>
          <a:blip r:embed="rId3">
            <a:alphaModFix/>
          </a:blip>
          <a:stretch>
            <a:fillRect/>
          </a:stretch>
        </p:blipFill>
        <p:spPr>
          <a:xfrm>
            <a:off x="878151" y="549974"/>
            <a:ext cx="6813326" cy="2114750"/>
          </a:xfrm>
          <a:prstGeom prst="rect">
            <a:avLst/>
          </a:prstGeom>
          <a:noFill/>
          <a:ln>
            <a:noFill/>
          </a:ln>
        </p:spPr>
      </p:pic>
      <p:pic>
        <p:nvPicPr>
          <p:cNvPr id="256" name="Google Shape;256;p11"/>
          <p:cNvPicPr preferRelativeResize="0"/>
          <p:nvPr/>
        </p:nvPicPr>
        <p:blipFill>
          <a:blip r:embed="rId4">
            <a:alphaModFix/>
          </a:blip>
          <a:stretch>
            <a:fillRect/>
          </a:stretch>
        </p:blipFill>
        <p:spPr>
          <a:xfrm>
            <a:off x="2457094" y="2664725"/>
            <a:ext cx="4482631" cy="232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3">
            <a:alphaModFix/>
          </a:blip>
          <a:srcRect/>
          <a:stretch/>
        </p:blipFill>
        <p:spPr>
          <a:xfrm>
            <a:off x="395298" y="444582"/>
            <a:ext cx="8131845" cy="4032504"/>
          </a:xfrm>
          <a:prstGeom prst="rect">
            <a:avLst/>
          </a:prstGeom>
          <a:noFill/>
          <a:ln>
            <a:noFill/>
          </a:ln>
        </p:spPr>
      </p:pic>
      <p:sp>
        <p:nvSpPr>
          <p:cNvPr id="263" name="Google Shape;263;p12"/>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64" name="Google Shape;264;p12"/>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265" name="Google Shape;265;p12"/>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66" name="Google Shape;266;p12"/>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67" name="Google Shape;267;p12"/>
          <p:cNvSpPr txBox="1">
            <a:spLocks noGrp="1"/>
          </p:cNvSpPr>
          <p:nvPr>
            <p:ph type="title"/>
          </p:nvPr>
        </p:nvSpPr>
        <p:spPr>
          <a:xfrm>
            <a:off x="-402053" y="-262128"/>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Developing Outcome Measures Validated for USP7-Related Disorders</a:t>
            </a:r>
            <a:endParaRPr sz="1600">
              <a:solidFill>
                <a:schemeClr val="lt2"/>
              </a:solidFill>
            </a:endParaRPr>
          </a:p>
        </p:txBody>
      </p:sp>
      <p:sp>
        <p:nvSpPr>
          <p:cNvPr id="268" name="Google Shape;268;p12"/>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69" name="Google Shape;269;p12"/>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0" name="Google Shape;270;p12"/>
          <p:cNvSpPr/>
          <p:nvPr/>
        </p:nvSpPr>
        <p:spPr>
          <a:xfrm>
            <a:off x="865153" y="599372"/>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12"/>
          <p:cNvSpPr/>
          <p:nvPr/>
        </p:nvSpPr>
        <p:spPr>
          <a:xfrm>
            <a:off x="5878258" y="1542500"/>
            <a:ext cx="1651617" cy="1625497"/>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78" name="Google Shape;278;p13"/>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279" name="Google Shape;279;p13"/>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80" name="Google Shape;280;p13"/>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81" name="Google Shape;281;p13"/>
          <p:cNvSpPr txBox="1">
            <a:spLocks noGrp="1"/>
          </p:cNvSpPr>
          <p:nvPr>
            <p:ph type="title"/>
          </p:nvPr>
        </p:nvSpPr>
        <p:spPr>
          <a:xfrm>
            <a:off x="24156" y="-138821"/>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1600">
                <a:solidFill>
                  <a:schemeClr val="lt2"/>
                </a:solidFill>
              </a:rPr>
              <a:t>Validation of Communication Measure in SLC6A1- Related Disorders</a:t>
            </a:r>
            <a:endParaRPr sz="1600">
              <a:solidFill>
                <a:schemeClr val="lt2"/>
              </a:solidFill>
            </a:endParaRPr>
          </a:p>
        </p:txBody>
      </p:sp>
      <p:sp>
        <p:nvSpPr>
          <p:cNvPr id="282" name="Google Shape;282;p13"/>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83" name="Google Shape;283;p13"/>
          <p:cNvSpPr/>
          <p:nvPr/>
        </p:nvSpPr>
        <p:spPr>
          <a:xfrm>
            <a:off x="616857" y="501245"/>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4" name="Google Shape;284;p13" descr="https://populationhealth.duke.edu/files/ORCA.png"/>
          <p:cNvPicPr preferRelativeResize="0"/>
          <p:nvPr/>
        </p:nvPicPr>
        <p:blipFill rotWithShape="1">
          <a:blip r:embed="rId4">
            <a:alphaModFix/>
          </a:blip>
          <a:srcRect/>
          <a:stretch/>
        </p:blipFill>
        <p:spPr>
          <a:xfrm>
            <a:off x="4154450" y="1275824"/>
            <a:ext cx="4795326" cy="2135300"/>
          </a:xfrm>
          <a:prstGeom prst="rect">
            <a:avLst/>
          </a:prstGeom>
          <a:noFill/>
          <a:ln>
            <a:noFill/>
          </a:ln>
        </p:spPr>
      </p:pic>
      <p:sp>
        <p:nvSpPr>
          <p:cNvPr id="285" name="Google Shape;285;p13"/>
          <p:cNvSpPr txBox="1">
            <a:spLocks noGrp="1"/>
          </p:cNvSpPr>
          <p:nvPr>
            <p:ph type="body" idx="1"/>
          </p:nvPr>
        </p:nvSpPr>
        <p:spPr>
          <a:xfrm>
            <a:off x="237744" y="833305"/>
            <a:ext cx="3410712" cy="3590542"/>
          </a:xfrm>
          <a:prstGeom prst="rect">
            <a:avLst/>
          </a:prstGeom>
          <a:noFill/>
          <a:ln>
            <a:noFill/>
          </a:ln>
        </p:spPr>
        <p:txBody>
          <a:bodyPr spcFirstLastPara="1" wrap="square" lIns="68575" tIns="34275" rIns="68575" bIns="34275" anchor="t" anchorCtr="0">
            <a:normAutofit lnSpcReduction="20000"/>
          </a:bodyPr>
          <a:lstStyle/>
          <a:p>
            <a:pPr marL="0" marR="0" lvl="0" indent="0" algn="just" rtl="0">
              <a:lnSpc>
                <a:spcPct val="100000"/>
              </a:lnSpc>
              <a:spcBef>
                <a:spcPts val="0"/>
              </a:spcBef>
              <a:spcAft>
                <a:spcPts val="0"/>
              </a:spcAft>
              <a:buClr>
                <a:srgbClr val="000000"/>
              </a:buClr>
              <a:buSzPts val="1400"/>
              <a:buFont typeface="Arial"/>
              <a:buNone/>
            </a:pPr>
            <a:r>
              <a:rPr lang="en" sz="1400">
                <a:solidFill>
                  <a:schemeClr val="lt2"/>
                </a:solidFill>
                <a:latin typeface="Roboto"/>
                <a:ea typeface="Roboto"/>
                <a:cs typeface="Roboto"/>
                <a:sym typeface="Roboto"/>
              </a:rPr>
              <a:t>Draft Disorder Concept Model indicated an improvement in communication would make one of the greatest impacts of patient and family quality of life. </a:t>
            </a:r>
            <a:endParaRPr/>
          </a:p>
          <a:p>
            <a:pPr marL="0" marR="0" lvl="0" indent="0" algn="just" rtl="0">
              <a:lnSpc>
                <a:spcPct val="100000"/>
              </a:lnSpc>
              <a:spcBef>
                <a:spcPts val="0"/>
              </a:spcBef>
              <a:spcAft>
                <a:spcPts val="0"/>
              </a:spcAft>
              <a:buClr>
                <a:srgbClr val="000000"/>
              </a:buClr>
              <a:buSzPts val="1400"/>
              <a:buFont typeface="Arial"/>
              <a:buNone/>
            </a:pPr>
            <a:endParaRPr sz="1400">
              <a:solidFill>
                <a:schemeClr val="lt2"/>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400"/>
              <a:buFont typeface="Arial"/>
              <a:buNone/>
            </a:pPr>
            <a:endParaRPr sz="1400">
              <a:solidFill>
                <a:schemeClr val="lt2"/>
              </a:solidFill>
              <a:latin typeface="Roboto"/>
              <a:ea typeface="Roboto"/>
              <a:cs typeface="Roboto"/>
              <a:sym typeface="Roboto"/>
            </a:endParaRPr>
          </a:p>
          <a:p>
            <a:pPr marL="0" lvl="0" indent="0" algn="just" rtl="0">
              <a:lnSpc>
                <a:spcPct val="100000"/>
              </a:lnSpc>
              <a:spcBef>
                <a:spcPts val="0"/>
              </a:spcBef>
              <a:spcAft>
                <a:spcPts val="0"/>
              </a:spcAft>
              <a:buClr>
                <a:srgbClr val="000000"/>
              </a:buClr>
              <a:buSzPts val="1400"/>
              <a:buNone/>
            </a:pPr>
            <a:r>
              <a:rPr lang="en" sz="1400" b="0" i="0" u="none" strike="noStrike" cap="none">
                <a:solidFill>
                  <a:schemeClr val="lt2"/>
                </a:solidFill>
                <a:latin typeface="Roboto"/>
                <a:ea typeface="Roboto"/>
                <a:cs typeface="Roboto"/>
                <a:sym typeface="Roboto"/>
              </a:rPr>
              <a:t>Grant from FDA to </a:t>
            </a:r>
            <a:r>
              <a:rPr lang="en" sz="1400" b="1" i="0" u="none" strike="noStrike" cap="none">
                <a:solidFill>
                  <a:schemeClr val="dk1"/>
                </a:solidFill>
                <a:latin typeface="Roboto"/>
                <a:ea typeface="Roboto"/>
                <a:cs typeface="Roboto"/>
                <a:sym typeface="Roboto"/>
              </a:rPr>
              <a:t>Duke Uni</a:t>
            </a:r>
            <a:r>
              <a:rPr lang="en" sz="1400" b="1">
                <a:solidFill>
                  <a:schemeClr val="dk1"/>
                </a:solidFill>
                <a:latin typeface="Roboto"/>
                <a:ea typeface="Roboto"/>
                <a:cs typeface="Roboto"/>
                <a:sym typeface="Roboto"/>
              </a:rPr>
              <a:t>versity </a:t>
            </a:r>
            <a:r>
              <a:rPr lang="en" sz="1400" b="1" i="0" u="none" strike="noStrike" cap="none">
                <a:solidFill>
                  <a:schemeClr val="dk1"/>
                </a:solidFill>
                <a:latin typeface="Roboto"/>
                <a:ea typeface="Roboto"/>
                <a:cs typeface="Roboto"/>
                <a:sym typeface="Roboto"/>
              </a:rPr>
              <a:t>team</a:t>
            </a:r>
            <a:r>
              <a:rPr lang="en" sz="1400" b="1">
                <a:solidFill>
                  <a:schemeClr val="dk1"/>
                </a:solidFill>
                <a:latin typeface="Roboto"/>
                <a:ea typeface="Roboto"/>
                <a:cs typeface="Roboto"/>
                <a:sym typeface="Roboto"/>
              </a:rPr>
              <a:t> led by </a:t>
            </a:r>
            <a:r>
              <a:rPr lang="en" sz="1400" b="1" i="0" u="none" strike="noStrike" cap="none">
                <a:solidFill>
                  <a:schemeClr val="dk1"/>
                </a:solidFill>
                <a:latin typeface="Roboto"/>
                <a:ea typeface="Roboto"/>
                <a:cs typeface="Roboto"/>
                <a:sym typeface="Roboto"/>
              </a:rPr>
              <a:t>Drs. Christy Zigler</a:t>
            </a:r>
            <a:r>
              <a:rPr lang="en" sz="1400" b="1">
                <a:solidFill>
                  <a:schemeClr val="dk1"/>
                </a:solidFill>
                <a:latin typeface="Roboto"/>
                <a:ea typeface="Roboto"/>
                <a:cs typeface="Roboto"/>
                <a:sym typeface="Roboto"/>
              </a:rPr>
              <a:t> and </a:t>
            </a:r>
            <a:r>
              <a:rPr lang="en" sz="1400" b="1" i="0" u="none" strike="noStrike" cap="none">
                <a:solidFill>
                  <a:schemeClr val="dk1"/>
                </a:solidFill>
                <a:latin typeface="Roboto"/>
                <a:ea typeface="Roboto"/>
                <a:cs typeface="Roboto"/>
                <a:sym typeface="Roboto"/>
              </a:rPr>
              <a:t>Bryce Reeve</a:t>
            </a:r>
            <a:r>
              <a:rPr lang="en" sz="1400" b="1">
                <a:solidFill>
                  <a:schemeClr val="dk1"/>
                </a:solidFill>
                <a:latin typeface="Roboto"/>
                <a:ea typeface="Roboto"/>
                <a:cs typeface="Roboto"/>
                <a:sym typeface="Roboto"/>
              </a:rPr>
              <a:t> </a:t>
            </a:r>
            <a:r>
              <a:rPr lang="en" sz="1400">
                <a:solidFill>
                  <a:schemeClr val="lt2"/>
                </a:solidFill>
                <a:latin typeface="Roboto"/>
                <a:ea typeface="Roboto"/>
                <a:cs typeface="Roboto"/>
                <a:sym typeface="Roboto"/>
              </a:rPr>
              <a:t>and </a:t>
            </a:r>
            <a:r>
              <a:rPr lang="en" sz="1400" b="1">
                <a:solidFill>
                  <a:schemeClr val="accent3"/>
                </a:solidFill>
                <a:latin typeface="Roboto"/>
                <a:ea typeface="Roboto"/>
                <a:cs typeface="Roboto"/>
                <a:sym typeface="Roboto"/>
              </a:rPr>
              <a:t>COMBINED</a:t>
            </a:r>
            <a:r>
              <a:rPr lang="en" sz="1400" b="1">
                <a:solidFill>
                  <a:schemeClr val="dk1"/>
                </a:solidFill>
                <a:latin typeface="Roboto"/>
                <a:ea typeface="Roboto"/>
                <a:cs typeface="Roboto"/>
                <a:sym typeface="Roboto"/>
              </a:rPr>
              <a:t>Brain</a:t>
            </a:r>
            <a:r>
              <a:rPr lang="en" sz="1400">
                <a:solidFill>
                  <a:schemeClr val="lt2"/>
                </a:solidFill>
                <a:latin typeface="Roboto"/>
                <a:ea typeface="Roboto"/>
                <a:cs typeface="Roboto"/>
                <a:sym typeface="Roboto"/>
              </a:rPr>
              <a:t> to expand the ORCA from Angelman syndrome to 12 other neurodevelopmental disorders over a 5 -year period (2021-2026).</a:t>
            </a:r>
            <a:endParaRPr sz="1400">
              <a:solidFill>
                <a:schemeClr val="lt2"/>
              </a:solidFill>
              <a:latin typeface="Roboto"/>
              <a:ea typeface="Roboto"/>
              <a:cs typeface="Roboto"/>
              <a:sym typeface="Roboto"/>
            </a:endParaRPr>
          </a:p>
          <a:p>
            <a:pPr marL="0" lvl="0" indent="0" algn="just" rtl="0">
              <a:lnSpc>
                <a:spcPct val="100000"/>
              </a:lnSpc>
              <a:spcBef>
                <a:spcPts val="0"/>
              </a:spcBef>
              <a:spcAft>
                <a:spcPts val="0"/>
              </a:spcAft>
              <a:buClr>
                <a:srgbClr val="000000"/>
              </a:buClr>
              <a:buSzPts val="1400"/>
              <a:buNone/>
            </a:pPr>
            <a:endParaRPr sz="1400"/>
          </a:p>
          <a:p>
            <a:pPr marL="0" lvl="0" indent="0" algn="just" rtl="0">
              <a:lnSpc>
                <a:spcPct val="100000"/>
              </a:lnSpc>
              <a:spcBef>
                <a:spcPts val="0"/>
              </a:spcBef>
              <a:spcAft>
                <a:spcPts val="0"/>
              </a:spcAft>
              <a:buClr>
                <a:srgbClr val="000000"/>
              </a:buClr>
              <a:buSzPts val="1400"/>
              <a:buNone/>
            </a:pPr>
            <a:r>
              <a:rPr lang="en" sz="1400"/>
              <a:t>Pending expansion to additional disorders - including SLC6A1-Related Disorder</a:t>
            </a:r>
            <a:endParaRPr sz="1400"/>
          </a:p>
          <a:p>
            <a:pPr marL="0" lvl="0" indent="0" algn="just" rtl="0">
              <a:lnSpc>
                <a:spcPct val="100000"/>
              </a:lnSpc>
              <a:spcBef>
                <a:spcPts val="0"/>
              </a:spcBef>
              <a:spcAft>
                <a:spcPts val="0"/>
              </a:spcAft>
              <a:buClr>
                <a:srgbClr val="000000"/>
              </a:buClr>
              <a:buSzPts val="1400"/>
              <a:buNone/>
            </a:pPr>
            <a:endParaRPr sz="1400"/>
          </a:p>
          <a:p>
            <a:pPr marL="0" lvl="0" indent="0" algn="just" rtl="0">
              <a:lnSpc>
                <a:spcPct val="100000"/>
              </a:lnSpc>
              <a:spcBef>
                <a:spcPts val="0"/>
              </a:spcBef>
              <a:spcAft>
                <a:spcPts val="0"/>
              </a:spcAft>
              <a:buClr>
                <a:srgbClr val="000000"/>
              </a:buClr>
              <a:buSzPts val="1400"/>
              <a:buNone/>
            </a:pPr>
            <a:r>
              <a:rPr lang="en" sz="1400"/>
              <a:t>Presentable to FDA as an outcome measure</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4"/>
          <p:cNvPicPr preferRelativeResize="0"/>
          <p:nvPr/>
        </p:nvPicPr>
        <p:blipFill rotWithShape="1">
          <a:blip r:embed="rId3">
            <a:alphaModFix/>
          </a:blip>
          <a:srcRect/>
          <a:stretch/>
        </p:blipFill>
        <p:spPr>
          <a:xfrm>
            <a:off x="269046" y="409847"/>
            <a:ext cx="8131845" cy="4032504"/>
          </a:xfrm>
          <a:prstGeom prst="rect">
            <a:avLst/>
          </a:prstGeom>
          <a:noFill/>
          <a:ln>
            <a:noFill/>
          </a:ln>
        </p:spPr>
      </p:pic>
      <p:sp>
        <p:nvSpPr>
          <p:cNvPr id="292" name="Google Shape;292;p14"/>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93" name="Google Shape;293;p14"/>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294" name="Google Shape;294;p14"/>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95" name="Google Shape;295;p14"/>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96" name="Google Shape;296;p14"/>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Drug development for a rare, genetic neurodevelopmental disorder</a:t>
            </a:r>
            <a:endParaRPr sz="1600">
              <a:solidFill>
                <a:schemeClr val="lt2"/>
              </a:solidFill>
            </a:endParaRPr>
          </a:p>
        </p:txBody>
      </p:sp>
      <p:sp>
        <p:nvSpPr>
          <p:cNvPr id="297" name="Google Shape;297;p14"/>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98" name="Google Shape;298;p14"/>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9" name="Google Shape;299;p14"/>
          <p:cNvSpPr/>
          <p:nvPr/>
        </p:nvSpPr>
        <p:spPr>
          <a:xfrm>
            <a:off x="865153" y="599372"/>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0" name="Google Shape;300;p14"/>
          <p:cNvSpPr/>
          <p:nvPr/>
        </p:nvSpPr>
        <p:spPr>
          <a:xfrm>
            <a:off x="1378858" y="813733"/>
            <a:ext cx="2394857" cy="1770307"/>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1" name="Google Shape;301;p14"/>
          <p:cNvSpPr/>
          <p:nvPr/>
        </p:nvSpPr>
        <p:spPr>
          <a:xfrm>
            <a:off x="1052285" y="3144307"/>
            <a:ext cx="1211944" cy="1089069"/>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2" name="Google Shape;302;p14"/>
          <p:cNvSpPr/>
          <p:nvPr/>
        </p:nvSpPr>
        <p:spPr>
          <a:xfrm>
            <a:off x="3895703" y="2897564"/>
            <a:ext cx="1211944" cy="1089069"/>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14"/>
          <p:cNvSpPr/>
          <p:nvPr/>
        </p:nvSpPr>
        <p:spPr>
          <a:xfrm>
            <a:off x="4397115" y="1494971"/>
            <a:ext cx="1211944" cy="1089069"/>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14"/>
          <p:cNvSpPr/>
          <p:nvPr/>
        </p:nvSpPr>
        <p:spPr>
          <a:xfrm>
            <a:off x="6009912" y="1421737"/>
            <a:ext cx="1211944" cy="1089069"/>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11" name="Google Shape;311;p15"/>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312" name="Google Shape;312;p15"/>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sp>
        <p:nvSpPr>
          <p:cNvPr id="313" name="Google Shape;313;p15"/>
          <p:cNvSpPr txBox="1">
            <a:spLocks noGrp="1"/>
          </p:cNvSpPr>
          <p:nvPr>
            <p:ph type="body" idx="1"/>
          </p:nvPr>
        </p:nvSpPr>
        <p:spPr>
          <a:xfrm>
            <a:off x="146168" y="608294"/>
            <a:ext cx="4695375" cy="3890772"/>
          </a:xfrm>
          <a:prstGeom prst="rect">
            <a:avLst/>
          </a:prstGeom>
          <a:noFill/>
          <a:ln>
            <a:noFill/>
          </a:ln>
        </p:spPr>
        <p:txBody>
          <a:bodyPr spcFirstLastPara="1" wrap="square" lIns="68575" tIns="34275" rIns="68575" bIns="34275" anchor="t" anchorCtr="0">
            <a:normAutofit fontScale="85000" lnSpcReduction="20000"/>
          </a:bodyPr>
          <a:lstStyle/>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Director, Terry Jo Bichell, MPH, PhD</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Deputy Director, Kristin Hatcher, MSEd</a:t>
            </a:r>
            <a:endParaRPr sz="1300">
              <a:solidFill>
                <a:srgbClr val="222222"/>
              </a:solidFill>
              <a:highlight>
                <a:srgbClr val="FFFFFF"/>
              </a:highlight>
              <a:latin typeface="Roboto"/>
              <a:ea typeface="Roboto"/>
              <a:cs typeface="Roboto"/>
              <a:sym typeface="Roboto"/>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Chief Operating Office, Taylor Morris, BS</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Chief Scientific Officer, Anna Pfalzer, PhD</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Post-doctoral fellow, Sarah Poliquin, PhD</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Post-doctoral fellow, Rachel Heilmann, DPh</a:t>
            </a:r>
            <a:endParaRPr sz="1300">
              <a:solidFill>
                <a:srgbClr val="222222"/>
              </a:solidFill>
              <a:highlight>
                <a:srgbClr val="FFFFFF"/>
              </a:highlight>
              <a:latin typeface="Roboto"/>
              <a:ea typeface="Roboto"/>
              <a:cs typeface="Roboto"/>
              <a:sym typeface="Roboto"/>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Special Project Manager, Donnielle Rome-Martin, DPT</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Special Project Manager, Brittany Short, MPH</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Executive Assistant, William Keener</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Graduate Intern, Ananya Terala, BS</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Graduate Intern, Martina Hannaalla, BS </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Graduate Intern, Katie Schmidt, BS</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Graduate Intern, Hilly Yehoshua, BS</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Graduate Intern, Sasha Elmizadeh, BS</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Research Intern, Elijah Simon</a:t>
            </a:r>
            <a:endParaRPr/>
          </a:p>
          <a:p>
            <a:pPr marL="0" lvl="0" indent="0" algn="just" rtl="0">
              <a:lnSpc>
                <a:spcPct val="160000"/>
              </a:lnSpc>
              <a:spcBef>
                <a:spcPts val="0"/>
              </a:spcBef>
              <a:spcAft>
                <a:spcPts val="0"/>
              </a:spcAft>
              <a:buSzPct val="87500"/>
              <a:buNone/>
            </a:pPr>
            <a:r>
              <a:rPr lang="en" sz="1300">
                <a:solidFill>
                  <a:srgbClr val="222222"/>
                </a:solidFill>
                <a:highlight>
                  <a:srgbClr val="FFFFFF"/>
                </a:highlight>
                <a:latin typeface="Roboto"/>
                <a:ea typeface="Roboto"/>
                <a:cs typeface="Roboto"/>
                <a:sym typeface="Roboto"/>
              </a:rPr>
              <a:t>Research Intern, Nick Aguilar</a:t>
            </a:r>
            <a:endParaRPr/>
          </a:p>
          <a:p>
            <a:pPr marL="0" lvl="0" indent="0" algn="just" rtl="0">
              <a:lnSpc>
                <a:spcPct val="100000"/>
              </a:lnSpc>
              <a:spcBef>
                <a:spcPts val="0"/>
              </a:spcBef>
              <a:spcAft>
                <a:spcPts val="0"/>
              </a:spcAft>
              <a:buSzPct val="87500"/>
              <a:buNone/>
            </a:pPr>
            <a:endParaRPr sz="1300">
              <a:solidFill>
                <a:srgbClr val="222222"/>
              </a:solidFill>
              <a:highlight>
                <a:srgbClr val="FFFFFF"/>
              </a:highlight>
              <a:latin typeface="Roboto"/>
              <a:ea typeface="Roboto"/>
              <a:cs typeface="Roboto"/>
              <a:sym typeface="Roboto"/>
            </a:endParaRPr>
          </a:p>
        </p:txBody>
      </p:sp>
      <p:pic>
        <p:nvPicPr>
          <p:cNvPr id="314" name="Google Shape;314;p15"/>
          <p:cNvPicPr preferRelativeResize="0"/>
          <p:nvPr/>
        </p:nvPicPr>
        <p:blipFill rotWithShape="1">
          <a:blip r:embed="rId4">
            <a:alphaModFix/>
          </a:blip>
          <a:srcRect/>
          <a:stretch/>
        </p:blipFill>
        <p:spPr>
          <a:xfrm>
            <a:off x="3878000" y="0"/>
            <a:ext cx="5265999" cy="4517136"/>
          </a:xfrm>
          <a:prstGeom prst="rect">
            <a:avLst/>
          </a:prstGeom>
          <a:noFill/>
          <a:ln>
            <a:noFill/>
          </a:ln>
        </p:spPr>
      </p:pic>
      <p:sp>
        <p:nvSpPr>
          <p:cNvPr id="315" name="Google Shape;315;p15"/>
          <p:cNvSpPr/>
          <p:nvPr/>
        </p:nvSpPr>
        <p:spPr>
          <a:xfrm>
            <a:off x="6712858" y="1857828"/>
            <a:ext cx="413657" cy="457200"/>
          </a:xfrm>
          <a:prstGeom prst="ellipse">
            <a:avLst/>
          </a:pr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6" name="Google Shape;316;p15"/>
          <p:cNvSpPr txBox="1"/>
          <p:nvPr/>
        </p:nvSpPr>
        <p:spPr>
          <a:xfrm>
            <a:off x="135370" y="-356705"/>
            <a:ext cx="3998461" cy="113781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1400"/>
              <a:buFont typeface="Roboto"/>
              <a:buNone/>
            </a:pPr>
            <a:r>
              <a:rPr lang="en" sz="3600" b="1" i="0" u="none" strike="noStrike" cap="none">
                <a:solidFill>
                  <a:schemeClr val="accent3"/>
                </a:solidFill>
                <a:latin typeface="Roboto"/>
                <a:ea typeface="Roboto"/>
                <a:cs typeface="Roboto"/>
                <a:sym typeface="Roboto"/>
              </a:rPr>
              <a:t>COMBINED</a:t>
            </a:r>
            <a:r>
              <a:rPr lang="en" sz="3600" b="1" i="0" u="none" strike="noStrike" cap="none">
                <a:solidFill>
                  <a:schemeClr val="dk1"/>
                </a:solidFill>
                <a:latin typeface="Roboto"/>
                <a:ea typeface="Roboto"/>
                <a:cs typeface="Roboto"/>
                <a:sym typeface="Roboto"/>
              </a:rPr>
              <a:t>Brain</a:t>
            </a:r>
            <a:endParaRPr sz="3600" b="0" i="0" u="none" strike="noStrike" cap="none">
              <a:solidFill>
                <a:srgbClr val="1991CB"/>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23" name="Google Shape;323;p16"/>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324" name="Google Shape;324;p16"/>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pic>
        <p:nvPicPr>
          <p:cNvPr id="325" name="Google Shape;325;p16"/>
          <p:cNvPicPr preferRelativeResize="0"/>
          <p:nvPr/>
        </p:nvPicPr>
        <p:blipFill rotWithShape="1">
          <a:blip r:embed="rId4">
            <a:alphaModFix/>
          </a:blip>
          <a:srcRect/>
          <a:stretch/>
        </p:blipFill>
        <p:spPr>
          <a:xfrm>
            <a:off x="4856488" y="192024"/>
            <a:ext cx="4143093" cy="4139255"/>
          </a:xfrm>
          <a:prstGeom prst="rect">
            <a:avLst/>
          </a:prstGeom>
          <a:noFill/>
          <a:ln>
            <a:noFill/>
          </a:ln>
        </p:spPr>
      </p:pic>
      <p:sp>
        <p:nvSpPr>
          <p:cNvPr id="326" name="Google Shape;326;p16"/>
          <p:cNvSpPr txBox="1"/>
          <p:nvPr/>
        </p:nvSpPr>
        <p:spPr>
          <a:xfrm>
            <a:off x="644013" y="1282751"/>
            <a:ext cx="3643500" cy="978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100"/>
              <a:buFont typeface="Arial"/>
              <a:buNone/>
            </a:pPr>
            <a:r>
              <a:rPr lang="en" sz="2400" b="0" i="0" u="none" strike="noStrike" cap="none">
                <a:solidFill>
                  <a:srgbClr val="00668F"/>
                </a:solidFill>
                <a:latin typeface="Angsana New"/>
                <a:ea typeface="Angsana New"/>
                <a:cs typeface="Angsana New"/>
                <a:sym typeface="Angsana New"/>
              </a:rPr>
              <a:t>Putting the pieces together. </a:t>
            </a:r>
            <a:endParaRPr sz="2400" b="0" i="0" u="none" strike="noStrike" cap="none">
              <a:solidFill>
                <a:srgbClr val="00668F"/>
              </a:solidFill>
              <a:latin typeface="Angsana New"/>
              <a:ea typeface="Angsana New"/>
              <a:cs typeface="Angsana New"/>
              <a:sym typeface="Angsana New"/>
            </a:endParaRPr>
          </a:p>
          <a:p>
            <a:pPr marL="0" marR="0" lvl="0" indent="0" algn="ctr" rtl="0">
              <a:lnSpc>
                <a:spcPct val="115000"/>
              </a:lnSpc>
              <a:spcBef>
                <a:spcPts val="0"/>
              </a:spcBef>
              <a:spcAft>
                <a:spcPts val="0"/>
              </a:spcAft>
              <a:buClr>
                <a:srgbClr val="000000"/>
              </a:buClr>
              <a:buSzPts val="3100"/>
              <a:buFont typeface="Arial"/>
              <a:buNone/>
            </a:pPr>
            <a:r>
              <a:rPr lang="en" sz="2400" b="0" i="0" u="none" strike="noStrike" cap="none">
                <a:solidFill>
                  <a:srgbClr val="00668F"/>
                </a:solidFill>
                <a:latin typeface="Angsana New"/>
                <a:ea typeface="Angsana New"/>
                <a:cs typeface="Angsana New"/>
                <a:sym typeface="Angsana New"/>
              </a:rPr>
              <a:t>Together. </a:t>
            </a:r>
            <a:endParaRPr sz="2400" b="0" i="0" u="none" strike="noStrike" cap="none">
              <a:solidFill>
                <a:srgbClr val="00668F"/>
              </a:solidFill>
              <a:latin typeface="Arial"/>
              <a:ea typeface="Arial"/>
              <a:cs typeface="Arial"/>
              <a:sym typeface="Arial"/>
            </a:endParaRPr>
          </a:p>
        </p:txBody>
      </p:sp>
      <p:pic>
        <p:nvPicPr>
          <p:cNvPr id="327" name="Google Shape;327;p16"/>
          <p:cNvPicPr preferRelativeResize="0"/>
          <p:nvPr/>
        </p:nvPicPr>
        <p:blipFill rotWithShape="1">
          <a:blip r:embed="rId5">
            <a:alphaModFix/>
          </a:blip>
          <a:srcRect b="11738"/>
          <a:stretch/>
        </p:blipFill>
        <p:spPr>
          <a:xfrm>
            <a:off x="355857" y="-95231"/>
            <a:ext cx="4052576" cy="1440625"/>
          </a:xfrm>
          <a:prstGeom prst="rect">
            <a:avLst/>
          </a:prstGeom>
          <a:noFill/>
          <a:ln>
            <a:noFill/>
          </a:ln>
        </p:spPr>
      </p:pic>
      <p:sp>
        <p:nvSpPr>
          <p:cNvPr id="328" name="Google Shape;328;p16"/>
          <p:cNvSpPr txBox="1">
            <a:spLocks noGrp="1"/>
          </p:cNvSpPr>
          <p:nvPr>
            <p:ph type="body" idx="1"/>
          </p:nvPr>
        </p:nvSpPr>
        <p:spPr>
          <a:xfrm>
            <a:off x="787408" y="2463996"/>
            <a:ext cx="5388734" cy="3590542"/>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400"/>
              <a:buNone/>
            </a:pPr>
            <a:endParaRPr sz="15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	Questions</a:t>
            </a:r>
            <a:endParaRPr/>
          </a:p>
          <a:p>
            <a:pPr marL="0" lvl="0" indent="0" algn="l" rtl="0">
              <a:lnSpc>
                <a:spcPct val="100000"/>
              </a:lnSpc>
              <a:spcBef>
                <a:spcPts val="0"/>
              </a:spcBef>
              <a:spcAft>
                <a:spcPts val="0"/>
              </a:spcAft>
              <a:buSzPts val="1400"/>
              <a:buNone/>
            </a:pPr>
            <a:r>
              <a:rPr lang="en" sz="1500">
                <a:highlight>
                  <a:schemeClr val="lt1"/>
                </a:highlight>
                <a:latin typeface="Roboto"/>
                <a:ea typeface="Roboto"/>
                <a:cs typeface="Roboto"/>
                <a:sym typeface="Roboto"/>
              </a:rPr>
              <a:t>annapfalzer@combinedbrain.org</a:t>
            </a:r>
            <a:endParaRPr sz="1500">
              <a:highlight>
                <a:schemeClr val="lt1"/>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23" name="Google Shape;123;p2"/>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124" name="Google Shape;124;p2"/>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sp>
        <p:nvSpPr>
          <p:cNvPr id="125" name="Google Shape;125;p2"/>
          <p:cNvSpPr txBox="1">
            <a:spLocks noGrp="1"/>
          </p:cNvSpPr>
          <p:nvPr>
            <p:ph type="body" idx="1"/>
          </p:nvPr>
        </p:nvSpPr>
        <p:spPr>
          <a:xfrm>
            <a:off x="177878" y="891291"/>
            <a:ext cx="3627900" cy="3161700"/>
          </a:xfrm>
          <a:prstGeom prst="rect">
            <a:avLst/>
          </a:prstGeom>
          <a:noFill/>
          <a:ln>
            <a:noFill/>
          </a:ln>
        </p:spPr>
        <p:txBody>
          <a:bodyPr spcFirstLastPara="1" wrap="square" lIns="68575" tIns="34275" rIns="68575" bIns="34275" anchor="t" anchorCtr="0">
            <a:noAutofit/>
          </a:bodyPr>
          <a:lstStyle/>
          <a:p>
            <a:pPr marL="0" lvl="0" indent="0" algn="just" rtl="0">
              <a:lnSpc>
                <a:spcPct val="100000"/>
              </a:lnSpc>
              <a:spcBef>
                <a:spcPts val="0"/>
              </a:spcBef>
              <a:spcAft>
                <a:spcPts val="0"/>
              </a:spcAft>
              <a:buSzPts val="1225"/>
              <a:buNone/>
            </a:pPr>
            <a:r>
              <a:rPr lang="en" sz="1400" b="1">
                <a:solidFill>
                  <a:schemeClr val="lt2"/>
                </a:solidFill>
                <a:highlight>
                  <a:srgbClr val="FFFFFF"/>
                </a:highlight>
                <a:latin typeface="Roboto"/>
                <a:ea typeface="Roboto"/>
                <a:cs typeface="Roboto"/>
                <a:sym typeface="Roboto"/>
              </a:rPr>
              <a:t>Mission:</a:t>
            </a:r>
            <a:r>
              <a:rPr lang="en" sz="1400">
                <a:solidFill>
                  <a:schemeClr val="lt2"/>
                </a:solidFill>
                <a:highlight>
                  <a:srgbClr val="FFFFFF"/>
                </a:highlight>
                <a:latin typeface="Roboto"/>
                <a:ea typeface="Roboto"/>
                <a:cs typeface="Roboto"/>
                <a:sym typeface="Roboto"/>
              </a:rPr>
              <a:t> </a:t>
            </a:r>
            <a:endParaRPr sz="1400">
              <a:solidFill>
                <a:schemeClr val="lt2"/>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SzPts val="1225"/>
              <a:buNone/>
            </a:pPr>
            <a:r>
              <a:rPr lang="en" sz="1400">
                <a:solidFill>
                  <a:schemeClr val="lt2"/>
                </a:solidFill>
                <a:highlight>
                  <a:srgbClr val="FFFFFF"/>
                </a:highlight>
                <a:latin typeface="Roboto"/>
                <a:ea typeface="Roboto"/>
                <a:cs typeface="Roboto"/>
                <a:sym typeface="Roboto"/>
              </a:rPr>
              <a:t>The Consortium for Outcome Measures and Biomarkers for Neurodevelopmental Disorders is devoted to speeding the path to clinical treatments for people with severe rare genetic neurodevelopmental disorders by pooling efforts, studies and data.</a:t>
            </a:r>
            <a:endParaRPr sz="1400">
              <a:solidFill>
                <a:schemeClr val="lt2"/>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SzPts val="1225"/>
              <a:buNone/>
            </a:pPr>
            <a:endParaRPr sz="1400">
              <a:solidFill>
                <a:schemeClr val="lt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225"/>
              <a:buNone/>
            </a:pPr>
            <a:endParaRPr sz="1400">
              <a:solidFill>
                <a:schemeClr val="lt2"/>
              </a:solidFill>
              <a:highlight>
                <a:schemeClr val="lt1"/>
              </a:highlight>
              <a:latin typeface="Calibri"/>
              <a:ea typeface="Calibri"/>
              <a:cs typeface="Calibri"/>
              <a:sym typeface="Calibri"/>
            </a:endParaRPr>
          </a:p>
          <a:p>
            <a:pPr marL="0" lvl="0" indent="0" algn="just" rtl="0">
              <a:lnSpc>
                <a:spcPct val="100000"/>
              </a:lnSpc>
              <a:spcBef>
                <a:spcPts val="0"/>
              </a:spcBef>
              <a:spcAft>
                <a:spcPts val="0"/>
              </a:spcAft>
              <a:buSzPts val="1225"/>
              <a:buNone/>
            </a:pPr>
            <a:r>
              <a:rPr lang="en" sz="1400" b="1">
                <a:solidFill>
                  <a:schemeClr val="lt2"/>
                </a:solidFill>
                <a:highlight>
                  <a:schemeClr val="lt1"/>
                </a:highlight>
                <a:latin typeface="Roboto"/>
                <a:ea typeface="Roboto"/>
                <a:cs typeface="Roboto"/>
                <a:sym typeface="Roboto"/>
              </a:rPr>
              <a:t>Structure: </a:t>
            </a:r>
            <a:endParaRPr sz="1400" b="1">
              <a:solidFill>
                <a:schemeClr val="lt2"/>
              </a:solidFill>
              <a:highlight>
                <a:schemeClr val="lt1"/>
              </a:highlight>
              <a:latin typeface="Roboto"/>
              <a:ea typeface="Roboto"/>
              <a:cs typeface="Roboto"/>
              <a:sym typeface="Roboto"/>
            </a:endParaRPr>
          </a:p>
          <a:p>
            <a:pPr marL="0" lvl="0" indent="0" algn="just" rtl="0">
              <a:lnSpc>
                <a:spcPct val="100000"/>
              </a:lnSpc>
              <a:spcBef>
                <a:spcPts val="0"/>
              </a:spcBef>
              <a:spcAft>
                <a:spcPts val="0"/>
              </a:spcAft>
              <a:buSzPts val="1225"/>
              <a:buNone/>
            </a:pPr>
            <a:r>
              <a:rPr lang="en" sz="1400">
                <a:solidFill>
                  <a:schemeClr val="lt2"/>
                </a:solidFill>
                <a:highlight>
                  <a:schemeClr val="lt1"/>
                </a:highlight>
                <a:latin typeface="Roboto"/>
                <a:ea typeface="Roboto"/>
                <a:cs typeface="Roboto"/>
                <a:sym typeface="Roboto"/>
              </a:rPr>
              <a:t>Non-profit consortium led by patient advocacy foundations, working with the clinicians, researchers and pharmaceutical firms that are developing treatments for the disorders they represent.</a:t>
            </a:r>
            <a:endParaRPr sz="1400">
              <a:solidFill>
                <a:schemeClr val="lt2"/>
              </a:solidFill>
              <a:highlight>
                <a:srgbClr val="FFFFFF"/>
              </a:highlight>
              <a:latin typeface="Roboto"/>
              <a:ea typeface="Roboto"/>
              <a:cs typeface="Roboto"/>
              <a:sym typeface="Roboto"/>
            </a:endParaRPr>
          </a:p>
        </p:txBody>
      </p:sp>
      <p:pic>
        <p:nvPicPr>
          <p:cNvPr id="126" name="Google Shape;126;p2"/>
          <p:cNvPicPr preferRelativeResize="0"/>
          <p:nvPr/>
        </p:nvPicPr>
        <p:blipFill rotWithShape="1">
          <a:blip r:embed="rId4">
            <a:alphaModFix/>
          </a:blip>
          <a:srcRect/>
          <a:stretch/>
        </p:blipFill>
        <p:spPr>
          <a:xfrm>
            <a:off x="3878000" y="0"/>
            <a:ext cx="5265999" cy="4517136"/>
          </a:xfrm>
          <a:prstGeom prst="rect">
            <a:avLst/>
          </a:prstGeom>
          <a:noFill/>
          <a:ln>
            <a:noFill/>
          </a:ln>
        </p:spPr>
      </p:pic>
      <p:sp>
        <p:nvSpPr>
          <p:cNvPr id="127" name="Google Shape;127;p2"/>
          <p:cNvSpPr/>
          <p:nvPr/>
        </p:nvSpPr>
        <p:spPr>
          <a:xfrm>
            <a:off x="6484247" y="714825"/>
            <a:ext cx="567900" cy="457200"/>
          </a:xfrm>
          <a:prstGeom prst="ellipse">
            <a:avLst/>
          </a:pr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 name="Google Shape;128;p2"/>
          <p:cNvSpPr txBox="1"/>
          <p:nvPr/>
        </p:nvSpPr>
        <p:spPr>
          <a:xfrm>
            <a:off x="135370" y="50799"/>
            <a:ext cx="3998461" cy="113781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1400"/>
              <a:buFont typeface="Roboto"/>
              <a:buNone/>
            </a:pPr>
            <a:r>
              <a:rPr lang="en" sz="3600" b="1" i="0" u="none" strike="noStrike" cap="none">
                <a:solidFill>
                  <a:schemeClr val="accent3"/>
                </a:solidFill>
                <a:latin typeface="Roboto"/>
                <a:ea typeface="Roboto"/>
                <a:cs typeface="Roboto"/>
                <a:sym typeface="Roboto"/>
              </a:rPr>
              <a:t>COMBINED</a:t>
            </a:r>
            <a:r>
              <a:rPr lang="en" sz="3600" b="1" i="0" u="none" strike="noStrike" cap="none">
                <a:solidFill>
                  <a:schemeClr val="dk1"/>
                </a:solidFill>
                <a:latin typeface="Roboto"/>
                <a:ea typeface="Roboto"/>
                <a:cs typeface="Roboto"/>
                <a:sym typeface="Roboto"/>
              </a:rPr>
              <a:t>Brain</a:t>
            </a:r>
            <a:endParaRPr sz="3600" b="0" i="0" u="none" strike="noStrike" cap="none">
              <a:solidFill>
                <a:srgbClr val="1991CB"/>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3"/>
          <p:cNvPicPr preferRelativeResize="0"/>
          <p:nvPr/>
        </p:nvPicPr>
        <p:blipFill rotWithShape="1">
          <a:blip r:embed="rId3">
            <a:alphaModFix/>
          </a:blip>
          <a:srcRect/>
          <a:stretch/>
        </p:blipFill>
        <p:spPr>
          <a:xfrm>
            <a:off x="269046" y="409847"/>
            <a:ext cx="8131845" cy="4032504"/>
          </a:xfrm>
          <a:prstGeom prst="rect">
            <a:avLst/>
          </a:prstGeom>
          <a:noFill/>
          <a:ln>
            <a:noFill/>
          </a:ln>
        </p:spPr>
      </p:pic>
      <p:sp>
        <p:nvSpPr>
          <p:cNvPr id="135" name="Google Shape;135;p3"/>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137" name="Google Shape;137;p3"/>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138" name="Google Shape;138;p3"/>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139" name="Google Shape;139;p3"/>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Drug development for a rare, genetic neurodevelopmental disorder</a:t>
            </a:r>
            <a:endParaRPr sz="1600">
              <a:solidFill>
                <a:schemeClr val="lt2"/>
              </a:solidFill>
            </a:endParaRPr>
          </a:p>
        </p:txBody>
      </p:sp>
      <p:sp>
        <p:nvSpPr>
          <p:cNvPr id="140" name="Google Shape;140;p3"/>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141" name="Google Shape;141;p3"/>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 name="Google Shape;142;p3"/>
          <p:cNvSpPr/>
          <p:nvPr/>
        </p:nvSpPr>
        <p:spPr>
          <a:xfrm>
            <a:off x="865153" y="523172"/>
            <a:ext cx="6988500" cy="28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3" name="Google Shape;143;p3"/>
          <p:cNvSpPr/>
          <p:nvPr/>
        </p:nvSpPr>
        <p:spPr>
          <a:xfrm>
            <a:off x="168924" y="2854675"/>
            <a:ext cx="2103000" cy="1537200"/>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50" name="Google Shape;150;p4"/>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151" name="Google Shape;151;p4"/>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152" name="Google Shape;152;p4"/>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153" name="Google Shape;153;p4"/>
          <p:cNvSpPr txBox="1">
            <a:spLocks noGrp="1"/>
          </p:cNvSpPr>
          <p:nvPr>
            <p:ph type="title"/>
          </p:nvPr>
        </p:nvSpPr>
        <p:spPr>
          <a:xfrm>
            <a:off x="-392909" y="-19553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Patient-derived cell models </a:t>
            </a:r>
            <a:endParaRPr sz="1600">
              <a:solidFill>
                <a:schemeClr val="lt2"/>
              </a:solidFill>
            </a:endParaRPr>
          </a:p>
        </p:txBody>
      </p:sp>
      <p:sp>
        <p:nvSpPr>
          <p:cNvPr id="154" name="Google Shape;154;p4"/>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graphicFrame>
        <p:nvGraphicFramePr>
          <p:cNvPr id="155" name="Google Shape;155;p4"/>
          <p:cNvGraphicFramePr/>
          <p:nvPr/>
        </p:nvGraphicFramePr>
        <p:xfrm>
          <a:off x="1246147" y="895576"/>
          <a:ext cx="3000000" cy="3000000"/>
        </p:xfrm>
        <a:graphic>
          <a:graphicData uri="http://schemas.openxmlformats.org/drawingml/2006/table">
            <a:tbl>
              <a:tblPr firstRow="1" bandRow="1">
                <a:noFill/>
                <a:tableStyleId>{9EC245CE-2014-423B-B587-0EC80B3FC523}</a:tableStyleId>
              </a:tblPr>
              <a:tblGrid>
                <a:gridCol w="2034625">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89750">
                  <a:extLst>
                    <a:ext uri="{9D8B030D-6E8A-4147-A177-3AD203B41FA5}">
                      <a16:colId xmlns:a16="http://schemas.microsoft.com/office/drawing/2014/main" val="20002"/>
                    </a:ext>
                  </a:extLst>
                </a:gridCol>
              </a:tblGrid>
              <a:tr h="3471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Sample Type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Genetic Variant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Location</a:t>
                      </a:r>
                      <a:endParaRPr sz="1400" u="none" strike="noStrike" cap="none"/>
                    </a:p>
                  </a:txBody>
                  <a:tcPr marL="91450" marR="91450" marT="45725" marB="45725"/>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None/>
                      </a:pPr>
                      <a:r>
                        <a:rPr lang="en"/>
                        <a:t>PBMCs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
                        <a:t>c.913G&gt;A; p.A305T</a:t>
                      </a:r>
                      <a:endParaRPr sz="1400" u="none" strike="noStrike" cap="none"/>
                    </a:p>
                  </a:txBody>
                  <a:tcPr marL="91450" marR="91450" marT="45725" marB="45725"/>
                </a:tc>
                <a:tc>
                  <a:txBody>
                    <a:bodyPr/>
                    <a:lstStyle/>
                    <a:p>
                      <a:pPr marL="0" lvl="0" indent="0" algn="l" rtl="0">
                        <a:spcBef>
                          <a:spcPts val="0"/>
                        </a:spcBef>
                        <a:spcAft>
                          <a:spcPts val="0"/>
                        </a:spcAft>
                        <a:buClr>
                          <a:srgbClr val="000000"/>
                        </a:buClr>
                        <a:buSzPts val="1400"/>
                        <a:buFont typeface="Arial"/>
                        <a:buNone/>
                      </a:pPr>
                      <a:r>
                        <a:rPr lang="en"/>
                        <a:t>CB Repository</a:t>
                      </a:r>
                      <a:endParaRPr sz="1400" u="none" strike="noStrike" cap="none"/>
                    </a:p>
                  </a:txBody>
                  <a:tcPr marL="91450" marR="91450" marT="45725" marB="45725"/>
                </a:tc>
                <a:extLst>
                  <a:ext uri="{0D108BD9-81ED-4DB2-BD59-A6C34878D82A}">
                    <a16:rowId xmlns:a16="http://schemas.microsoft.com/office/drawing/2014/main" val="10001"/>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
                        <a:t>PBMCs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a:t>WT (unaffected sibling)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CB Repository</a:t>
                      </a:r>
                      <a:endParaRPr sz="1400" u="none" strike="noStrike" cap="none"/>
                    </a:p>
                  </a:txBody>
                  <a:tcPr marL="91450" marR="91450" marT="45725" marB="45725"/>
                </a:tc>
                <a:extLst>
                  <a:ext uri="{0D108BD9-81ED-4DB2-BD59-A6C34878D82A}">
                    <a16:rowId xmlns:a16="http://schemas.microsoft.com/office/drawing/2014/main" val="10002"/>
                  </a:ext>
                </a:extLst>
              </a:tr>
              <a:tr h="177800">
                <a:tc>
                  <a:txBody>
                    <a:bodyPr/>
                    <a:lstStyle/>
                    <a:p>
                      <a:pPr marL="0" marR="0" lvl="0" indent="0" algn="l" rtl="0">
                        <a:lnSpc>
                          <a:spcPct val="100000"/>
                        </a:lnSpc>
                        <a:spcBef>
                          <a:spcPts val="0"/>
                        </a:spcBef>
                        <a:spcAft>
                          <a:spcPts val="0"/>
                        </a:spcAft>
                        <a:buNone/>
                      </a:pPr>
                      <a:r>
                        <a:rPr lang="en"/>
                        <a:t>PBMCs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
                        <a:t>c.1426+1G&gt;A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
                        <a:t>CB Repository</a:t>
                      </a:r>
                      <a:endParaRPr sz="1400" u="none" strike="noStrike" cap="none"/>
                    </a:p>
                  </a:txBody>
                  <a:tcPr marL="91450" marR="91450" marT="45725" marB="45725"/>
                </a:tc>
                <a:extLst>
                  <a:ext uri="{0D108BD9-81ED-4DB2-BD59-A6C34878D82A}">
                    <a16:rowId xmlns:a16="http://schemas.microsoft.com/office/drawing/2014/main" val="10003"/>
                  </a:ext>
                </a:extLst>
              </a:tr>
              <a:tr h="2914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iPSCs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a:t>c.154G&gt;A; p.D52N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CB Repository</a:t>
                      </a:r>
                      <a:endParaRPr sz="1400" u="none" strike="noStrike" cap="none"/>
                    </a:p>
                  </a:txBody>
                  <a:tcPr marL="91450" marR="91450" marT="45725" marB="45725"/>
                </a:tc>
                <a:extLst>
                  <a:ext uri="{0D108BD9-81ED-4DB2-BD59-A6C34878D82A}">
                    <a16:rowId xmlns:a16="http://schemas.microsoft.com/office/drawing/2014/main" val="10004"/>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iPSCs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a:t>C.331G&gt;A;p.G111R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CB Repository</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156" name="Google Shape;156;p4"/>
          <p:cNvSpPr txBox="1">
            <a:spLocks noGrp="1"/>
          </p:cNvSpPr>
          <p:nvPr>
            <p:ph type="title"/>
          </p:nvPr>
        </p:nvSpPr>
        <p:spPr>
          <a:xfrm>
            <a:off x="685891" y="2504895"/>
            <a:ext cx="7584600" cy="922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Researcher with existing cell models ??? Transfer in samples to Repository!</a:t>
            </a:r>
            <a:endParaRPr sz="16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3">
            <a:alphaModFix/>
          </a:blip>
          <a:srcRect/>
          <a:stretch/>
        </p:blipFill>
        <p:spPr>
          <a:xfrm>
            <a:off x="269046" y="409847"/>
            <a:ext cx="8131845" cy="4032504"/>
          </a:xfrm>
          <a:prstGeom prst="rect">
            <a:avLst/>
          </a:prstGeom>
          <a:noFill/>
          <a:ln>
            <a:noFill/>
          </a:ln>
        </p:spPr>
      </p:pic>
      <p:sp>
        <p:nvSpPr>
          <p:cNvPr id="163" name="Google Shape;163;p5"/>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64" name="Google Shape;164;p5"/>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165" name="Google Shape;165;p5"/>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166" name="Google Shape;166;p5"/>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167" name="Google Shape;167;p5"/>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Drug development for a rare, genetic neurodevelopmental disorder</a:t>
            </a:r>
            <a:endParaRPr sz="1600">
              <a:solidFill>
                <a:schemeClr val="lt2"/>
              </a:solidFill>
            </a:endParaRPr>
          </a:p>
        </p:txBody>
      </p:sp>
      <p:sp>
        <p:nvSpPr>
          <p:cNvPr id="168" name="Google Shape;168;p5"/>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169" name="Google Shape;169;p5"/>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 name="Google Shape;170;p5"/>
          <p:cNvSpPr/>
          <p:nvPr/>
        </p:nvSpPr>
        <p:spPr>
          <a:xfrm>
            <a:off x="865153" y="599372"/>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5"/>
          <p:cNvSpPr/>
          <p:nvPr/>
        </p:nvSpPr>
        <p:spPr>
          <a:xfrm>
            <a:off x="1378858" y="813733"/>
            <a:ext cx="2394857" cy="1770307"/>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a:stretch/>
        </p:blipFill>
        <p:spPr>
          <a:xfrm>
            <a:off x="7539019" y="4518997"/>
            <a:ext cx="1332283" cy="548359"/>
          </a:xfrm>
          <a:prstGeom prst="rect">
            <a:avLst/>
          </a:prstGeom>
          <a:noFill/>
          <a:ln>
            <a:noFill/>
          </a:ln>
        </p:spPr>
      </p:pic>
      <p:sp>
        <p:nvSpPr>
          <p:cNvPr id="179" name="Google Shape;179;p6"/>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180" name="Google Shape;180;p6"/>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181" name="Google Shape;181;p6"/>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Natural History Data Collection</a:t>
            </a:r>
            <a:endParaRPr sz="1600">
              <a:solidFill>
                <a:schemeClr val="lt2"/>
              </a:solidFill>
            </a:endParaRPr>
          </a:p>
        </p:txBody>
      </p:sp>
      <p:sp>
        <p:nvSpPr>
          <p:cNvPr id="182" name="Google Shape;182;p6"/>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183" name="Google Shape;183;p6"/>
          <p:cNvSpPr/>
          <p:nvPr/>
        </p:nvSpPr>
        <p:spPr>
          <a:xfrm>
            <a:off x="616857" y="501245"/>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6"/>
          <p:cNvSpPr/>
          <p:nvPr/>
        </p:nvSpPr>
        <p:spPr>
          <a:xfrm>
            <a:off x="611845" y="770194"/>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5" name="Google Shape;185;p6"/>
          <p:cNvPicPr preferRelativeResize="0"/>
          <p:nvPr/>
        </p:nvPicPr>
        <p:blipFill rotWithShape="1">
          <a:blip r:embed="rId4">
            <a:alphaModFix/>
          </a:blip>
          <a:srcRect/>
          <a:stretch/>
        </p:blipFill>
        <p:spPr>
          <a:xfrm>
            <a:off x="4996002" y="729336"/>
            <a:ext cx="3875300" cy="743425"/>
          </a:xfrm>
          <a:prstGeom prst="rect">
            <a:avLst/>
          </a:prstGeom>
          <a:noFill/>
          <a:ln>
            <a:noFill/>
          </a:ln>
        </p:spPr>
      </p:pic>
      <p:sp>
        <p:nvSpPr>
          <p:cNvPr id="186" name="Google Shape;186;p6"/>
          <p:cNvSpPr txBox="1">
            <a:spLocks noGrp="1"/>
          </p:cNvSpPr>
          <p:nvPr>
            <p:ph type="body" idx="1"/>
          </p:nvPr>
        </p:nvSpPr>
        <p:spPr>
          <a:xfrm>
            <a:off x="102500" y="653125"/>
            <a:ext cx="9601200" cy="3789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Across Healthcare- Matrix </a:t>
            </a:r>
            <a:endParaRPr/>
          </a:p>
          <a:p>
            <a:pPr marL="0" lvl="0"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Online data platform </a:t>
            </a:r>
            <a:endParaRPr/>
          </a:p>
          <a:p>
            <a:pPr marL="457200" lvl="1"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Surveys:</a:t>
            </a:r>
            <a:endParaRPr/>
          </a:p>
          <a:p>
            <a:pPr marL="457200" lvl="1"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1.ClinGen Surveys</a:t>
            </a:r>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Pregnancy</a:t>
            </a:r>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Medical History</a:t>
            </a:r>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Development</a:t>
            </a:r>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Cognition</a:t>
            </a:r>
            <a:endParaRPr/>
          </a:p>
          <a:p>
            <a:pPr marL="1371600" lvl="3"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Motor</a:t>
            </a:r>
            <a:endParaRPr/>
          </a:p>
          <a:p>
            <a:pPr marL="1371600" lvl="3"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	Organ systems </a:t>
            </a:r>
            <a:endParaRPr/>
          </a:p>
          <a:p>
            <a:pPr marL="1428750" lvl="2" indent="-425450" algn="l" rtl="0">
              <a:lnSpc>
                <a:spcPct val="100000"/>
              </a:lnSpc>
              <a:spcBef>
                <a:spcPts val="0"/>
              </a:spcBef>
              <a:spcAft>
                <a:spcPts val="0"/>
              </a:spcAft>
              <a:buSzPts val="1514"/>
              <a:buFont typeface="Arial"/>
              <a:buNone/>
            </a:pPr>
            <a:endParaRPr sz="1500">
              <a:highlight>
                <a:schemeClr val="lt1"/>
              </a:highlight>
              <a:latin typeface="Roboto"/>
              <a:ea typeface="Roboto"/>
              <a:cs typeface="Roboto"/>
              <a:sym typeface="Roboto"/>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2.Vineland Adaptive Behavior Scale (Version III)</a:t>
            </a:r>
            <a:endParaRPr/>
          </a:p>
          <a:p>
            <a:pPr marL="914400" lvl="2"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3. PEHLS Seizure survey</a:t>
            </a:r>
            <a:endParaRPr/>
          </a:p>
          <a:p>
            <a:pPr marL="0" lvl="0" indent="0" algn="l" rtl="0">
              <a:lnSpc>
                <a:spcPct val="100000"/>
              </a:lnSpc>
              <a:spcBef>
                <a:spcPts val="0"/>
              </a:spcBef>
              <a:spcAft>
                <a:spcPts val="0"/>
              </a:spcAft>
              <a:buSzPts val="1514"/>
              <a:buNone/>
            </a:pPr>
            <a:endParaRPr sz="1900">
              <a:highlight>
                <a:schemeClr val="lt1"/>
              </a:highlight>
              <a:latin typeface="Arial"/>
              <a:ea typeface="Arial"/>
              <a:cs typeface="Arial"/>
              <a:sym typeface="Arial"/>
            </a:endParaRPr>
          </a:p>
          <a:p>
            <a:pPr marL="0" lvl="0" indent="0" algn="l" rtl="0">
              <a:lnSpc>
                <a:spcPct val="100000"/>
              </a:lnSpc>
              <a:spcBef>
                <a:spcPts val="0"/>
              </a:spcBef>
              <a:spcAft>
                <a:spcPts val="0"/>
              </a:spcAft>
              <a:buSzPts val="1514"/>
              <a:buNone/>
            </a:pPr>
            <a:r>
              <a:rPr lang="en" sz="1500">
                <a:highlight>
                  <a:schemeClr val="lt1"/>
                </a:highlight>
                <a:latin typeface="Roboto"/>
                <a:ea typeface="Roboto"/>
                <a:cs typeface="Roboto"/>
                <a:sym typeface="Roboto"/>
              </a:rPr>
              <a:t>**Data is owned by participants and PAGs**</a:t>
            </a:r>
            <a:r>
              <a:rPr lang="en" sz="1900">
                <a:highlight>
                  <a:schemeClr val="lt1"/>
                </a:highlight>
                <a:latin typeface="Arial"/>
                <a:ea typeface="Arial"/>
                <a:cs typeface="Arial"/>
                <a:sym typeface="Arial"/>
              </a:rPr>
              <a:t>	</a:t>
            </a:r>
            <a:endParaRPr sz="1900">
              <a:highlight>
                <a:schemeClr val="lt1"/>
              </a:highlight>
              <a:latin typeface="Arial"/>
              <a:ea typeface="Arial"/>
              <a:cs typeface="Arial"/>
              <a:sym typeface="Arial"/>
            </a:endParaRPr>
          </a:p>
        </p:txBody>
      </p:sp>
      <p:graphicFrame>
        <p:nvGraphicFramePr>
          <p:cNvPr id="187" name="Google Shape;187;p6"/>
          <p:cNvGraphicFramePr/>
          <p:nvPr/>
        </p:nvGraphicFramePr>
        <p:xfrm>
          <a:off x="5467302" y="2101536"/>
          <a:ext cx="3000000" cy="3000000"/>
        </p:xfrm>
        <a:graphic>
          <a:graphicData uri="http://schemas.openxmlformats.org/drawingml/2006/table">
            <a:tbl>
              <a:tblPr firstRow="1" bandRow="1">
                <a:noFill/>
                <a:tableStyleId>{9EC245CE-2014-423B-B587-0EC80B3FC523}</a:tableStyleId>
              </a:tblPr>
              <a:tblGrid>
                <a:gridCol w="2992950">
                  <a:extLst>
                    <a:ext uri="{9D8B030D-6E8A-4147-A177-3AD203B41FA5}">
                      <a16:colId xmlns:a16="http://schemas.microsoft.com/office/drawing/2014/main" val="20000"/>
                    </a:ext>
                  </a:extLst>
                </a:gridCol>
                <a:gridCol w="411050">
                  <a:extLst>
                    <a:ext uri="{9D8B030D-6E8A-4147-A177-3AD203B41FA5}">
                      <a16:colId xmlns:a16="http://schemas.microsoft.com/office/drawing/2014/main" val="20001"/>
                    </a:ext>
                  </a:extLst>
                </a:gridCol>
              </a:tblGrid>
              <a:tr h="291025">
                <a:tc>
                  <a:txBody>
                    <a:bodyPr/>
                    <a:lstStyle/>
                    <a:p>
                      <a:pPr marL="0" marR="0" lvl="0" indent="0" algn="l" rtl="0">
                        <a:lnSpc>
                          <a:spcPct val="100000"/>
                        </a:lnSpc>
                        <a:spcBef>
                          <a:spcPts val="0"/>
                        </a:spcBef>
                        <a:spcAft>
                          <a:spcPts val="0"/>
                        </a:spcAft>
                        <a:buClr>
                          <a:srgbClr val="000000"/>
                        </a:buClr>
                        <a:buSzPts val="1400"/>
                        <a:buFont typeface="Arial"/>
                        <a:buNone/>
                      </a:pPr>
                      <a:r>
                        <a:rPr lang="en"/>
                        <a:t>SLC6A1 </a:t>
                      </a:r>
                      <a:r>
                        <a:rPr lang="en" sz="1400" u="none" strike="noStrike" cap="none"/>
                        <a:t>participants (as of 1</a:t>
                      </a:r>
                      <a:r>
                        <a:rPr lang="en"/>
                        <a:t>1</a:t>
                      </a:r>
                      <a:r>
                        <a:rPr lang="en" sz="1400" u="none" strike="noStrike" cap="none"/>
                        <a:t>/30/23)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0"/>
                  </a:ext>
                </a:extLst>
              </a:tr>
              <a:tr h="2739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a:t>
                      </a:r>
                      <a:r>
                        <a:rPr lang="en"/>
                        <a:t>17</a:t>
                      </a:r>
                      <a:r>
                        <a:rPr lang="en" sz="1400" u="none" strike="noStrike" cap="none"/>
                        <a:t> registered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32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a:t>
                      </a:r>
                      <a:r>
                        <a:rPr lang="en"/>
                        <a:t>17</a:t>
                      </a:r>
                      <a:r>
                        <a:rPr lang="en" sz="1400" u="none" strike="noStrike" cap="none"/>
                        <a:t> completed &gt;1 survery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4382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 8 completed all surveys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7"/>
          <p:cNvPicPr preferRelativeResize="0"/>
          <p:nvPr/>
        </p:nvPicPr>
        <p:blipFill rotWithShape="1">
          <a:blip r:embed="rId3">
            <a:alphaModFix/>
          </a:blip>
          <a:srcRect/>
          <a:stretch/>
        </p:blipFill>
        <p:spPr>
          <a:xfrm>
            <a:off x="147002" y="410552"/>
            <a:ext cx="8131845" cy="4032504"/>
          </a:xfrm>
          <a:prstGeom prst="rect">
            <a:avLst/>
          </a:prstGeom>
          <a:noFill/>
          <a:ln>
            <a:noFill/>
          </a:ln>
        </p:spPr>
      </p:pic>
      <p:sp>
        <p:nvSpPr>
          <p:cNvPr id="194" name="Google Shape;194;p7"/>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95" name="Google Shape;195;p7"/>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196" name="Google Shape;196;p7"/>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197" name="Google Shape;197;p7"/>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198" name="Google Shape;198;p7"/>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Drug development for a rare, genetic neurodevelopmental disorder</a:t>
            </a:r>
            <a:endParaRPr sz="1600">
              <a:solidFill>
                <a:schemeClr val="lt2"/>
              </a:solidFill>
            </a:endParaRPr>
          </a:p>
        </p:txBody>
      </p:sp>
      <p:sp>
        <p:nvSpPr>
          <p:cNvPr id="199" name="Google Shape;199;p7"/>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00" name="Google Shape;200;p7"/>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 name="Google Shape;201;p7"/>
          <p:cNvSpPr/>
          <p:nvPr/>
        </p:nvSpPr>
        <p:spPr>
          <a:xfrm>
            <a:off x="865153" y="523172"/>
            <a:ext cx="6988500" cy="28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2" name="Google Shape;202;p7"/>
          <p:cNvSpPr/>
          <p:nvPr/>
        </p:nvSpPr>
        <p:spPr>
          <a:xfrm>
            <a:off x="3795623" y="2817559"/>
            <a:ext cx="1651617" cy="1625497"/>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ec4bae56d5_0_0"/>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09" name="Google Shape;209;g1ec4bae56d5_0_0"/>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10" name="Google Shape;210;g1ec4bae56d5_0_0"/>
          <p:cNvSpPr txBox="1">
            <a:spLocks noGrp="1"/>
          </p:cNvSpPr>
          <p:nvPr>
            <p:ph type="title"/>
          </p:nvPr>
        </p:nvSpPr>
        <p:spPr>
          <a:xfrm>
            <a:off x="-392909" y="-195530"/>
            <a:ext cx="7584600" cy="922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Patient samples</a:t>
            </a:r>
            <a:endParaRPr sz="1600">
              <a:solidFill>
                <a:schemeClr val="lt2"/>
              </a:solidFill>
            </a:endParaRPr>
          </a:p>
        </p:txBody>
      </p:sp>
      <p:sp>
        <p:nvSpPr>
          <p:cNvPr id="211" name="Google Shape;211;g1ec4bae56d5_0_0"/>
          <p:cNvSpPr txBox="1"/>
          <p:nvPr/>
        </p:nvSpPr>
        <p:spPr>
          <a:xfrm>
            <a:off x="8472944" y="213750"/>
            <a:ext cx="646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pic>
        <p:nvPicPr>
          <p:cNvPr id="212" name="Google Shape;212;g1ec4bae56d5_0_0"/>
          <p:cNvPicPr preferRelativeResize="0"/>
          <p:nvPr/>
        </p:nvPicPr>
        <p:blipFill>
          <a:blip r:embed="rId3">
            <a:alphaModFix/>
          </a:blip>
          <a:stretch>
            <a:fillRect/>
          </a:stretch>
        </p:blipFill>
        <p:spPr>
          <a:xfrm>
            <a:off x="4330950" y="544900"/>
            <a:ext cx="4751599" cy="4598599"/>
          </a:xfrm>
          <a:prstGeom prst="rect">
            <a:avLst/>
          </a:prstGeom>
          <a:noFill/>
          <a:ln>
            <a:noFill/>
          </a:ln>
        </p:spPr>
      </p:pic>
      <p:sp>
        <p:nvSpPr>
          <p:cNvPr id="213" name="Google Shape;213;g1ec4bae56d5_0_0"/>
          <p:cNvSpPr txBox="1">
            <a:spLocks noGrp="1"/>
          </p:cNvSpPr>
          <p:nvPr>
            <p:ph type="body" idx="1"/>
          </p:nvPr>
        </p:nvSpPr>
        <p:spPr>
          <a:xfrm>
            <a:off x="26300" y="576925"/>
            <a:ext cx="9601200" cy="37896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Plasma (n=11)</a:t>
            </a:r>
            <a:endParaRPr sz="1900">
              <a:highlight>
                <a:schemeClr val="lt1"/>
              </a:highlight>
              <a:latin typeface="Arial"/>
              <a:ea typeface="Arial"/>
              <a:cs typeface="Arial"/>
              <a:sym typeface="Arial"/>
            </a:endParaRPr>
          </a:p>
          <a:p>
            <a:pPr marL="4572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Dried blood spot (DBS) (n=11)</a:t>
            </a:r>
            <a:endParaRPr sz="1900">
              <a:highlight>
                <a:schemeClr val="lt1"/>
              </a:highlight>
              <a:latin typeface="Arial"/>
              <a:ea typeface="Arial"/>
              <a:cs typeface="Arial"/>
              <a:sym typeface="Arial"/>
            </a:endParaRPr>
          </a:p>
          <a:p>
            <a:pPr marL="4572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Whole blood (n=9)</a:t>
            </a:r>
            <a:endParaRPr sz="1900">
              <a:highlight>
                <a:schemeClr val="lt1"/>
              </a:highlight>
              <a:latin typeface="Arial"/>
              <a:ea typeface="Arial"/>
              <a:cs typeface="Arial"/>
              <a:sym typeface="Arial"/>
            </a:endParaRPr>
          </a:p>
          <a:p>
            <a:pPr marL="4572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Urine (n=7)</a:t>
            </a:r>
            <a:endParaRPr sz="1900">
              <a:highlight>
                <a:schemeClr val="lt1"/>
              </a:highlight>
              <a:latin typeface="Arial"/>
              <a:ea typeface="Arial"/>
              <a:cs typeface="Arial"/>
              <a:sym typeface="Arial"/>
            </a:endParaRPr>
          </a:p>
          <a:p>
            <a:pPr marL="4572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Clinical information collected along</a:t>
            </a:r>
            <a:endParaRPr sz="1900">
              <a:highlight>
                <a:schemeClr val="lt1"/>
              </a:highlight>
              <a:latin typeface="Arial"/>
              <a:ea typeface="Arial"/>
              <a:cs typeface="Arial"/>
              <a:sym typeface="Arial"/>
            </a:endParaRPr>
          </a:p>
          <a:p>
            <a:pPr marL="0" lvl="0" indent="0" algn="l" rtl="0">
              <a:lnSpc>
                <a:spcPct val="100000"/>
              </a:lnSpc>
              <a:spcBef>
                <a:spcPts val="0"/>
              </a:spcBef>
              <a:spcAft>
                <a:spcPts val="0"/>
              </a:spcAft>
              <a:buNone/>
            </a:pPr>
            <a:r>
              <a:rPr lang="en" sz="1900">
                <a:highlight>
                  <a:schemeClr val="lt1"/>
                </a:highlight>
                <a:latin typeface="Arial"/>
                <a:ea typeface="Arial"/>
                <a:cs typeface="Arial"/>
                <a:sym typeface="Arial"/>
              </a:rPr>
              <a:t>       with biorepsitory </a:t>
            </a:r>
            <a:endParaRPr sz="1900">
              <a:highlight>
                <a:schemeClr val="lt1"/>
              </a:highlight>
              <a:latin typeface="Arial"/>
              <a:ea typeface="Arial"/>
              <a:cs typeface="Arial"/>
              <a:sym typeface="Arial"/>
            </a:endParaRPr>
          </a:p>
          <a:p>
            <a:pPr marL="9144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Vineland Adaptive Behavioral </a:t>
            </a:r>
            <a:endParaRPr sz="1900">
              <a:highlight>
                <a:schemeClr val="lt1"/>
              </a:highlight>
              <a:latin typeface="Arial"/>
              <a:ea typeface="Arial"/>
              <a:cs typeface="Arial"/>
              <a:sym typeface="Arial"/>
            </a:endParaRPr>
          </a:p>
          <a:p>
            <a:pPr marL="0" lvl="0" indent="457200" algn="l" rtl="0">
              <a:lnSpc>
                <a:spcPct val="100000"/>
              </a:lnSpc>
              <a:spcBef>
                <a:spcPts val="0"/>
              </a:spcBef>
              <a:spcAft>
                <a:spcPts val="0"/>
              </a:spcAft>
              <a:buNone/>
            </a:pPr>
            <a:r>
              <a:rPr lang="en" sz="1900">
                <a:highlight>
                  <a:schemeClr val="lt1"/>
                </a:highlight>
                <a:latin typeface="Arial"/>
                <a:ea typeface="Arial"/>
                <a:cs typeface="Arial"/>
                <a:sym typeface="Arial"/>
              </a:rPr>
              <a:t>       Scale III</a:t>
            </a:r>
            <a:endParaRPr sz="1900">
              <a:highlight>
                <a:schemeClr val="lt1"/>
              </a:highlight>
              <a:latin typeface="Arial"/>
              <a:ea typeface="Arial"/>
              <a:cs typeface="Arial"/>
              <a:sym typeface="Arial"/>
            </a:endParaRPr>
          </a:p>
          <a:p>
            <a:pPr marL="9144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PEHLS Seizure survey</a:t>
            </a:r>
            <a:endParaRPr sz="1900">
              <a:highlight>
                <a:schemeClr val="lt1"/>
              </a:highlight>
              <a:latin typeface="Arial"/>
              <a:ea typeface="Arial"/>
              <a:cs typeface="Arial"/>
              <a:sym typeface="Arial"/>
            </a:endParaRPr>
          </a:p>
          <a:p>
            <a:pPr marL="914400" lvl="0" indent="-349250" algn="l" rtl="0">
              <a:lnSpc>
                <a:spcPct val="100000"/>
              </a:lnSpc>
              <a:spcBef>
                <a:spcPts val="0"/>
              </a:spcBef>
              <a:spcAft>
                <a:spcPts val="0"/>
              </a:spcAft>
              <a:buClr>
                <a:schemeClr val="lt2"/>
              </a:buClr>
              <a:buSzPts val="1900"/>
              <a:buFont typeface="Arial"/>
              <a:buChar char="●"/>
            </a:pPr>
            <a:r>
              <a:rPr lang="en" sz="1900">
                <a:highlight>
                  <a:schemeClr val="lt1"/>
                </a:highlight>
                <a:latin typeface="Arial"/>
                <a:ea typeface="Arial"/>
                <a:cs typeface="Arial"/>
                <a:sym typeface="Arial"/>
              </a:rPr>
              <a:t>ClinGen Surveys</a:t>
            </a:r>
            <a:endParaRPr sz="1900">
              <a:highlight>
                <a:schemeClr val="lt1"/>
              </a:highlight>
              <a:latin typeface="Arial"/>
              <a:ea typeface="Arial"/>
              <a:cs typeface="Arial"/>
              <a:sym typeface="Arial"/>
            </a:endParaRPr>
          </a:p>
          <a:p>
            <a:pPr marL="0" lvl="0" indent="457200" algn="l" rtl="0">
              <a:lnSpc>
                <a:spcPct val="100000"/>
              </a:lnSpc>
              <a:spcBef>
                <a:spcPts val="0"/>
              </a:spcBef>
              <a:spcAft>
                <a:spcPts val="0"/>
              </a:spcAft>
              <a:buNone/>
            </a:pPr>
            <a:endParaRPr sz="1900">
              <a:highlight>
                <a:schemeClr val="lt1"/>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p:cNvPicPr preferRelativeResize="0"/>
          <p:nvPr/>
        </p:nvPicPr>
        <p:blipFill rotWithShape="1">
          <a:blip r:embed="rId3">
            <a:alphaModFix/>
          </a:blip>
          <a:srcRect/>
          <a:stretch/>
        </p:blipFill>
        <p:spPr>
          <a:xfrm>
            <a:off x="395298" y="444582"/>
            <a:ext cx="8131845" cy="4032504"/>
          </a:xfrm>
          <a:prstGeom prst="rect">
            <a:avLst/>
          </a:prstGeom>
          <a:noFill/>
          <a:ln>
            <a:noFill/>
          </a:ln>
        </p:spPr>
      </p:pic>
      <p:sp>
        <p:nvSpPr>
          <p:cNvPr id="220" name="Google Shape;220;p9"/>
          <p:cNvSpPr/>
          <p:nvPr/>
        </p:nvSpPr>
        <p:spPr>
          <a:xfrm>
            <a:off x="94" y="4518994"/>
            <a:ext cx="9144000" cy="624300"/>
          </a:xfrm>
          <a:prstGeom prst="rect">
            <a:avLst/>
          </a:prstGeom>
          <a:solidFill>
            <a:srgbClr val="EFEFEF"/>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21" name="Google Shape;221;p9"/>
          <p:cNvPicPr preferRelativeResize="0"/>
          <p:nvPr/>
        </p:nvPicPr>
        <p:blipFill rotWithShape="1">
          <a:blip r:embed="rId4">
            <a:alphaModFix/>
          </a:blip>
          <a:srcRect/>
          <a:stretch/>
        </p:blipFill>
        <p:spPr>
          <a:xfrm>
            <a:off x="7539019" y="4518997"/>
            <a:ext cx="1332283" cy="548359"/>
          </a:xfrm>
          <a:prstGeom prst="rect">
            <a:avLst/>
          </a:prstGeom>
          <a:noFill/>
          <a:ln>
            <a:noFill/>
          </a:ln>
        </p:spPr>
      </p:pic>
      <p:sp>
        <p:nvSpPr>
          <p:cNvPr id="222" name="Google Shape;222;p9"/>
          <p:cNvSpPr txBox="1"/>
          <p:nvPr/>
        </p:nvSpPr>
        <p:spPr>
          <a:xfrm>
            <a:off x="453375" y="4709288"/>
            <a:ext cx="2202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Bell MT"/>
                <a:ea typeface="Bell MT"/>
                <a:cs typeface="Bell MT"/>
                <a:sym typeface="Bell MT"/>
              </a:rPr>
              <a:t>www.</a:t>
            </a:r>
            <a:r>
              <a:rPr lang="en" sz="1200" b="1" i="0" u="none" strike="noStrike" cap="none">
                <a:solidFill>
                  <a:schemeClr val="accent3"/>
                </a:solidFill>
                <a:latin typeface="Bell MT"/>
                <a:ea typeface="Bell MT"/>
                <a:cs typeface="Bell MT"/>
                <a:sym typeface="Bell MT"/>
              </a:rPr>
              <a:t>COMBINED</a:t>
            </a:r>
            <a:r>
              <a:rPr lang="en" sz="1200" b="1" i="0" u="none" strike="noStrike" cap="none">
                <a:solidFill>
                  <a:schemeClr val="dk1"/>
                </a:solidFill>
                <a:latin typeface="Bell MT"/>
                <a:ea typeface="Bell MT"/>
                <a:cs typeface="Bell MT"/>
                <a:sym typeface="Bell MT"/>
              </a:rPr>
              <a:t>Brain.org</a:t>
            </a:r>
            <a:endParaRPr sz="1200" b="1" i="0" u="none" strike="noStrike" cap="none">
              <a:solidFill>
                <a:schemeClr val="dk1"/>
              </a:solidFill>
              <a:latin typeface="Bell MT"/>
              <a:ea typeface="Bell MT"/>
              <a:cs typeface="Bell MT"/>
              <a:sym typeface="Bell MT"/>
            </a:endParaRPr>
          </a:p>
        </p:txBody>
      </p:sp>
      <p:cxnSp>
        <p:nvCxnSpPr>
          <p:cNvPr id="223" name="Google Shape;223;p9"/>
          <p:cNvCxnSpPr/>
          <p:nvPr/>
        </p:nvCxnSpPr>
        <p:spPr>
          <a:xfrm rot="10800000" flipH="1">
            <a:off x="-10200" y="476475"/>
            <a:ext cx="8403300" cy="8100"/>
          </a:xfrm>
          <a:prstGeom prst="straightConnector1">
            <a:avLst/>
          </a:prstGeom>
          <a:noFill/>
          <a:ln w="19050" cap="flat" cmpd="sng">
            <a:solidFill>
              <a:srgbClr val="1991CB"/>
            </a:solidFill>
            <a:prstDash val="solid"/>
            <a:round/>
            <a:headEnd type="none" w="sm" len="sm"/>
            <a:tailEnd type="none" w="sm" len="sm"/>
          </a:ln>
        </p:spPr>
      </p:cxnSp>
      <p:sp>
        <p:nvSpPr>
          <p:cNvPr id="224" name="Google Shape;224;p9"/>
          <p:cNvSpPr txBox="1">
            <a:spLocks noGrp="1"/>
          </p:cNvSpPr>
          <p:nvPr>
            <p:ph type="title"/>
          </p:nvPr>
        </p:nvSpPr>
        <p:spPr>
          <a:xfrm>
            <a:off x="-392909" y="-152400"/>
            <a:ext cx="7584736" cy="92259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solidFill>
                  <a:srgbClr val="1991CB"/>
                </a:solidFill>
              </a:rPr>
              <a:t>     </a:t>
            </a:r>
            <a:r>
              <a:rPr lang="en" sz="1600">
                <a:solidFill>
                  <a:schemeClr val="lt2"/>
                </a:solidFill>
              </a:rPr>
              <a:t>Drug development for a rare, genetic neurodevelopmental disorder</a:t>
            </a:r>
            <a:endParaRPr sz="1600">
              <a:solidFill>
                <a:schemeClr val="lt2"/>
              </a:solidFill>
            </a:endParaRPr>
          </a:p>
        </p:txBody>
      </p:sp>
      <p:sp>
        <p:nvSpPr>
          <p:cNvPr id="225" name="Google Shape;225;p9"/>
          <p:cNvSpPr txBox="1"/>
          <p:nvPr/>
        </p:nvSpPr>
        <p:spPr>
          <a:xfrm>
            <a:off x="8472944" y="213750"/>
            <a:ext cx="6469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3"/>
                </a:solidFill>
                <a:latin typeface="Roboto"/>
                <a:ea typeface="Roboto"/>
                <a:cs typeface="Roboto"/>
                <a:sym typeface="Roboto"/>
              </a:rPr>
              <a:t>C</a:t>
            </a:r>
            <a:r>
              <a:rPr lang="en" sz="2400" b="1" i="0" u="none" strike="noStrike" cap="none">
                <a:solidFill>
                  <a:schemeClr val="dk1"/>
                </a:solidFill>
                <a:latin typeface="Roboto"/>
                <a:ea typeface="Roboto"/>
                <a:cs typeface="Roboto"/>
                <a:sym typeface="Roboto"/>
              </a:rPr>
              <a:t>B</a:t>
            </a:r>
            <a:endParaRPr sz="2400" b="0" i="0" u="none" strike="noStrike" cap="none">
              <a:solidFill>
                <a:srgbClr val="000000"/>
              </a:solidFill>
              <a:latin typeface="Arial"/>
              <a:ea typeface="Arial"/>
              <a:cs typeface="Arial"/>
              <a:sym typeface="Arial"/>
            </a:endParaRPr>
          </a:p>
        </p:txBody>
      </p:sp>
      <p:sp>
        <p:nvSpPr>
          <p:cNvPr id="226" name="Google Shape;226;p9"/>
          <p:cNvSpPr/>
          <p:nvPr/>
        </p:nvSpPr>
        <p:spPr>
          <a:xfrm>
            <a:off x="616857" y="501244"/>
            <a:ext cx="7418972" cy="296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Google Shape;227;p9"/>
          <p:cNvSpPr/>
          <p:nvPr/>
        </p:nvSpPr>
        <p:spPr>
          <a:xfrm>
            <a:off x="865153" y="599372"/>
            <a:ext cx="6988629" cy="2825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9"/>
          <p:cNvSpPr/>
          <p:nvPr/>
        </p:nvSpPr>
        <p:spPr>
          <a:xfrm>
            <a:off x="4321833" y="842113"/>
            <a:ext cx="1651617" cy="1625497"/>
          </a:xfrm>
          <a:prstGeom prst="ellipse">
            <a:avLst/>
          </a:prstGeom>
          <a:noFill/>
          <a:ln w="25400" cap="flat" cmpd="sng">
            <a:solidFill>
              <a:srgbClr val="0B75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On-screen Show (16:9)</PresentationFormat>
  <Paragraphs>169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Bell MT</vt:lpstr>
      <vt:lpstr>Roboto</vt:lpstr>
      <vt:lpstr>Angsana New</vt:lpstr>
      <vt:lpstr>Material</vt:lpstr>
      <vt:lpstr>PowerPoint Presentation</vt:lpstr>
      <vt:lpstr>PowerPoint Presentation</vt:lpstr>
      <vt:lpstr>     Drug development for a rare, genetic neurodevelopmental disorder</vt:lpstr>
      <vt:lpstr>     Patient-derived cell models </vt:lpstr>
      <vt:lpstr>     Drug development for a rare, genetic neurodevelopmental disorder</vt:lpstr>
      <vt:lpstr>     Natural History Data Collection</vt:lpstr>
      <vt:lpstr>     Drug development for a rare, genetic neurodevelopmental disorder</vt:lpstr>
      <vt:lpstr>     Patient samples</vt:lpstr>
      <vt:lpstr>     Drug development for a rare, genetic neurodevelopmental disorder</vt:lpstr>
      <vt:lpstr>     Disease Concept Model Development</vt:lpstr>
      <vt:lpstr>     Draft Disease Concept Model for SLC6A1-Related Disorder</vt:lpstr>
      <vt:lpstr>     Developing Outcome Measures Validated for USP7-Related Disorders</vt:lpstr>
      <vt:lpstr>Validation of Communication Measure in SLC6A1- Related Disorders</vt:lpstr>
      <vt:lpstr>     Drug development for a rare, genetic neurodevelopmental disorder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Fry</dc:creator>
  <cp:lastModifiedBy>Kimberly Fry</cp:lastModifiedBy>
  <cp:revision>1</cp:revision>
  <dcterms:modified xsi:type="dcterms:W3CDTF">2023-11-30T12:33:27Z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2023-10-05T19:32:24Z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2f62757d-6e55-4789-a5b0-4de5da9d4026</vt:lpwstr>
  </property>
  <property fmtid="{D5CDD505-2E9C-101B-9397-08002B2CF9AE}" pid="8" name="MSIP_Label_792c8cef-6f2b-4af1-b4ac-d815ff795cd6_ContentBits">
    <vt:lpwstr>0</vt:lpwstr>
  </property>
</Properties>
</file>