
<file path=[Content_Types].xml><?xml version="1.0" encoding="utf-8"?>
<Types xmlns="http://schemas.openxmlformats.org/package/2006/content-types">
  <Default Extension="HEIC" ContentType="image/hei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057" r:id="rId5"/>
    <p:sldId id="304" r:id="rId6"/>
    <p:sldId id="2036" r:id="rId7"/>
    <p:sldId id="2058" r:id="rId8"/>
    <p:sldId id="2050" r:id="rId9"/>
    <p:sldId id="2055" r:id="rId10"/>
    <p:sldId id="2048" r:id="rId11"/>
    <p:sldId id="707" r:id="rId12"/>
    <p:sldId id="2052" r:id="rId13"/>
    <p:sldId id="20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6400" autoAdjust="0"/>
  </p:normalViewPr>
  <p:slideViewPr>
    <p:cSldViewPr snapToGrid="0">
      <p:cViewPr varScale="1">
        <p:scale>
          <a:sx n="82" d="100"/>
          <a:sy n="82" d="100"/>
        </p:scale>
        <p:origin x="106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E91CD-DBCD-4F9A-A989-30EC2DA1615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D678C-DE9F-43F9-8152-491EE6E7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5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B53F-AB4A-4FA7-AF16-12F584895D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6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B53F-AB4A-4FA7-AF16-12F584895D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1F5A-39F7-58C7-6A74-1247D3A32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DCDB1-97E1-99DA-1160-626FCF031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94CE5-CB26-72FB-F04D-A4517C89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7EB3-26B0-44CA-A3D9-9705BD1688A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1684-0D3A-E775-1455-5134C22D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59E7E-59A2-050E-E8E6-D0494148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B467-6C87-42FA-8668-F7A49F89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7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86BB-47D2-B795-B10F-AEEB0360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03013-1FFE-6F6A-6FA8-1DE3B434C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1EBB0-55D8-AFDA-70F7-AAADD626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7EB3-26B0-44CA-A3D9-9705BD1688A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E686E-1D68-1D92-3748-8A2A16A2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FEB2-280F-5257-5719-B95435AA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B467-6C87-42FA-8668-F7A49F89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AB912B-42DD-DBC9-58E2-BFF3C4C2B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E1A55-96CA-D8D6-C750-8DAA0D4D6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3FEC6-C905-FB9C-AA2A-1F6B6EE2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7EB3-26B0-44CA-A3D9-9705BD1688A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FA76F-467D-8D6D-E919-7E300E91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32B0A-42A2-BF53-A426-3BC77F7E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B467-6C87-42FA-8668-F7A49F89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8D27-0DBA-2491-33F1-7507A0BC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29ACA-B8A1-2234-A037-F993035C3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2D64E-CF18-9CD5-120F-47EFE504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7EB3-26B0-44CA-A3D9-9705BD1688A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EF9D8-C382-D71A-9623-CAFD87BE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A2275-6C91-BC1B-6626-5EDD6862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B467-6C87-42FA-8668-F7A49F89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9379-1E38-F2DE-0F55-4AFD0CDF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77C35-7BDA-F74E-8236-22129E388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26AD0-68ED-E354-C13C-EF1F5BA5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7EB3-26B0-44CA-A3D9-9705BD1688A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E6FA0-B017-D46E-B58D-C9D76726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C48DA-A510-2260-0661-67EF2C0FF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B467-6C87-42FA-8668-F7A49F89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2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F108-7015-8594-7CBF-E14BCC02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F79D-0279-086A-E227-B6028BB52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FA12C-CF72-D59E-CFDF-D999A161F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32A46-DCB7-F91B-EF66-A26512A7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7EB3-26B0-44CA-A3D9-9705BD1688A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B6195-7404-7CE0-85D5-ECBD0FAB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0E578-571D-77AB-3440-9AC3C042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B467-6C87-42FA-8668-F7A49F89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8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FE1B-4F41-CA98-A44A-9BA81060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4828B-4C02-55F8-7417-8A3E41247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B8D77-6221-1ADF-2BDB-6752431FF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A348E-B70C-3355-619F-E75F6F992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6DF1A-437D-47A0-9904-5F467283E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41C696-7C85-5B33-3A2A-222B89B2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7EB3-26B0-44CA-A3D9-9705BD1688A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78AD2-1DFE-1BB1-BC98-6058AF48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1129B-8CD0-0311-D0E3-0E83E989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B467-6C87-42FA-8668-F7A49F89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CF20-91AE-C60A-9E8F-1FF68126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A259FD-56F1-075F-D6D7-FEACBAE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7EB3-26B0-44CA-A3D9-9705BD1688A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D883E-90A1-B737-9166-873F43BB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37950-4AC2-66B1-CD9D-4169F303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B467-6C87-42FA-8668-F7A49F89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5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2228A-D1C8-A9F3-6073-456144E1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7EB3-26B0-44CA-A3D9-9705BD1688A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0B3BC-B934-B2EE-17ED-2078FDB0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77DF6-475E-55DA-E48B-8D86ED3C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B467-6C87-42FA-8668-F7A49F89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8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8C071-451D-AF74-5AA9-AD9D9151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40F3F-0E3E-E9B1-13DD-440B6E36D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B931C-8B48-A60F-5389-A2D8B722E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8373B-A988-3703-3923-E5DD005D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7EB3-26B0-44CA-A3D9-9705BD1688A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5BB04-AA24-DEF5-2FE3-9F7DF992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1535E-A648-A561-B432-678A21CA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B467-6C87-42FA-8668-F7A49F89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6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D1D0-D8BE-263B-9DD5-A5103DDB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190C5-C41A-1C2F-AA21-2307AFE5E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B3DE7-4899-C8C8-2181-2E96329A6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07281-D9E6-5ADA-A868-FB74A87A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7EB3-26B0-44CA-A3D9-9705BD1688A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EE43C-B921-524D-8A7D-475D8207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F8479-8E4C-CDE2-6979-DB28957B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B467-6C87-42FA-8668-F7A49F89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8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9E536-866B-4F0E-484F-6C862FE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71371-064A-C1D5-5299-D34BFA688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6DE88-B8FD-63A0-84F5-B3D70E346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7EB3-26B0-44CA-A3D9-9705BD1688A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FA4B9-91EB-4E4A-FBCD-76DF3A1D1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35010-07A7-BBCF-6E2B-38720EE3E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B467-6C87-42FA-8668-F7A49F89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HEIC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385FD63-DDE6-7AC6-9D3C-E8A9B04FB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-5" b="-5"/>
          <a:stretch/>
        </p:blipFill>
        <p:spPr>
          <a:xfrm>
            <a:off x="3580711" y="1445374"/>
            <a:ext cx="5030577" cy="50153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E7D1C-8669-3DA2-404E-C66DDBABC03C}"/>
              </a:ext>
            </a:extLst>
          </p:cNvPr>
          <p:cNvSpPr txBox="1">
            <a:spLocks/>
          </p:cNvSpPr>
          <p:nvPr/>
        </p:nvSpPr>
        <p:spPr>
          <a:xfrm>
            <a:off x="123645" y="-372679"/>
            <a:ext cx="12068355" cy="2840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Turning Hope Into Action</a:t>
            </a:r>
            <a:endParaRPr lang="en-US" sz="19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199FB19-8541-4759-8EF7-EDC2CC4F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977DAE03-AA57-4DFC-A48C-4B398674F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A108CA-BC8A-4BFB-B536-B84B669CF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E39006E-0709-4783-A9E5-983AF424B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A3C57BC9-A3BA-4129-B002-C8B0B8D41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F94BF15-031D-F6BA-911F-4B30CFA4B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725"/>
          <a:stretch/>
        </p:blipFill>
        <p:spPr>
          <a:xfrm>
            <a:off x="4280011" y="3128502"/>
            <a:ext cx="7262372" cy="31342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4710F69-5897-4F60-BCD4-6E733231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A44526-6575-4E59-AA35-A19E9A286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A6934D0-A192-4568-BC15-F9E822EED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170B23D-89B5-4765-AE06-68E681ED8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F6AF785-3532-4FAB-8864-8C2FB47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61C44A1-0005-4DE8-8796-ED6868B93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D3C79A9-D880-41DB-9ACA-504316C4E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8A2E299-C6C2-447B-8EF3-EDE61119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7434932-DAD7-3E85-A618-48B80884FEC6}"/>
              </a:ext>
            </a:extLst>
          </p:cNvPr>
          <p:cNvSpPr txBox="1"/>
          <p:nvPr/>
        </p:nvSpPr>
        <p:spPr>
          <a:xfrm rot="16200000">
            <a:off x="-1326619" y="1943984"/>
            <a:ext cx="5958643" cy="2790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Happy Hour to Immediately Follow the Symposium</a:t>
            </a:r>
          </a:p>
        </p:txBody>
      </p:sp>
    </p:spTree>
    <p:extLst>
      <p:ext uri="{BB962C8B-B14F-4D97-AF65-F5344CB8AC3E}">
        <p14:creationId xmlns:p14="http://schemas.microsoft.com/office/powerpoint/2010/main" val="99005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00" b="0" i="0" kern="1200">
                <a:latin typeface="+mn-lt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4CA3F2-7987-6CA0-18FD-24C10D3A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4" y="232609"/>
            <a:ext cx="12124286" cy="930648"/>
          </a:xfrm>
        </p:spPr>
        <p:txBody>
          <a:bodyPr/>
          <a:lstStyle/>
          <a:p>
            <a:r>
              <a:rPr lang="en-US" b="1" dirty="0"/>
              <a:t>Thank you to our Sponsors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5BE789-AC74-30D4-9136-FB02ADA3B309}"/>
              </a:ext>
            </a:extLst>
          </p:cNvPr>
          <p:cNvGrpSpPr/>
          <p:nvPr/>
        </p:nvGrpSpPr>
        <p:grpSpPr>
          <a:xfrm>
            <a:off x="2489814" y="1149054"/>
            <a:ext cx="6039743" cy="1198152"/>
            <a:chOff x="2078666" y="3129026"/>
            <a:chExt cx="7543799" cy="14850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0D0132-2C7B-2DC3-1ABE-DA9687B98319}"/>
                </a:ext>
              </a:extLst>
            </p:cNvPr>
            <p:cNvSpPr/>
            <p:nvPr/>
          </p:nvSpPr>
          <p:spPr>
            <a:xfrm>
              <a:off x="2078666" y="3129026"/>
              <a:ext cx="7543799" cy="14850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10" descr="See the source image">
              <a:extLst>
                <a:ext uri="{FF2B5EF4-FFF2-40B4-BE49-F238E27FC236}">
                  <a16:creationId xmlns:a16="http://schemas.microsoft.com/office/drawing/2014/main" id="{FDAC438E-228F-C489-018B-EC67CE62D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871" y="3350035"/>
              <a:ext cx="7037387" cy="1038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A6DC8E75-1372-428C-F5E4-ED3CA02E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04" y="2632708"/>
            <a:ext cx="5722725" cy="9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787157-5AF8-FA5A-51E1-880BFF1965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522" y="3772726"/>
            <a:ext cx="3594955" cy="1268809"/>
          </a:xfrm>
          <a:prstGeom prst="rect">
            <a:avLst/>
          </a:prstGeom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8BEE34B3-8FBF-03C3-A27F-3243650F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1278" y="3494625"/>
            <a:ext cx="1638664" cy="16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626F8C76-C71F-7C61-71B7-A0EA42F1B0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149" y="3494625"/>
            <a:ext cx="1638665" cy="1638665"/>
          </a:xfrm>
          <a:prstGeom prst="rect">
            <a:avLst/>
          </a:prstGeom>
        </p:spPr>
      </p:pic>
      <p:pic>
        <p:nvPicPr>
          <p:cNvPr id="15" name="Picture 4" descr="See the source image">
            <a:extLst>
              <a:ext uri="{FF2B5EF4-FFF2-40B4-BE49-F238E27FC236}">
                <a16:creationId xmlns:a16="http://schemas.microsoft.com/office/drawing/2014/main" id="{1C9F850B-0D8C-23B7-4E44-A836E1D41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9167" y="5583232"/>
            <a:ext cx="2064356" cy="88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BE490E2-2AF1-20E2-8B20-806FAA33BA5A}"/>
              </a:ext>
            </a:extLst>
          </p:cNvPr>
          <p:cNvGrpSpPr/>
          <p:nvPr/>
        </p:nvGrpSpPr>
        <p:grpSpPr>
          <a:xfrm>
            <a:off x="3964735" y="5464659"/>
            <a:ext cx="3511207" cy="999120"/>
            <a:chOff x="6404344" y="4193756"/>
            <a:chExt cx="3728483" cy="9347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92CFE4-9110-FA01-51CC-301BA46A7DFE}"/>
                </a:ext>
              </a:extLst>
            </p:cNvPr>
            <p:cNvSpPr/>
            <p:nvPr/>
          </p:nvSpPr>
          <p:spPr>
            <a:xfrm>
              <a:off x="6404344" y="4193756"/>
              <a:ext cx="3728483" cy="93477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6" descr="See the source image">
              <a:extLst>
                <a:ext uri="{FF2B5EF4-FFF2-40B4-BE49-F238E27FC236}">
                  <a16:creationId xmlns:a16="http://schemas.microsoft.com/office/drawing/2014/main" id="{4A34BA38-9AE3-BEBA-1831-52F9DE7C4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445" y="4299707"/>
              <a:ext cx="3540420" cy="75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034158E-6B98-705D-E483-400EB2BEB8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110" y="5464659"/>
            <a:ext cx="2320631" cy="11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6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A266D3-C953-DD92-D957-C37C30A60C6C}"/>
              </a:ext>
            </a:extLst>
          </p:cNvPr>
          <p:cNvSpPr txBox="1"/>
          <p:nvPr/>
        </p:nvSpPr>
        <p:spPr>
          <a:xfrm>
            <a:off x="841248" y="251312"/>
            <a:ext cx="10506456" cy="101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We’ve Grown!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A1AB695-70FF-0E94-13FA-FABA3F18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r="24714" b="4"/>
          <a:stretch/>
        </p:blipFill>
        <p:spPr>
          <a:xfrm>
            <a:off x="838200" y="2363587"/>
            <a:ext cx="2832535" cy="2832535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1" name="Picture 20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0C1AB6AD-7A5B-C9E3-F72D-2B3D372E11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r="22265" b="4"/>
          <a:stretch/>
        </p:blipFill>
        <p:spPr>
          <a:xfrm>
            <a:off x="8512121" y="2363587"/>
            <a:ext cx="2832535" cy="2832535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3" name="Picture 22" descr="A group of people posing for a photo">
            <a:extLst>
              <a:ext uri="{FF2B5EF4-FFF2-40B4-BE49-F238E27FC236}">
                <a16:creationId xmlns:a16="http://schemas.microsoft.com/office/drawing/2014/main" id="{2541EC0F-D344-A269-5758-096E0F597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1" r="10058" b="-11"/>
          <a:stretch/>
        </p:blipFill>
        <p:spPr>
          <a:xfrm>
            <a:off x="4070918" y="1665597"/>
            <a:ext cx="4193188" cy="419318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B484AF-949E-7432-EE39-DB253A655D63}"/>
              </a:ext>
            </a:extLst>
          </p:cNvPr>
          <p:cNvSpPr txBox="1"/>
          <p:nvPr/>
        </p:nvSpPr>
        <p:spPr>
          <a:xfrm>
            <a:off x="5107201" y="6073285"/>
            <a:ext cx="216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3200" b="1" kern="1200" dirty="0">
                <a:latin typeface="+mn-lt"/>
                <a:ea typeface="+mn-ea"/>
                <a:cs typeface="+mn-cs"/>
              </a:rPr>
              <a:t>2022</a:t>
            </a:r>
            <a:endParaRPr lang="en-US" sz="3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F5A5BD-1B43-6082-32C7-1D8BA0E19FA6}"/>
              </a:ext>
            </a:extLst>
          </p:cNvPr>
          <p:cNvSpPr txBox="1"/>
          <p:nvPr/>
        </p:nvSpPr>
        <p:spPr>
          <a:xfrm>
            <a:off x="8877036" y="6078484"/>
            <a:ext cx="216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2019</a:t>
            </a:r>
            <a:endParaRPr lang="en-US" sz="36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BEB49D-08F3-5EE3-7839-B128FA35ADD0}"/>
              </a:ext>
            </a:extLst>
          </p:cNvPr>
          <p:cNvSpPr txBox="1"/>
          <p:nvPr/>
        </p:nvSpPr>
        <p:spPr>
          <a:xfrm>
            <a:off x="1059377" y="6062893"/>
            <a:ext cx="216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</a:t>
            </a:r>
            <a:endParaRPr lang="en-US" sz="3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54E68E-EB25-5EB8-D9FE-284BA62AECCC}"/>
              </a:ext>
            </a:extLst>
          </p:cNvPr>
          <p:cNvSpPr txBox="1"/>
          <p:nvPr/>
        </p:nvSpPr>
        <p:spPr>
          <a:xfrm>
            <a:off x="843748" y="5740210"/>
            <a:ext cx="10506456" cy="101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815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A266D3-C953-DD92-D957-C37C30A60C6C}"/>
              </a:ext>
            </a:extLst>
          </p:cNvPr>
          <p:cNvSpPr txBox="1"/>
          <p:nvPr/>
        </p:nvSpPr>
        <p:spPr>
          <a:xfrm>
            <a:off x="841248" y="256032"/>
            <a:ext cx="10506456" cy="1014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Amber Freed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4" name="Picture 2" descr="In Titanic (1997), there are a lot of similarities between the old lady's  story and what happens to Rose, implying they might be the same person . :  r/shittymoviedetails">
            <a:extLst>
              <a:ext uri="{FF2B5EF4-FFF2-40B4-BE49-F238E27FC236}">
                <a16:creationId xmlns:a16="http://schemas.microsoft.com/office/drawing/2014/main" id="{52FFCCAF-CCFE-236A-261E-09DB1549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29" y="1926266"/>
            <a:ext cx="6044709" cy="40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1C3652-545E-7672-A9A4-E9DE960ABC53}"/>
              </a:ext>
            </a:extLst>
          </p:cNvPr>
          <p:cNvSpPr txBox="1"/>
          <p:nvPr/>
        </p:nvSpPr>
        <p:spPr>
          <a:xfrm>
            <a:off x="3686072" y="5976028"/>
            <a:ext cx="2558327" cy="797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713232">
              <a:lnSpc>
                <a:spcPct val="90000"/>
              </a:lnSpc>
              <a:spcBef>
                <a:spcPct val="0"/>
              </a:spcBef>
              <a:spcAft>
                <a:spcPts val="468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Before </a:t>
            </a:r>
          </a:p>
          <a:p>
            <a:pPr algn="ctr" defTabSz="713232">
              <a:lnSpc>
                <a:spcPct val="90000"/>
              </a:lnSpc>
              <a:spcBef>
                <a:spcPct val="0"/>
              </a:spcBef>
              <a:spcAft>
                <a:spcPts val="468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SLC6A1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A754B-216D-C841-DB32-857A71835EA5}"/>
              </a:ext>
            </a:extLst>
          </p:cNvPr>
          <p:cNvSpPr txBox="1"/>
          <p:nvPr/>
        </p:nvSpPr>
        <p:spPr>
          <a:xfrm>
            <a:off x="6777661" y="5979807"/>
            <a:ext cx="2558327" cy="797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713232">
              <a:lnSpc>
                <a:spcPct val="90000"/>
              </a:lnSpc>
              <a:spcBef>
                <a:spcPct val="0"/>
              </a:spcBef>
              <a:spcAft>
                <a:spcPts val="468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After </a:t>
            </a:r>
          </a:p>
          <a:p>
            <a:pPr algn="ctr" defTabSz="713232">
              <a:lnSpc>
                <a:spcPct val="90000"/>
              </a:lnSpc>
              <a:spcBef>
                <a:spcPct val="0"/>
              </a:spcBef>
              <a:spcAft>
                <a:spcPts val="468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SLC6A1</a:t>
            </a:r>
          </a:p>
        </p:txBody>
      </p:sp>
    </p:spTree>
    <p:extLst>
      <p:ext uri="{BB962C8B-B14F-4D97-AF65-F5344CB8AC3E}">
        <p14:creationId xmlns:p14="http://schemas.microsoft.com/office/powerpoint/2010/main" val="214768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F2013-55B5-9B80-87E2-5678B161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6" y="339846"/>
            <a:ext cx="11029616" cy="1013800"/>
          </a:xfrm>
        </p:spPr>
        <p:txBody>
          <a:bodyPr/>
          <a:lstStyle/>
          <a:p>
            <a:r>
              <a:rPr lang="en-US" b="1" dirty="0"/>
              <a:t>SLC6A1 Connect Mission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012A0E-54D7-36F4-F8AD-A25B7D4E2C64}"/>
              </a:ext>
            </a:extLst>
          </p:cNvPr>
          <p:cNvGrpSpPr/>
          <p:nvPr/>
        </p:nvGrpSpPr>
        <p:grpSpPr>
          <a:xfrm>
            <a:off x="6365202" y="1813790"/>
            <a:ext cx="5384032" cy="3230419"/>
            <a:chOff x="5923816" y="1119364"/>
            <a:chExt cx="5384032" cy="32304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340A9-8F47-C181-85A2-65CD70267046}"/>
                </a:ext>
              </a:extLst>
            </p:cNvPr>
            <p:cNvSpPr/>
            <p:nvPr/>
          </p:nvSpPr>
          <p:spPr>
            <a:xfrm>
              <a:off x="5923816" y="1119364"/>
              <a:ext cx="5384032" cy="323041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318709"/>
                <a:satOff val="-9404"/>
                <a:lumOff val="-17059"/>
                <a:alphaOff val="0"/>
              </a:schemeClr>
            </a:fillRef>
            <a:effectRef idx="2">
              <a:schemeClr val="accent5">
                <a:hueOff val="1318709"/>
                <a:satOff val="-9404"/>
                <a:lumOff val="-17059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82878E-AE88-09A1-8AB5-FD43179BFC63}"/>
                </a:ext>
              </a:extLst>
            </p:cNvPr>
            <p:cNvSpPr txBox="1"/>
            <p:nvPr/>
          </p:nvSpPr>
          <p:spPr>
            <a:xfrm>
              <a:off x="5923816" y="1119364"/>
              <a:ext cx="5384032" cy="323041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t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dirty="0"/>
                <a:t>Our focus is to raise </a:t>
              </a:r>
              <a:r>
                <a:rPr lang="en-US" sz="3200" b="1" dirty="0"/>
                <a:t>Awareness</a:t>
              </a:r>
              <a:r>
                <a:rPr lang="en-US" sz="3200" dirty="0"/>
                <a:t> and </a:t>
              </a:r>
              <a:r>
                <a:rPr lang="en-US" sz="3200" b="1" dirty="0"/>
                <a:t>Fundraise</a:t>
              </a:r>
              <a:r>
                <a:rPr lang="en-US" sz="3200" dirty="0"/>
                <a:t> to advance scientific research that will ultimately 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 in a Cure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FC5D72-7DC0-32C4-5FEE-D751D8709412}"/>
              </a:ext>
            </a:extLst>
          </p:cNvPr>
          <p:cNvGrpSpPr/>
          <p:nvPr/>
        </p:nvGrpSpPr>
        <p:grpSpPr>
          <a:xfrm>
            <a:off x="573542" y="1813789"/>
            <a:ext cx="5384032" cy="3230419"/>
            <a:chOff x="5923816" y="1119364"/>
            <a:chExt cx="5384032" cy="32304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B9F3EA-01FA-8885-C869-7C199320F610}"/>
                </a:ext>
              </a:extLst>
            </p:cNvPr>
            <p:cNvSpPr/>
            <p:nvPr/>
          </p:nvSpPr>
          <p:spPr>
            <a:xfrm>
              <a:off x="5923816" y="1119364"/>
              <a:ext cx="5384032" cy="323041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318709"/>
                <a:satOff val="-9404"/>
                <a:lumOff val="-17059"/>
                <a:alphaOff val="0"/>
              </a:schemeClr>
            </a:fillRef>
            <a:effectRef idx="2">
              <a:schemeClr val="accent5">
                <a:hueOff val="1318709"/>
                <a:satOff val="-9404"/>
                <a:lumOff val="-1705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ACBFE7-6E8D-64CA-2D0C-1C9D1A034047}"/>
                </a:ext>
              </a:extLst>
            </p:cNvPr>
            <p:cNvSpPr txBox="1"/>
            <p:nvPr/>
          </p:nvSpPr>
          <p:spPr>
            <a:xfrm>
              <a:off x="5923816" y="1119364"/>
              <a:ext cx="5384032" cy="323041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0" i="0" kern="1200" dirty="0"/>
                <a:t>SLC6A1 Connect is a </a:t>
              </a:r>
              <a:r>
                <a:rPr lang="en-US" sz="3200" b="1" i="0" kern="1200" dirty="0"/>
                <a:t>Patient Advocacy Group</a:t>
              </a:r>
              <a:r>
                <a:rPr lang="en-US" sz="3200" b="0" i="0" kern="1200" dirty="0"/>
                <a:t> dedicated to </a:t>
              </a:r>
              <a:r>
                <a:rPr lang="en-US" sz="3200" b="1" i="0" kern="1200" dirty="0"/>
                <a:t>improving the lives of children</a:t>
              </a:r>
              <a:r>
                <a:rPr lang="en-US" sz="3200" b="0" i="0" kern="1200" dirty="0"/>
                <a:t> and families affected by SLC6A1.  </a:t>
              </a:r>
              <a:endParaRPr lang="en-US" sz="3200" kern="1200" dirty="0"/>
            </a:p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511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ne in a crowd">
            <a:extLst>
              <a:ext uri="{FF2B5EF4-FFF2-40B4-BE49-F238E27FC236}">
                <a16:creationId xmlns:a16="http://schemas.microsoft.com/office/drawing/2014/main" id="{9CA5BE7D-2C68-C0B7-494E-D273DDF94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D7159-B8F1-79EB-95FE-D7E3785913F7}"/>
              </a:ext>
            </a:extLst>
          </p:cNvPr>
          <p:cNvSpPr txBox="1"/>
          <p:nvPr/>
        </p:nvSpPr>
        <p:spPr>
          <a:xfrm>
            <a:off x="342622" y="-830079"/>
            <a:ext cx="947423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SLC6A1 Connect Core Beliefs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714EF-DC5D-D4E1-85C3-5A2BD587859F}"/>
              </a:ext>
            </a:extLst>
          </p:cNvPr>
          <p:cNvSpPr txBox="1"/>
          <p:nvPr/>
        </p:nvSpPr>
        <p:spPr>
          <a:xfrm>
            <a:off x="155275" y="2258400"/>
            <a:ext cx="850904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Our Goal is to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Create Options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Options + Education =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Patient Empowerment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Every Child and Situation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is Unique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Objectivity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72689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treatment&#10;&#10;Description automatically generated">
            <a:extLst>
              <a:ext uri="{FF2B5EF4-FFF2-40B4-BE49-F238E27FC236}">
                <a16:creationId xmlns:a16="http://schemas.microsoft.com/office/drawing/2014/main" id="{36A6D36D-0A3B-2B64-AA26-2BD1D28C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5" r="5596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A4012-EC83-ABDF-B9D2-AABF408556F1}"/>
              </a:ext>
            </a:extLst>
          </p:cNvPr>
          <p:cNvSpPr txBox="1"/>
          <p:nvPr/>
        </p:nvSpPr>
        <p:spPr>
          <a:xfrm>
            <a:off x="534473" y="69011"/>
            <a:ext cx="3052293" cy="678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Flywheel of Success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D71D9-4971-A6B6-138D-E114E85A8CE4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0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We Make it Easy</a:t>
            </a:r>
            <a:endParaRPr lang="en-US" sz="5400" i="1"/>
          </a:p>
        </p:txBody>
      </p:sp>
      <p:pic>
        <p:nvPicPr>
          <p:cNvPr id="20" name="Picture 19" descr="Scan of a human brain in a neurology clinic">
            <a:extLst>
              <a:ext uri="{FF2B5EF4-FFF2-40B4-BE49-F238E27FC236}">
                <a16:creationId xmlns:a16="http://schemas.microsoft.com/office/drawing/2014/main" id="{7F1E96EB-2F9D-17C2-4050-D6DF608E8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6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97762" y="2706623"/>
            <a:ext cx="6251110" cy="40148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Knockout Mice 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2 Point Mutation Mice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Conditional Mouse (Lox Stop)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Human Derived iPSC Models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GABAergic Neurons</a:t>
            </a:r>
          </a:p>
          <a:p>
            <a:pPr marL="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Simons Searchlight</a:t>
            </a:r>
          </a:p>
          <a:p>
            <a:pPr marL="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</a:rPr>
              <a:t>Ciitizen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Virtual Monthly Lab Meetings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97762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709962" y="2793073"/>
            <a:ext cx="5206405" cy="3018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363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7C6198-698C-386F-F390-489DDF017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65" y="346167"/>
            <a:ext cx="2763384" cy="1588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1721CF-5139-6707-FBF8-D4307958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08" y="575591"/>
            <a:ext cx="3251032" cy="1089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396986-849A-7F3A-E7DC-486B022C9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11" y="2646616"/>
            <a:ext cx="3228290" cy="1573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4D88D0-0163-C265-1396-1205165CF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89" y="5165423"/>
            <a:ext cx="3225770" cy="11128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89B5E-C648-7F90-2DA7-C932233C2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692" y="4930535"/>
            <a:ext cx="1561678" cy="15812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BDDF5F-DC32-7292-A7E0-6DD4F3579FAC}"/>
              </a:ext>
            </a:extLst>
          </p:cNvPr>
          <p:cNvSpPr txBox="1"/>
          <p:nvPr/>
        </p:nvSpPr>
        <p:spPr>
          <a:xfrm>
            <a:off x="8282153" y="94893"/>
            <a:ext cx="3629396" cy="4269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SLC6A1 </a:t>
            </a:r>
            <a:r>
              <a:rPr lang="en-US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Global and Unified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D858C34-2E99-9435-5DD4-DDECF2E4C9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4332" y="2636436"/>
            <a:ext cx="1230402" cy="171484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06F1B764A6D48AF316604C4435C69" ma:contentTypeVersion="4" ma:contentTypeDescription="Create a new document." ma:contentTypeScope="" ma:versionID="ff34038fadd98e35eff3c2f7ffde9990">
  <xsd:schema xmlns:xsd="http://www.w3.org/2001/XMLSchema" xmlns:xs="http://www.w3.org/2001/XMLSchema" xmlns:p="http://schemas.microsoft.com/office/2006/metadata/properties" xmlns:ns3="478f0658-79e3-4ad6-80bc-6d35723bfc87" targetNamespace="http://schemas.microsoft.com/office/2006/metadata/properties" ma:root="true" ma:fieldsID="86cf3a625d600a63f14b484fceed5cc1" ns3:_="">
    <xsd:import namespace="478f0658-79e3-4ad6-80bc-6d35723bfc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f0658-79e3-4ad6-80bc-6d35723bf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E7011-A0FA-46FA-99B8-FD89D5F29A7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478f0658-79e3-4ad6-80bc-6d35723bfc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6B94D5-580E-4BA0-A09D-DF8F76969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8f0658-79e3-4ad6-80bc-6d35723bfc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B731FC-A455-4B87-8E1F-17D6385BFB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57118</TotalTime>
  <Words>142</Words>
  <Application>Microsoft Office PowerPoint</Application>
  <PresentationFormat>Widescreen</PresentationFormat>
  <Paragraphs>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 3</vt:lpstr>
      <vt:lpstr>Office Theme</vt:lpstr>
      <vt:lpstr>PowerPoint Presentation</vt:lpstr>
      <vt:lpstr>Thank you to our Sponsors</vt:lpstr>
      <vt:lpstr>PowerPoint Presentation</vt:lpstr>
      <vt:lpstr>PowerPoint Presentation</vt:lpstr>
      <vt:lpstr>SLC6A1 Connect Mission</vt:lpstr>
      <vt:lpstr>PowerPoint Presentation</vt:lpstr>
      <vt:lpstr>PowerPoint Presentation</vt:lpstr>
      <vt:lpstr>We Make it Easy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SLC6A1 Connect 2021 Kick-Off Meeting Part 2</dc:title>
  <dc:creator>Amber Freed</dc:creator>
  <cp:lastModifiedBy>Kimberly Fry</cp:lastModifiedBy>
  <cp:revision>99</cp:revision>
  <dcterms:created xsi:type="dcterms:W3CDTF">2021-02-10T03:45:54Z</dcterms:created>
  <dcterms:modified xsi:type="dcterms:W3CDTF">2023-11-30T02:27:35Z</dcterms:modified>
</cp:coreProperties>
</file>