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1" r:id="rId3"/>
  </p:sldMasterIdLst>
  <p:notesMasterIdLst>
    <p:notesMasterId r:id="rId43"/>
  </p:notesMasterIdLst>
  <p:sldIdLst>
    <p:sldId id="257" r:id="rId4"/>
    <p:sldId id="1432" r:id="rId5"/>
    <p:sldId id="1433" r:id="rId6"/>
    <p:sldId id="259" r:id="rId7"/>
    <p:sldId id="1410" r:id="rId8"/>
    <p:sldId id="1265" r:id="rId9"/>
    <p:sldId id="256" r:id="rId10"/>
    <p:sldId id="1439" r:id="rId11"/>
    <p:sldId id="258" r:id="rId12"/>
    <p:sldId id="1424" r:id="rId13"/>
    <p:sldId id="1425" r:id="rId14"/>
    <p:sldId id="1426" r:id="rId15"/>
    <p:sldId id="1438" r:id="rId16"/>
    <p:sldId id="1278" r:id="rId17"/>
    <p:sldId id="1370" r:id="rId18"/>
    <p:sldId id="1359" r:id="rId19"/>
    <p:sldId id="1437" r:id="rId20"/>
    <p:sldId id="1416" r:id="rId21"/>
    <p:sldId id="1361" r:id="rId22"/>
    <p:sldId id="1422" r:id="rId23"/>
    <p:sldId id="1423" r:id="rId24"/>
    <p:sldId id="1362" r:id="rId25"/>
    <p:sldId id="1428" r:id="rId26"/>
    <p:sldId id="1427" r:id="rId27"/>
    <p:sldId id="1391" r:id="rId28"/>
    <p:sldId id="1299" r:id="rId29"/>
    <p:sldId id="1401" r:id="rId30"/>
    <p:sldId id="1402" r:id="rId31"/>
    <p:sldId id="1403" r:id="rId32"/>
    <p:sldId id="1390" r:id="rId33"/>
    <p:sldId id="1404" r:id="rId34"/>
    <p:sldId id="1434" r:id="rId35"/>
    <p:sldId id="1435" r:id="rId36"/>
    <p:sldId id="1436" r:id="rId37"/>
    <p:sldId id="1409" r:id="rId38"/>
    <p:sldId id="1440" r:id="rId39"/>
    <p:sldId id="1441" r:id="rId40"/>
    <p:sldId id="1442" r:id="rId41"/>
    <p:sldId id="136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5C528B-3EDF-2BE3-C319-E23DBFA5E21A}" name="Elizabeth Brooks" initials="EB" userId="S::ebrooks@simonsfoundation.org::9749a2f4-48c1-482d-b2fb-aaacf8c7bfd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FFE623"/>
    <a:srgbClr val="EF6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29BF1-DDE6-4385-BA5E-439E7232661B}" v="12" dt="2022-07-19T13:26:28.003"/>
    <p1510:client id="{DC40EDB8-292D-4C2F-8CB8-328FF05B622E}" v="725" dt="2022-11-20T01:08:29.221"/>
    <p1510:client id="{DE6CFAA3-7C88-489F-9614-1D75252C0273}" v="6" dt="2022-07-18T16:08:48.003"/>
    <p1510:client id="{E30FE88C-D1BF-44D1-9B76-2476124F3407}" v="27" dt="2022-11-18T19:37:08.834"/>
    <p1510:client id="{E69CF1EE-FDF7-4C33-A208-F359FE37740F}" v="6" dt="2022-07-13T19:37:19.083"/>
    <p1510:client id="{F2B9F4EE-26DE-4358-9C7C-7DD85E726247}" v="5" dt="2022-07-13T19:35:09.982"/>
    <p1510:client id="{F3CC806F-FB78-42E4-824C-60FBD9017AF6}" v="420" dt="2022-11-21T23:19:11.424"/>
    <p1510:client id="{FD287ACD-BA29-4174-90EC-714C8E406DA6}" v="2" dt="2022-07-18T15:58:55.816"/>
  </p1510:revLst>
</p1510:revInfo>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5"/>
    <p:restoredTop sz="81586"/>
  </p:normalViewPr>
  <p:slideViewPr>
    <p:cSldViewPr snapToGrid="0" snapToObjects="1" showGuides="1">
      <p:cViewPr varScale="1">
        <p:scale>
          <a:sx n="110" d="100"/>
          <a:sy n="110" d="100"/>
        </p:scale>
        <p:origin x="424"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Holbrook" userId="aBgExtdnRmZlmIhatF76KkKGoCbBSI2+E3BOikBJICA=" providerId="None" clId="Web-{F2B9F4EE-26DE-4358-9C7C-7DD85E726247}"/>
    <pc:docChg chg="modSld">
      <pc:chgData name="Alison Holbrook" userId="aBgExtdnRmZlmIhatF76KkKGoCbBSI2+E3BOikBJICA=" providerId="None" clId="Web-{F2B9F4EE-26DE-4358-9C7C-7DD85E726247}" dt="2022-07-13T19:35:08.044" v="3" actId="20577"/>
      <pc:docMkLst>
        <pc:docMk/>
      </pc:docMkLst>
      <pc:sldChg chg="modSp">
        <pc:chgData name="Alison Holbrook" userId="aBgExtdnRmZlmIhatF76KkKGoCbBSI2+E3BOikBJICA=" providerId="None" clId="Web-{F2B9F4EE-26DE-4358-9C7C-7DD85E726247}" dt="2022-07-13T19:35:08.044" v="3" actId="20577"/>
        <pc:sldMkLst>
          <pc:docMk/>
          <pc:sldMk cId="1355747331" sldId="1391"/>
        </pc:sldMkLst>
        <pc:spChg chg="mod">
          <ac:chgData name="Alison Holbrook" userId="aBgExtdnRmZlmIhatF76KkKGoCbBSI2+E3BOikBJICA=" providerId="None" clId="Web-{F2B9F4EE-26DE-4358-9C7C-7DD85E726247}" dt="2022-07-13T19:35:08.044" v="3" actId="20577"/>
          <ac:spMkLst>
            <pc:docMk/>
            <pc:sldMk cId="1355747331" sldId="1391"/>
            <ac:spMk id="167" creationId="{00000000-0000-0000-0000-000000000000}"/>
          </ac:spMkLst>
        </pc:spChg>
      </pc:sldChg>
    </pc:docChg>
  </pc:docChgLst>
  <pc:docChgLst>
    <pc:chgData name="Alison Holbrook" userId="aBgExtdnRmZlmIhatF76KkKGoCbBSI2+E3BOikBJICA=" providerId="None" clId="Web-{FD287ACD-BA29-4174-90EC-714C8E406DA6}"/>
    <pc:docChg chg="delSld">
      <pc:chgData name="Alison Holbrook" userId="aBgExtdnRmZlmIhatF76KkKGoCbBSI2+E3BOikBJICA=" providerId="None" clId="Web-{FD287ACD-BA29-4174-90EC-714C8E406DA6}" dt="2022-07-18T15:58:55.816" v="1"/>
      <pc:docMkLst>
        <pc:docMk/>
      </pc:docMkLst>
      <pc:sldChg chg="del">
        <pc:chgData name="Alison Holbrook" userId="aBgExtdnRmZlmIhatF76KkKGoCbBSI2+E3BOikBJICA=" providerId="None" clId="Web-{FD287ACD-BA29-4174-90EC-714C8E406DA6}" dt="2022-07-18T15:58:55.316" v="0"/>
        <pc:sldMkLst>
          <pc:docMk/>
          <pc:sldMk cId="2617838847" sldId="1412"/>
        </pc:sldMkLst>
      </pc:sldChg>
      <pc:sldChg chg="del">
        <pc:chgData name="Alison Holbrook" userId="aBgExtdnRmZlmIhatF76KkKGoCbBSI2+E3BOikBJICA=" providerId="None" clId="Web-{FD287ACD-BA29-4174-90EC-714C8E406DA6}" dt="2022-07-18T15:58:55.816" v="1"/>
        <pc:sldMkLst>
          <pc:docMk/>
          <pc:sldMk cId="4122877360" sldId="1413"/>
        </pc:sldMkLst>
      </pc:sldChg>
    </pc:docChg>
  </pc:docChgLst>
  <pc:docChgLst>
    <pc:chgData name="Jane Hong" userId="fuE0kWBkhkRqxGIw1jjCGC0bYtQ+hHr0Chn3z8ENqOk=" providerId="None" clId="Web-{E30FE88C-D1BF-44D1-9B76-2476124F3407}"/>
    <pc:docChg chg="modSld">
      <pc:chgData name="Jane Hong" userId="fuE0kWBkhkRqxGIw1jjCGC0bYtQ+hHr0Chn3z8ENqOk=" providerId="None" clId="Web-{E30FE88C-D1BF-44D1-9B76-2476124F3407}" dt="2022-11-18T19:37:08.834" v="20" actId="1076"/>
      <pc:docMkLst>
        <pc:docMk/>
      </pc:docMkLst>
      <pc:sldChg chg="addSp modSp">
        <pc:chgData name="Jane Hong" userId="fuE0kWBkhkRqxGIw1jjCGC0bYtQ+hHr0Chn3z8ENqOk=" providerId="None" clId="Web-{E30FE88C-D1BF-44D1-9B76-2476124F3407}" dt="2022-11-18T19:37:08.834" v="20" actId="1076"/>
        <pc:sldMkLst>
          <pc:docMk/>
          <pc:sldMk cId="3706238163" sldId="1429"/>
        </pc:sldMkLst>
        <pc:spChg chg="mod">
          <ac:chgData name="Jane Hong" userId="fuE0kWBkhkRqxGIw1jjCGC0bYtQ+hHr0Chn3z8ENqOk=" providerId="None" clId="Web-{E30FE88C-D1BF-44D1-9B76-2476124F3407}" dt="2022-11-18T19:35:34.738" v="2" actId="20577"/>
          <ac:spMkLst>
            <pc:docMk/>
            <pc:sldMk cId="3706238163" sldId="1429"/>
            <ac:spMk id="18" creationId="{33F058B0-9D2F-322D-3587-FB8457299710}"/>
          </ac:spMkLst>
        </pc:spChg>
        <pc:picChg chg="add mod">
          <ac:chgData name="Jane Hong" userId="fuE0kWBkhkRqxGIw1jjCGC0bYtQ+hHr0Chn3z8ENqOk=" providerId="None" clId="Web-{E30FE88C-D1BF-44D1-9B76-2476124F3407}" dt="2022-11-18T19:36:52.084" v="15" actId="14100"/>
          <ac:picMkLst>
            <pc:docMk/>
            <pc:sldMk cId="3706238163" sldId="1429"/>
            <ac:picMk id="3" creationId="{830FBC8E-0D25-792E-8CB0-251D043A5581}"/>
          </ac:picMkLst>
        </pc:picChg>
        <pc:picChg chg="add mod">
          <ac:chgData name="Jane Hong" userId="fuE0kWBkhkRqxGIw1jjCGC0bYtQ+hHr0Chn3z8ENqOk=" providerId="None" clId="Web-{E30FE88C-D1BF-44D1-9B76-2476124F3407}" dt="2022-11-18T19:37:08.834" v="20" actId="1076"/>
          <ac:picMkLst>
            <pc:docMk/>
            <pc:sldMk cId="3706238163" sldId="1429"/>
            <ac:picMk id="5" creationId="{2AFD46D1-85F5-DF3E-4F0A-83F4058ABFF2}"/>
          </ac:picMkLst>
        </pc:picChg>
      </pc:sldChg>
      <pc:sldChg chg="addSp modSp">
        <pc:chgData name="Jane Hong" userId="fuE0kWBkhkRqxGIw1jjCGC0bYtQ+hHr0Chn3z8ENqOk=" providerId="None" clId="Web-{E30FE88C-D1BF-44D1-9B76-2476124F3407}" dt="2022-11-18T19:36:23.911" v="11" actId="14100"/>
        <pc:sldMkLst>
          <pc:docMk/>
          <pc:sldMk cId="3348466843" sldId="1430"/>
        </pc:sldMkLst>
        <pc:spChg chg="mod">
          <ac:chgData name="Jane Hong" userId="fuE0kWBkhkRqxGIw1jjCGC0bYtQ+hHr0Chn3z8ENqOk=" providerId="None" clId="Web-{E30FE88C-D1BF-44D1-9B76-2476124F3407}" dt="2022-11-18T19:35:07.643" v="0" actId="20577"/>
          <ac:spMkLst>
            <pc:docMk/>
            <pc:sldMk cId="3348466843" sldId="1430"/>
            <ac:spMk id="18" creationId="{33F058B0-9D2F-322D-3587-FB8457299710}"/>
          </ac:spMkLst>
        </pc:spChg>
        <pc:picChg chg="add mod">
          <ac:chgData name="Jane Hong" userId="fuE0kWBkhkRqxGIw1jjCGC0bYtQ+hHr0Chn3z8ENqOk=" providerId="None" clId="Web-{E30FE88C-D1BF-44D1-9B76-2476124F3407}" dt="2022-11-18T19:35:54.660" v="5" actId="14100"/>
          <ac:picMkLst>
            <pc:docMk/>
            <pc:sldMk cId="3348466843" sldId="1430"/>
            <ac:picMk id="2" creationId="{CDF67D56-42F2-575C-840E-3ABACAC5A8F9}"/>
          </ac:picMkLst>
        </pc:picChg>
        <pc:picChg chg="add mod">
          <ac:chgData name="Jane Hong" userId="fuE0kWBkhkRqxGIw1jjCGC0bYtQ+hHr0Chn3z8ENqOk=" providerId="None" clId="Web-{E30FE88C-D1BF-44D1-9B76-2476124F3407}" dt="2022-11-18T19:36:09.895" v="8" actId="14100"/>
          <ac:picMkLst>
            <pc:docMk/>
            <pc:sldMk cId="3348466843" sldId="1430"/>
            <ac:picMk id="5" creationId="{9CA1526E-C935-FD95-3461-6B5286FC3B0D}"/>
          </ac:picMkLst>
        </pc:picChg>
        <pc:picChg chg="add mod">
          <ac:chgData name="Jane Hong" userId="fuE0kWBkhkRqxGIw1jjCGC0bYtQ+hHr0Chn3z8ENqOk=" providerId="None" clId="Web-{E30FE88C-D1BF-44D1-9B76-2476124F3407}" dt="2022-11-18T19:36:23.911" v="11" actId="14100"/>
          <ac:picMkLst>
            <pc:docMk/>
            <pc:sldMk cId="3348466843" sldId="1430"/>
            <ac:picMk id="6" creationId="{909C50E7-5CC3-FDE4-0F6F-86147BEE7AAC}"/>
          </ac:picMkLst>
        </pc:picChg>
      </pc:sldChg>
    </pc:docChg>
  </pc:docChgLst>
  <pc:docChgLst>
    <pc:chgData name="Jane Hong" userId="fuE0kWBkhkRqxGIw1jjCGC0bYtQ+hHr0Chn3z8ENqOk=" providerId="None" clId="Web-{E69CF1EE-FDF7-4C33-A208-F359FE37740F}"/>
    <pc:docChg chg="addSld delSld">
      <pc:chgData name="Jane Hong" userId="fuE0kWBkhkRqxGIw1jjCGC0bYtQ+hHr0Chn3z8ENqOk=" providerId="None" clId="Web-{E69CF1EE-FDF7-4C33-A208-F359FE37740F}" dt="2022-07-13T19:37:19.083" v="5"/>
      <pc:docMkLst>
        <pc:docMk/>
      </pc:docMkLst>
      <pc:sldChg chg="del">
        <pc:chgData name="Jane Hong" userId="fuE0kWBkhkRqxGIw1jjCGC0bYtQ+hHr0Chn3z8ENqOk=" providerId="None" clId="Web-{E69CF1EE-FDF7-4C33-A208-F359FE37740F}" dt="2022-07-13T19:33:04.342" v="2"/>
        <pc:sldMkLst>
          <pc:docMk/>
          <pc:sldMk cId="1664084752" sldId="1407"/>
        </pc:sldMkLst>
      </pc:sldChg>
      <pc:sldChg chg="del">
        <pc:chgData name="Jane Hong" userId="fuE0kWBkhkRqxGIw1jjCGC0bYtQ+hHr0Chn3z8ENqOk=" providerId="None" clId="Web-{E69CF1EE-FDF7-4C33-A208-F359FE37740F}" dt="2022-07-13T19:33:05.186" v="3"/>
        <pc:sldMkLst>
          <pc:docMk/>
          <pc:sldMk cId="558693121" sldId="1408"/>
        </pc:sldMkLst>
      </pc:sldChg>
      <pc:sldChg chg="add">
        <pc:chgData name="Jane Hong" userId="fuE0kWBkhkRqxGIw1jjCGC0bYtQ+hHr0Chn3z8ENqOk=" providerId="None" clId="Web-{E69CF1EE-FDF7-4C33-A208-F359FE37740F}" dt="2022-07-13T19:32:58.936" v="0"/>
        <pc:sldMkLst>
          <pc:docMk/>
          <pc:sldMk cId="3231376558" sldId="1411"/>
        </pc:sldMkLst>
      </pc:sldChg>
      <pc:sldChg chg="add">
        <pc:chgData name="Jane Hong" userId="fuE0kWBkhkRqxGIw1jjCGC0bYtQ+hHr0Chn3z8ENqOk=" providerId="None" clId="Web-{E69CF1EE-FDF7-4C33-A208-F359FE37740F}" dt="2022-07-13T19:32:59.186" v="1"/>
        <pc:sldMkLst>
          <pc:docMk/>
          <pc:sldMk cId="2617838847" sldId="1412"/>
        </pc:sldMkLst>
      </pc:sldChg>
      <pc:sldChg chg="add">
        <pc:chgData name="Jane Hong" userId="fuE0kWBkhkRqxGIw1jjCGC0bYtQ+hHr0Chn3z8ENqOk=" providerId="None" clId="Web-{E69CF1EE-FDF7-4C33-A208-F359FE37740F}" dt="2022-07-13T19:37:18.630" v="4"/>
        <pc:sldMkLst>
          <pc:docMk/>
          <pc:sldMk cId="874127845" sldId="1413"/>
        </pc:sldMkLst>
      </pc:sldChg>
      <pc:sldChg chg="add">
        <pc:chgData name="Jane Hong" userId="fuE0kWBkhkRqxGIw1jjCGC0bYtQ+hHr0Chn3z8ENqOk=" providerId="None" clId="Web-{E69CF1EE-FDF7-4C33-A208-F359FE37740F}" dt="2022-07-13T19:37:19.083" v="5"/>
        <pc:sldMkLst>
          <pc:docMk/>
          <pc:sldMk cId="1893124556" sldId="1414"/>
        </pc:sldMkLst>
      </pc:sldChg>
      <pc:sldMasterChg chg="addSldLayout">
        <pc:chgData name="Jane Hong" userId="fuE0kWBkhkRqxGIw1jjCGC0bYtQ+hHr0Chn3z8ENqOk=" providerId="None" clId="Web-{E69CF1EE-FDF7-4C33-A208-F359FE37740F}" dt="2022-07-13T19:32:58.936" v="0"/>
        <pc:sldMasterMkLst>
          <pc:docMk/>
          <pc:sldMasterMk cId="3047130352" sldId="2147483672"/>
        </pc:sldMasterMkLst>
        <pc:sldLayoutChg chg="add">
          <pc:chgData name="Jane Hong" userId="fuE0kWBkhkRqxGIw1jjCGC0bYtQ+hHr0Chn3z8ENqOk=" providerId="None" clId="Web-{E69CF1EE-FDF7-4C33-A208-F359FE37740F}" dt="2022-07-13T19:32:58.936" v="0"/>
          <pc:sldLayoutMkLst>
            <pc:docMk/>
            <pc:sldMasterMk cId="3047130352" sldId="2147483672"/>
            <pc:sldLayoutMk cId="1923285273" sldId="2147483675"/>
          </pc:sldLayoutMkLst>
        </pc:sldLayoutChg>
      </pc:sldMasterChg>
    </pc:docChg>
  </pc:docChgLst>
  <pc:docChgLst>
    <pc:chgData name="Jane Hong" userId="fuE0kWBkhkRqxGIw1jjCGC0bYtQ+hHr0Chn3z8ENqOk=" providerId="None" clId="Web-{DE6CFAA3-7C88-489F-9614-1D75252C0273}"/>
    <pc:docChg chg="modSld">
      <pc:chgData name="Jane Hong" userId="fuE0kWBkhkRqxGIw1jjCGC0bYtQ+hHr0Chn3z8ENqOk=" providerId="None" clId="Web-{DE6CFAA3-7C88-489F-9614-1D75252C0273}" dt="2022-07-18T16:08:48.003" v="4" actId="14100"/>
      <pc:docMkLst>
        <pc:docMk/>
      </pc:docMkLst>
      <pc:sldChg chg="addSp delSp modSp">
        <pc:chgData name="Jane Hong" userId="fuE0kWBkhkRqxGIw1jjCGC0bYtQ+hHr0Chn3z8ENqOk=" providerId="None" clId="Web-{DE6CFAA3-7C88-489F-9614-1D75252C0273}" dt="2022-07-18T16:08:48.003" v="4" actId="14100"/>
        <pc:sldMkLst>
          <pc:docMk/>
          <pc:sldMk cId="2874671753" sldId="1380"/>
        </pc:sldMkLst>
        <pc:picChg chg="add mod">
          <ac:chgData name="Jane Hong" userId="fuE0kWBkhkRqxGIw1jjCGC0bYtQ+hHr0Chn3z8ENqOk=" providerId="None" clId="Web-{DE6CFAA3-7C88-489F-9614-1D75252C0273}" dt="2022-07-18T16:08:48.003" v="4" actId="14100"/>
          <ac:picMkLst>
            <pc:docMk/>
            <pc:sldMk cId="2874671753" sldId="1380"/>
            <ac:picMk id="2" creationId="{06F72B55-A56B-16AC-F5CA-B302AFD337DA}"/>
          </ac:picMkLst>
        </pc:picChg>
        <pc:picChg chg="del">
          <ac:chgData name="Jane Hong" userId="fuE0kWBkhkRqxGIw1jjCGC0bYtQ+hHr0Chn3z8ENqOk=" providerId="None" clId="Web-{DE6CFAA3-7C88-489F-9614-1D75252C0273}" dt="2022-07-18T16:08:38.815" v="0"/>
          <ac:picMkLst>
            <pc:docMk/>
            <pc:sldMk cId="2874671753" sldId="1380"/>
            <ac:picMk id="5" creationId="{8D992183-AD96-A33C-CDA4-69929A371718}"/>
          </ac:picMkLst>
        </pc:picChg>
      </pc:sldChg>
    </pc:docChg>
  </pc:docChgLst>
  <pc:docChgLst>
    <pc:chgData name="Jane Hong" userId="fuE0kWBkhkRqxGIw1jjCGC0bYtQ+hHr0Chn3z8ENqOk=" providerId="None" clId="Web-{0EF29BF1-DDE6-4385-BA5E-439E7232661B}"/>
    <pc:docChg chg="addSld delSld">
      <pc:chgData name="Jane Hong" userId="fuE0kWBkhkRqxGIw1jjCGC0bYtQ+hHr0Chn3z8ENqOk=" providerId="None" clId="Web-{0EF29BF1-DDE6-4385-BA5E-439E7232661B}" dt="2022-07-19T13:26:28.003" v="11"/>
      <pc:docMkLst>
        <pc:docMk/>
      </pc:docMkLst>
      <pc:sldChg chg="del">
        <pc:chgData name="Jane Hong" userId="fuE0kWBkhkRqxGIw1jjCGC0bYtQ+hHr0Chn3z8ENqOk=" providerId="None" clId="Web-{0EF29BF1-DDE6-4385-BA5E-439E7232661B}" dt="2022-07-19T13:26:01.190" v="1"/>
        <pc:sldMkLst>
          <pc:docMk/>
          <pc:sldMk cId="2903022582" sldId="1345"/>
        </pc:sldMkLst>
      </pc:sldChg>
      <pc:sldChg chg="del">
        <pc:chgData name="Jane Hong" userId="fuE0kWBkhkRqxGIw1jjCGC0bYtQ+hHr0Chn3z8ENqOk=" providerId="None" clId="Web-{0EF29BF1-DDE6-4385-BA5E-439E7232661B}" dt="2022-07-19T13:26:01.190" v="0"/>
        <pc:sldMkLst>
          <pc:docMk/>
          <pc:sldMk cId="3153236085" sldId="1346"/>
        </pc:sldMkLst>
      </pc:sldChg>
      <pc:sldChg chg="del">
        <pc:chgData name="Jane Hong" userId="fuE0kWBkhkRqxGIw1jjCGC0bYtQ+hHr0Chn3z8ENqOk=" providerId="None" clId="Web-{0EF29BF1-DDE6-4385-BA5E-439E7232661B}" dt="2022-07-19T13:26:01.190" v="2"/>
        <pc:sldMkLst>
          <pc:docMk/>
          <pc:sldMk cId="750452849" sldId="1392"/>
        </pc:sldMkLst>
      </pc:sldChg>
      <pc:sldChg chg="add">
        <pc:chgData name="Jane Hong" userId="fuE0kWBkhkRqxGIw1jjCGC0bYtQ+hHr0Chn3z8ENqOk=" providerId="None" clId="Web-{0EF29BF1-DDE6-4385-BA5E-439E7232661B}" dt="2022-07-19T13:26:27.784" v="9"/>
        <pc:sldMkLst>
          <pc:docMk/>
          <pc:sldMk cId="3625293057" sldId="1429"/>
        </pc:sldMkLst>
      </pc:sldChg>
      <pc:sldChg chg="add del">
        <pc:chgData name="Jane Hong" userId="fuE0kWBkhkRqxGIw1jjCGC0bYtQ+hHr0Chn3z8ENqOk=" providerId="None" clId="Web-{0EF29BF1-DDE6-4385-BA5E-439E7232661B}" dt="2022-07-19T13:26:27.628" v="8"/>
        <pc:sldMkLst>
          <pc:docMk/>
          <pc:sldMk cId="4209905813" sldId="1429"/>
        </pc:sldMkLst>
      </pc:sldChg>
      <pc:sldChg chg="add">
        <pc:chgData name="Jane Hong" userId="fuE0kWBkhkRqxGIw1jjCGC0bYtQ+hHr0Chn3z8ENqOk=" providerId="None" clId="Web-{0EF29BF1-DDE6-4385-BA5E-439E7232661B}" dt="2022-07-19T13:26:27.909" v="10"/>
        <pc:sldMkLst>
          <pc:docMk/>
          <pc:sldMk cId="2670996491" sldId="1430"/>
        </pc:sldMkLst>
      </pc:sldChg>
      <pc:sldChg chg="add del">
        <pc:chgData name="Jane Hong" userId="fuE0kWBkhkRqxGIw1jjCGC0bYtQ+hHr0Chn3z8ENqOk=" providerId="None" clId="Web-{0EF29BF1-DDE6-4385-BA5E-439E7232661B}" dt="2022-07-19T13:26:27.612" v="7"/>
        <pc:sldMkLst>
          <pc:docMk/>
          <pc:sldMk cId="2766834186" sldId="1430"/>
        </pc:sldMkLst>
      </pc:sldChg>
      <pc:sldChg chg="add del">
        <pc:chgData name="Jane Hong" userId="fuE0kWBkhkRqxGIw1jjCGC0bYtQ+hHr0Chn3z8ENqOk=" providerId="None" clId="Web-{0EF29BF1-DDE6-4385-BA5E-439E7232661B}" dt="2022-07-19T13:26:15.393" v="6"/>
        <pc:sldMkLst>
          <pc:docMk/>
          <pc:sldMk cId="1944285672" sldId="1431"/>
        </pc:sldMkLst>
      </pc:sldChg>
      <pc:sldChg chg="add">
        <pc:chgData name="Jane Hong" userId="fuE0kWBkhkRqxGIw1jjCGC0bYtQ+hHr0Chn3z8ENqOk=" providerId="None" clId="Web-{0EF29BF1-DDE6-4385-BA5E-439E7232661B}" dt="2022-07-19T13:26:28.003" v="11"/>
        <pc:sldMkLst>
          <pc:docMk/>
          <pc:sldMk cId="2561031727" sldId="1431"/>
        </pc:sldMkLst>
      </pc:sldChg>
    </pc:docChg>
  </pc:docChgLst>
  <pc:docChgLst>
    <pc:chgData name="LeeAnne Snyder" userId="TLlNjoYoJ6ZU+jFtsQEJ0NkSHSY0UTrufeEZTRgSn60=" providerId="None" clId="Web-{DC40EDB8-292D-4C2F-8CB8-328FF05B622E}"/>
    <pc:docChg chg="addSld delSld modSld">
      <pc:chgData name="LeeAnne Snyder" userId="TLlNjoYoJ6ZU+jFtsQEJ0NkSHSY0UTrufeEZTRgSn60=" providerId="None" clId="Web-{DC40EDB8-292D-4C2F-8CB8-328FF05B622E}" dt="2022-11-20T01:08:29.221" v="422" actId="1076"/>
      <pc:docMkLst>
        <pc:docMk/>
      </pc:docMkLst>
      <pc:sldChg chg="modSp">
        <pc:chgData name="LeeAnne Snyder" userId="TLlNjoYoJ6ZU+jFtsQEJ0NkSHSY0UTrufeEZTRgSn60=" providerId="None" clId="Web-{DC40EDB8-292D-4C2F-8CB8-328FF05B622E}" dt="2022-11-20T00:28:25.287" v="105" actId="20577"/>
        <pc:sldMkLst>
          <pc:docMk/>
          <pc:sldMk cId="0" sldId="256"/>
        </pc:sldMkLst>
        <pc:spChg chg="mod">
          <ac:chgData name="LeeAnne Snyder" userId="TLlNjoYoJ6ZU+jFtsQEJ0NkSHSY0UTrufeEZTRgSn60=" providerId="None" clId="Web-{DC40EDB8-292D-4C2F-8CB8-328FF05B622E}" dt="2022-11-20T00:28:25.287" v="105" actId="20577"/>
          <ac:spMkLst>
            <pc:docMk/>
            <pc:sldMk cId="0" sldId="256"/>
            <ac:spMk id="62" creationId="{00000000-0000-0000-0000-000000000000}"/>
          </ac:spMkLst>
        </pc:spChg>
        <pc:spChg chg="mod">
          <ac:chgData name="LeeAnne Snyder" userId="TLlNjoYoJ6ZU+jFtsQEJ0NkSHSY0UTrufeEZTRgSn60=" providerId="None" clId="Web-{DC40EDB8-292D-4C2F-8CB8-328FF05B622E}" dt="2022-11-20T00:26:25.357" v="98" actId="20577"/>
          <ac:spMkLst>
            <pc:docMk/>
            <pc:sldMk cId="0" sldId="256"/>
            <ac:spMk id="63" creationId="{00000000-0000-0000-0000-000000000000}"/>
          </ac:spMkLst>
        </pc:spChg>
      </pc:sldChg>
      <pc:sldChg chg="modSp">
        <pc:chgData name="LeeAnne Snyder" userId="TLlNjoYoJ6ZU+jFtsQEJ0NkSHSY0UTrufeEZTRgSn60=" providerId="None" clId="Web-{DC40EDB8-292D-4C2F-8CB8-328FF05B622E}" dt="2022-11-20T00:34:36.882" v="115" actId="20577"/>
        <pc:sldMkLst>
          <pc:docMk/>
          <pc:sldMk cId="2203317958" sldId="1361"/>
        </pc:sldMkLst>
        <pc:spChg chg="mod">
          <ac:chgData name="LeeAnne Snyder" userId="TLlNjoYoJ6ZU+jFtsQEJ0NkSHSY0UTrufeEZTRgSn60=" providerId="None" clId="Web-{DC40EDB8-292D-4C2F-8CB8-328FF05B622E}" dt="2022-11-20T00:31:16.781" v="113" actId="20577"/>
          <ac:spMkLst>
            <pc:docMk/>
            <pc:sldMk cId="2203317958" sldId="1361"/>
            <ac:spMk id="6" creationId="{BA541EF0-CFB6-B09C-6B68-26C82AFFE8C8}"/>
          </ac:spMkLst>
        </pc:spChg>
        <pc:spChg chg="mod">
          <ac:chgData name="LeeAnne Snyder" userId="TLlNjoYoJ6ZU+jFtsQEJ0NkSHSY0UTrufeEZTRgSn60=" providerId="None" clId="Web-{DC40EDB8-292D-4C2F-8CB8-328FF05B622E}" dt="2022-11-20T00:34:36.882" v="115" actId="20577"/>
          <ac:spMkLst>
            <pc:docMk/>
            <pc:sldMk cId="2203317958" sldId="1361"/>
            <ac:spMk id="9" creationId="{783CB9D1-9493-0524-4117-F9124035F482}"/>
          </ac:spMkLst>
        </pc:spChg>
      </pc:sldChg>
      <pc:sldChg chg="addSp modSp">
        <pc:chgData name="LeeAnne Snyder" userId="TLlNjoYoJ6ZU+jFtsQEJ0NkSHSY0UTrufeEZTRgSn60=" providerId="None" clId="Web-{DC40EDB8-292D-4C2F-8CB8-328FF05B622E}" dt="2022-11-20T00:44:11.213" v="193" actId="20577"/>
        <pc:sldMkLst>
          <pc:docMk/>
          <pc:sldMk cId="378090607" sldId="1362"/>
        </pc:sldMkLst>
        <pc:spChg chg="add mod">
          <ac:chgData name="LeeAnne Snyder" userId="TLlNjoYoJ6ZU+jFtsQEJ0NkSHSY0UTrufeEZTRgSn60=" providerId="None" clId="Web-{DC40EDB8-292D-4C2F-8CB8-328FF05B622E}" dt="2022-11-20T00:35:49.572" v="141" actId="14100"/>
          <ac:spMkLst>
            <pc:docMk/>
            <pc:sldMk cId="378090607" sldId="1362"/>
            <ac:spMk id="2" creationId="{2147A4A2-5A84-DF2F-DDDD-BDB4930A973B}"/>
          </ac:spMkLst>
        </pc:spChg>
        <pc:spChg chg="add mod">
          <ac:chgData name="LeeAnne Snyder" userId="TLlNjoYoJ6ZU+jFtsQEJ0NkSHSY0UTrufeEZTRgSn60=" providerId="None" clId="Web-{DC40EDB8-292D-4C2F-8CB8-328FF05B622E}" dt="2022-11-20T00:42:38.679" v="161" actId="20577"/>
          <ac:spMkLst>
            <pc:docMk/>
            <pc:sldMk cId="378090607" sldId="1362"/>
            <ac:spMk id="7" creationId="{11AEF3D5-3325-8A87-9986-FCAD3AF09AA4}"/>
          </ac:spMkLst>
        </pc:spChg>
        <pc:spChg chg="add mod">
          <ac:chgData name="LeeAnne Snyder" userId="TLlNjoYoJ6ZU+jFtsQEJ0NkSHSY0UTrufeEZTRgSn60=" providerId="None" clId="Web-{DC40EDB8-292D-4C2F-8CB8-328FF05B622E}" dt="2022-11-20T00:44:11.213" v="193" actId="20577"/>
          <ac:spMkLst>
            <pc:docMk/>
            <pc:sldMk cId="378090607" sldId="1362"/>
            <ac:spMk id="8" creationId="{6A85FBE2-71FF-50AE-74F1-95A86F17B560}"/>
          </ac:spMkLst>
        </pc:spChg>
      </pc:sldChg>
      <pc:sldChg chg="addSp modSp add del">
        <pc:chgData name="LeeAnne Snyder" userId="TLlNjoYoJ6ZU+jFtsQEJ0NkSHSY0UTrufeEZTRgSn60=" providerId="None" clId="Web-{DC40EDB8-292D-4C2F-8CB8-328FF05B622E}" dt="2022-11-20T01:08:29.221" v="422" actId="1076"/>
        <pc:sldMkLst>
          <pc:docMk/>
          <pc:sldMk cId="2342682171" sldId="1403"/>
        </pc:sldMkLst>
        <pc:spChg chg="add mod">
          <ac:chgData name="LeeAnne Snyder" userId="TLlNjoYoJ6ZU+jFtsQEJ0NkSHSY0UTrufeEZTRgSn60=" providerId="None" clId="Web-{DC40EDB8-292D-4C2F-8CB8-328FF05B622E}" dt="2022-11-20T01:08:29.221" v="422" actId="1076"/>
          <ac:spMkLst>
            <pc:docMk/>
            <pc:sldMk cId="2342682171" sldId="1403"/>
            <ac:spMk id="2" creationId="{DF4BA375-E867-6014-9C38-D2F4EBB1D7CC}"/>
          </ac:spMkLst>
        </pc:spChg>
      </pc:sldChg>
      <pc:sldChg chg="addSp modSp">
        <pc:chgData name="LeeAnne Snyder" userId="TLlNjoYoJ6ZU+jFtsQEJ0NkSHSY0UTrufeEZTRgSn60=" providerId="None" clId="Web-{DC40EDB8-292D-4C2F-8CB8-328FF05B622E}" dt="2022-11-20T00:51:13.012" v="315"/>
        <pc:sldMkLst>
          <pc:docMk/>
          <pc:sldMk cId="3340775999" sldId="1404"/>
        </pc:sldMkLst>
        <pc:spChg chg="add mod">
          <ac:chgData name="LeeAnne Snyder" userId="TLlNjoYoJ6ZU+jFtsQEJ0NkSHSY0UTrufeEZTRgSn60=" providerId="None" clId="Web-{DC40EDB8-292D-4C2F-8CB8-328FF05B622E}" dt="2022-11-20T00:51:13.012" v="315"/>
          <ac:spMkLst>
            <pc:docMk/>
            <pc:sldMk cId="3340775999" sldId="1404"/>
            <ac:spMk id="2" creationId="{A2CA69DB-E492-4CB7-6C97-2BDC2B276E12}"/>
          </ac:spMkLst>
        </pc:spChg>
      </pc:sldChg>
      <pc:sldChg chg="modSp">
        <pc:chgData name="LeeAnne Snyder" userId="TLlNjoYoJ6ZU+jFtsQEJ0NkSHSY0UTrufeEZTRgSn60=" providerId="None" clId="Web-{DC40EDB8-292D-4C2F-8CB8-328FF05B622E}" dt="2022-11-20T00:55:14.680" v="356" actId="20577"/>
        <pc:sldMkLst>
          <pc:docMk/>
          <pc:sldMk cId="4145116390" sldId="1409"/>
        </pc:sldMkLst>
        <pc:spChg chg="mod">
          <ac:chgData name="LeeAnne Snyder" userId="TLlNjoYoJ6ZU+jFtsQEJ0NkSHSY0UTrufeEZTRgSn60=" providerId="None" clId="Web-{DC40EDB8-292D-4C2F-8CB8-328FF05B622E}" dt="2022-11-20T00:55:08.961" v="352" actId="20577"/>
          <ac:spMkLst>
            <pc:docMk/>
            <pc:sldMk cId="4145116390" sldId="1409"/>
            <ac:spMk id="318" creationId="{00000000-0000-0000-0000-000000000000}"/>
          </ac:spMkLst>
        </pc:spChg>
        <pc:spChg chg="mod">
          <ac:chgData name="LeeAnne Snyder" userId="TLlNjoYoJ6ZU+jFtsQEJ0NkSHSY0UTrufeEZTRgSn60=" providerId="None" clId="Web-{DC40EDB8-292D-4C2F-8CB8-328FF05B622E}" dt="2022-11-20T00:55:14.680" v="356" actId="20577"/>
          <ac:spMkLst>
            <pc:docMk/>
            <pc:sldMk cId="4145116390" sldId="1409"/>
            <ac:spMk id="319" creationId="{00000000-0000-0000-0000-000000000000}"/>
          </ac:spMkLst>
        </pc:spChg>
      </pc:sldChg>
      <pc:sldChg chg="del">
        <pc:chgData name="LeeAnne Snyder" userId="TLlNjoYoJ6ZU+jFtsQEJ0NkSHSY0UTrufeEZTRgSn60=" providerId="None" clId="Web-{DC40EDB8-292D-4C2F-8CB8-328FF05B622E}" dt="2022-11-20T00:34:46.492" v="116"/>
        <pc:sldMkLst>
          <pc:docMk/>
          <pc:sldMk cId="741871361" sldId="1417"/>
        </pc:sldMkLst>
      </pc:sldChg>
      <pc:sldChg chg="del">
        <pc:chgData name="LeeAnne Snyder" userId="TLlNjoYoJ6ZU+jFtsQEJ0NkSHSY0UTrufeEZTRgSn60=" providerId="None" clId="Web-{DC40EDB8-292D-4C2F-8CB8-328FF05B622E}" dt="2022-11-20T00:41:40.146" v="142"/>
        <pc:sldMkLst>
          <pc:docMk/>
          <pc:sldMk cId="1843065257" sldId="1421"/>
        </pc:sldMkLst>
      </pc:sldChg>
      <pc:sldChg chg="addSp modSp">
        <pc:chgData name="LeeAnne Snyder" userId="TLlNjoYoJ6ZU+jFtsQEJ0NkSHSY0UTrufeEZTRgSn60=" providerId="None" clId="Web-{DC40EDB8-292D-4C2F-8CB8-328FF05B622E}" dt="2022-11-20T00:49:29.508" v="246" actId="20577"/>
        <pc:sldMkLst>
          <pc:docMk/>
          <pc:sldMk cId="2747004535" sldId="1434"/>
        </pc:sldMkLst>
        <pc:spChg chg="add mod">
          <ac:chgData name="LeeAnne Snyder" userId="TLlNjoYoJ6ZU+jFtsQEJ0NkSHSY0UTrufeEZTRgSn60=" providerId="None" clId="Web-{DC40EDB8-292D-4C2F-8CB8-328FF05B622E}" dt="2022-11-20T00:49:29.508" v="246" actId="20577"/>
          <ac:spMkLst>
            <pc:docMk/>
            <pc:sldMk cId="2747004535" sldId="1434"/>
            <ac:spMk id="2" creationId="{27813690-91AF-06AD-E439-FF49371849BA}"/>
          </ac:spMkLst>
        </pc:spChg>
      </pc:sldChg>
      <pc:sldChg chg="addSp modSp">
        <pc:chgData name="LeeAnne Snyder" userId="TLlNjoYoJ6ZU+jFtsQEJ0NkSHSY0UTrufeEZTRgSn60=" providerId="None" clId="Web-{DC40EDB8-292D-4C2F-8CB8-328FF05B622E}" dt="2022-11-20T00:25:57.262" v="93" actId="20577"/>
        <pc:sldMkLst>
          <pc:docMk/>
          <pc:sldMk cId="0" sldId="1438"/>
        </pc:sldMkLst>
        <pc:spChg chg="add mod">
          <ac:chgData name="LeeAnne Snyder" userId="TLlNjoYoJ6ZU+jFtsQEJ0NkSHSY0UTrufeEZTRgSn60=" providerId="None" clId="Web-{DC40EDB8-292D-4C2F-8CB8-328FF05B622E}" dt="2022-11-20T00:25:57.262" v="93" actId="20577"/>
          <ac:spMkLst>
            <pc:docMk/>
            <pc:sldMk cId="0" sldId="1438"/>
            <ac:spMk id="2" creationId="{6EA9E9A9-4D23-C697-91B7-3C6228E5EB15}"/>
          </ac:spMkLst>
        </pc:spChg>
        <pc:graphicFrameChg chg="mod modGraphic">
          <ac:chgData name="LeeAnne Snyder" userId="TLlNjoYoJ6ZU+jFtsQEJ0NkSHSY0UTrufeEZTRgSn60=" providerId="None" clId="Web-{DC40EDB8-292D-4C2F-8CB8-328FF05B622E}" dt="2022-11-20T00:21:32.262" v="3"/>
          <ac:graphicFrameMkLst>
            <pc:docMk/>
            <pc:sldMk cId="0" sldId="1438"/>
            <ac:graphicFrameMk id="272" creationId="{00000000-0000-0000-0000-000000000000}"/>
          </ac:graphicFrameMkLst>
        </pc:graphicFrameChg>
      </pc:sldChg>
      <pc:sldChg chg="modSp">
        <pc:chgData name="LeeAnne Snyder" userId="TLlNjoYoJ6ZU+jFtsQEJ0NkSHSY0UTrufeEZTRgSn60=" providerId="None" clId="Web-{DC40EDB8-292D-4C2F-8CB8-328FF05B622E}" dt="2022-11-20T00:28:35.912" v="108" actId="20577"/>
        <pc:sldMkLst>
          <pc:docMk/>
          <pc:sldMk cId="0" sldId="1439"/>
        </pc:sldMkLst>
        <pc:spChg chg="mod">
          <ac:chgData name="LeeAnne Snyder" userId="TLlNjoYoJ6ZU+jFtsQEJ0NkSHSY0UTrufeEZTRgSn60=" providerId="None" clId="Web-{DC40EDB8-292D-4C2F-8CB8-328FF05B622E}" dt="2022-11-20T00:28:35.912" v="108" actId="20577"/>
          <ac:spMkLst>
            <pc:docMk/>
            <pc:sldMk cId="0" sldId="1439"/>
            <ac:spMk id="71" creationId="{00000000-0000-0000-0000-000000000000}"/>
          </ac:spMkLst>
        </pc:spChg>
        <pc:spChg chg="mod">
          <ac:chgData name="LeeAnne Snyder" userId="TLlNjoYoJ6ZU+jFtsQEJ0NkSHSY0UTrufeEZTRgSn60=" providerId="None" clId="Web-{DC40EDB8-292D-4C2F-8CB8-328FF05B622E}" dt="2022-11-20T00:28:30.412" v="106" actId="20577"/>
          <ac:spMkLst>
            <pc:docMk/>
            <pc:sldMk cId="0" sldId="1439"/>
            <ac:spMk id="73" creationId="{00000000-0000-0000-0000-000000000000}"/>
          </ac:spMkLst>
        </pc:spChg>
      </pc:sldChg>
    </pc:docChg>
  </pc:docChgLst>
  <pc:docChgLst>
    <pc:chgData name="LeeAnne Snyder" userId="TLlNjoYoJ6ZU+jFtsQEJ0NkSHSY0UTrufeEZTRgSn60=" providerId="None" clId="Web-{F3CC806F-FB78-42E4-824C-60FBD9017AF6}"/>
    <pc:docChg chg="delSld modSld">
      <pc:chgData name="LeeAnne Snyder" userId="TLlNjoYoJ6ZU+jFtsQEJ0NkSHSY0UTrufeEZTRgSn60=" providerId="None" clId="Web-{F3CC806F-FB78-42E4-824C-60FBD9017AF6}" dt="2022-11-21T23:19:11.206" v="242" actId="20577"/>
      <pc:docMkLst>
        <pc:docMk/>
      </pc:docMkLst>
      <pc:sldChg chg="modSp modNotes">
        <pc:chgData name="LeeAnne Snyder" userId="TLlNjoYoJ6ZU+jFtsQEJ0NkSHSY0UTrufeEZTRgSn60=" providerId="None" clId="Web-{F3CC806F-FB78-42E4-824C-60FBD9017AF6}" dt="2022-11-21T23:19:11.206" v="242" actId="20577"/>
        <pc:sldMkLst>
          <pc:docMk/>
          <pc:sldMk cId="4137941595" sldId="1299"/>
        </pc:sldMkLst>
        <pc:spChg chg="mod">
          <ac:chgData name="LeeAnne Snyder" userId="TLlNjoYoJ6ZU+jFtsQEJ0NkSHSY0UTrufeEZTRgSn60=" providerId="None" clId="Web-{F3CC806F-FB78-42E4-824C-60FBD9017AF6}" dt="2022-11-21T22:54:17.884" v="149" actId="20577"/>
          <ac:spMkLst>
            <pc:docMk/>
            <pc:sldMk cId="4137941595" sldId="1299"/>
            <ac:spMk id="6" creationId="{381ADA5A-68CB-C4E4-3C13-F5E1BE23C3C3}"/>
          </ac:spMkLst>
        </pc:spChg>
        <pc:spChg chg="mod">
          <ac:chgData name="LeeAnne Snyder" userId="TLlNjoYoJ6ZU+jFtsQEJ0NkSHSY0UTrufeEZTRgSn60=" providerId="None" clId="Web-{F3CC806F-FB78-42E4-824C-60FBD9017AF6}" dt="2022-11-21T23:19:11.206" v="242" actId="20577"/>
          <ac:spMkLst>
            <pc:docMk/>
            <pc:sldMk cId="4137941595" sldId="1299"/>
            <ac:spMk id="12" creationId="{6372C04C-DB44-DF54-BEFB-FC363F8D11DD}"/>
          </ac:spMkLst>
        </pc:spChg>
        <pc:cxnChg chg="mod">
          <ac:chgData name="LeeAnne Snyder" userId="TLlNjoYoJ6ZU+jFtsQEJ0NkSHSY0UTrufeEZTRgSn60=" providerId="None" clId="Web-{F3CC806F-FB78-42E4-824C-60FBD9017AF6}" dt="2022-11-21T22:46:01.464" v="63" actId="14100"/>
          <ac:cxnSpMkLst>
            <pc:docMk/>
            <pc:sldMk cId="4137941595" sldId="1299"/>
            <ac:cxnSpMk id="10" creationId="{015F934D-72CD-B2F1-2066-75A1C9D7119E}"/>
          </ac:cxnSpMkLst>
        </pc:cxnChg>
      </pc:sldChg>
      <pc:sldChg chg="addSp modSp">
        <pc:chgData name="LeeAnne Snyder" userId="TLlNjoYoJ6ZU+jFtsQEJ0NkSHSY0UTrufeEZTRgSn60=" providerId="None" clId="Web-{F3CC806F-FB78-42E4-824C-60FBD9017AF6}" dt="2022-11-21T22:29:33.609" v="50" actId="20577"/>
        <pc:sldMkLst>
          <pc:docMk/>
          <pc:sldMk cId="378090607" sldId="1362"/>
        </pc:sldMkLst>
        <pc:spChg chg="mod">
          <ac:chgData name="LeeAnne Snyder" userId="TLlNjoYoJ6ZU+jFtsQEJ0NkSHSY0UTrufeEZTRgSn60=" providerId="None" clId="Web-{F3CC806F-FB78-42E4-824C-60FBD9017AF6}" dt="2022-11-21T22:29:33.609" v="50" actId="20577"/>
          <ac:spMkLst>
            <pc:docMk/>
            <pc:sldMk cId="378090607" sldId="1362"/>
            <ac:spMk id="8" creationId="{6A85FBE2-71FF-50AE-74F1-95A86F17B560}"/>
          </ac:spMkLst>
        </pc:spChg>
        <pc:spChg chg="add mod">
          <ac:chgData name="LeeAnne Snyder" userId="TLlNjoYoJ6ZU+jFtsQEJ0NkSHSY0UTrufeEZTRgSn60=" providerId="None" clId="Web-{F3CC806F-FB78-42E4-824C-60FBD9017AF6}" dt="2022-11-21T22:29:30.374" v="49" actId="20577"/>
          <ac:spMkLst>
            <pc:docMk/>
            <pc:sldMk cId="378090607" sldId="1362"/>
            <ac:spMk id="9" creationId="{4AED617B-98D8-C045-9758-8F0E74E1A16A}"/>
          </ac:spMkLst>
        </pc:spChg>
      </pc:sldChg>
      <pc:sldChg chg="modSp">
        <pc:chgData name="LeeAnne Snyder" userId="TLlNjoYoJ6ZU+jFtsQEJ0NkSHSY0UTrufeEZTRgSn60=" providerId="None" clId="Web-{F3CC806F-FB78-42E4-824C-60FBD9017AF6}" dt="2022-11-21T23:19:02.830" v="228" actId="20577"/>
        <pc:sldMkLst>
          <pc:docMk/>
          <pc:sldMk cId="3381566349" sldId="1401"/>
        </pc:sldMkLst>
        <pc:spChg chg="mod">
          <ac:chgData name="LeeAnne Snyder" userId="TLlNjoYoJ6ZU+jFtsQEJ0NkSHSY0UTrufeEZTRgSn60=" providerId="None" clId="Web-{F3CC806F-FB78-42E4-824C-60FBD9017AF6}" dt="2022-11-21T22:47:32.357" v="85" actId="20577"/>
          <ac:spMkLst>
            <pc:docMk/>
            <pc:sldMk cId="3381566349" sldId="1401"/>
            <ac:spMk id="6" creationId="{829D2EE9-0CEB-2428-FED1-4D72F8B9D33E}"/>
          </ac:spMkLst>
        </pc:spChg>
        <pc:spChg chg="mod">
          <ac:chgData name="LeeAnne Snyder" userId="TLlNjoYoJ6ZU+jFtsQEJ0NkSHSY0UTrufeEZTRgSn60=" providerId="None" clId="Web-{F3CC806F-FB78-42E4-824C-60FBD9017AF6}" dt="2022-11-21T23:19:02.830" v="228" actId="20577"/>
          <ac:spMkLst>
            <pc:docMk/>
            <pc:sldMk cId="3381566349" sldId="1401"/>
            <ac:spMk id="8" creationId="{5E7C0D3D-4C25-2551-8EBE-0FBE863452C8}"/>
          </ac:spMkLst>
        </pc:spChg>
      </pc:sldChg>
      <pc:sldChg chg="modSp">
        <pc:chgData name="LeeAnne Snyder" userId="TLlNjoYoJ6ZU+jFtsQEJ0NkSHSY0UTrufeEZTRgSn60=" providerId="None" clId="Web-{F3CC806F-FB78-42E4-824C-60FBD9017AF6}" dt="2022-11-21T23:18:53.158" v="215" actId="20577"/>
        <pc:sldMkLst>
          <pc:docMk/>
          <pc:sldMk cId="4184499828" sldId="1402"/>
        </pc:sldMkLst>
        <pc:spChg chg="mod">
          <ac:chgData name="LeeAnne Snyder" userId="TLlNjoYoJ6ZU+jFtsQEJ0NkSHSY0UTrufeEZTRgSn60=" providerId="None" clId="Web-{F3CC806F-FB78-42E4-824C-60FBD9017AF6}" dt="2022-11-21T23:18:53.158" v="215" actId="20577"/>
          <ac:spMkLst>
            <pc:docMk/>
            <pc:sldMk cId="4184499828" sldId="1402"/>
            <ac:spMk id="2" creationId="{09D34302-BD01-50CB-10E2-CCFCFDA56453}"/>
          </ac:spMkLst>
        </pc:spChg>
        <pc:spChg chg="mod">
          <ac:chgData name="LeeAnne Snyder" userId="TLlNjoYoJ6ZU+jFtsQEJ0NkSHSY0UTrufeEZTRgSn60=" providerId="None" clId="Web-{F3CC806F-FB78-42E4-824C-60FBD9017AF6}" dt="2022-11-21T22:51:54.520" v="133" actId="20577"/>
          <ac:spMkLst>
            <pc:docMk/>
            <pc:sldMk cId="4184499828" sldId="1402"/>
            <ac:spMk id="11" creationId="{F61C5B59-67DE-EA0D-EA84-4BADBFB22A81}"/>
          </ac:spMkLst>
        </pc:spChg>
        <pc:cxnChg chg="mod">
          <ac:chgData name="LeeAnne Snyder" userId="TLlNjoYoJ6ZU+jFtsQEJ0NkSHSY0UTrufeEZTRgSn60=" providerId="None" clId="Web-{F3CC806F-FB78-42E4-824C-60FBD9017AF6}" dt="2022-11-21T22:46:11.620" v="64" actId="14100"/>
          <ac:cxnSpMkLst>
            <pc:docMk/>
            <pc:sldMk cId="4184499828" sldId="1402"/>
            <ac:cxnSpMk id="7" creationId="{898A2A63-1E6F-DE7C-B541-55F6D7A32BED}"/>
          </ac:cxnSpMkLst>
        </pc:cxnChg>
      </pc:sldChg>
      <pc:sldChg chg="modSp">
        <pc:chgData name="LeeAnne Snyder" userId="TLlNjoYoJ6ZU+jFtsQEJ0NkSHSY0UTrufeEZTRgSn60=" providerId="None" clId="Web-{F3CC806F-FB78-42E4-824C-60FBD9017AF6}" dt="2022-11-21T23:18:39.892" v="197" actId="20577"/>
        <pc:sldMkLst>
          <pc:docMk/>
          <pc:sldMk cId="2342682171" sldId="1403"/>
        </pc:sldMkLst>
        <pc:spChg chg="mod">
          <ac:chgData name="LeeAnne Snyder" userId="TLlNjoYoJ6ZU+jFtsQEJ0NkSHSY0UTrufeEZTRgSn60=" providerId="None" clId="Web-{F3CC806F-FB78-42E4-824C-60FBD9017AF6}" dt="2022-11-21T22:54:01.133" v="148" actId="20577"/>
          <ac:spMkLst>
            <pc:docMk/>
            <pc:sldMk cId="2342682171" sldId="1403"/>
            <ac:spMk id="2" creationId="{DF4BA375-E867-6014-9C38-D2F4EBB1D7CC}"/>
          </ac:spMkLst>
        </pc:spChg>
        <pc:spChg chg="mod">
          <ac:chgData name="LeeAnne Snyder" userId="TLlNjoYoJ6ZU+jFtsQEJ0NkSHSY0UTrufeEZTRgSn60=" providerId="None" clId="Web-{F3CC806F-FB78-42E4-824C-60FBD9017AF6}" dt="2022-11-21T22:53:07.210" v="138" actId="1076"/>
          <ac:spMkLst>
            <pc:docMk/>
            <pc:sldMk cId="2342682171" sldId="1403"/>
            <ac:spMk id="3" creationId="{32513EF5-BAE6-9CF3-59D2-E0773582C87F}"/>
          </ac:spMkLst>
        </pc:spChg>
        <pc:spChg chg="mod">
          <ac:chgData name="LeeAnne Snyder" userId="TLlNjoYoJ6ZU+jFtsQEJ0NkSHSY0UTrufeEZTRgSn60=" providerId="None" clId="Web-{F3CC806F-FB78-42E4-824C-60FBD9017AF6}" dt="2022-11-21T22:53:10.757" v="139" actId="1076"/>
          <ac:spMkLst>
            <pc:docMk/>
            <pc:sldMk cId="2342682171" sldId="1403"/>
            <ac:spMk id="5" creationId="{89813A25-C317-820B-5515-2BC4770A3E7E}"/>
          </ac:spMkLst>
        </pc:spChg>
        <pc:spChg chg="mod">
          <ac:chgData name="LeeAnne Snyder" userId="TLlNjoYoJ6ZU+jFtsQEJ0NkSHSY0UTrufeEZTRgSn60=" providerId="None" clId="Web-{F3CC806F-FB78-42E4-824C-60FBD9017AF6}" dt="2022-11-21T22:53:13.163" v="140" actId="1076"/>
          <ac:spMkLst>
            <pc:docMk/>
            <pc:sldMk cId="2342682171" sldId="1403"/>
            <ac:spMk id="6" creationId="{513EF123-7C45-2B46-9701-CAFEDC2ED0FE}"/>
          </ac:spMkLst>
        </pc:spChg>
        <pc:spChg chg="mod">
          <ac:chgData name="LeeAnne Snyder" userId="TLlNjoYoJ6ZU+jFtsQEJ0NkSHSY0UTrufeEZTRgSn60=" providerId="None" clId="Web-{F3CC806F-FB78-42E4-824C-60FBD9017AF6}" dt="2022-11-21T22:55:03.807" v="166" actId="14100"/>
          <ac:spMkLst>
            <pc:docMk/>
            <pc:sldMk cId="2342682171" sldId="1403"/>
            <ac:spMk id="7" creationId="{E1D68B13-A71A-9CE7-BCFF-D3092B7C43FC}"/>
          </ac:spMkLst>
        </pc:spChg>
        <pc:spChg chg="mod">
          <ac:chgData name="LeeAnne Snyder" userId="TLlNjoYoJ6ZU+jFtsQEJ0NkSHSY0UTrufeEZTRgSn60=" providerId="None" clId="Web-{F3CC806F-FB78-42E4-824C-60FBD9017AF6}" dt="2022-11-21T22:53:16.601" v="141" actId="1076"/>
          <ac:spMkLst>
            <pc:docMk/>
            <pc:sldMk cId="2342682171" sldId="1403"/>
            <ac:spMk id="8" creationId="{C55C229C-E8E3-A7F2-A3E8-4913CD05B3C2}"/>
          </ac:spMkLst>
        </pc:spChg>
        <pc:spChg chg="mod">
          <ac:chgData name="LeeAnne Snyder" userId="TLlNjoYoJ6ZU+jFtsQEJ0NkSHSY0UTrufeEZTRgSn60=" providerId="None" clId="Web-{F3CC806F-FB78-42E4-824C-60FBD9017AF6}" dt="2022-11-21T23:18:39.892" v="197" actId="20577"/>
          <ac:spMkLst>
            <pc:docMk/>
            <pc:sldMk cId="2342682171" sldId="1403"/>
            <ac:spMk id="9" creationId="{ADDE964F-9328-08A2-614E-6AC952311005}"/>
          </ac:spMkLst>
        </pc:spChg>
      </pc:sldChg>
      <pc:sldChg chg="del">
        <pc:chgData name="LeeAnne Snyder" userId="TLlNjoYoJ6ZU+jFtsQEJ0NkSHSY0UTrufeEZTRgSn60=" providerId="None" clId="Web-{F3CC806F-FB78-42E4-824C-60FBD9017AF6}" dt="2022-11-21T22:29:15.015" v="47"/>
        <pc:sldMkLst>
          <pc:docMk/>
          <pc:sldMk cId="2659816961" sldId="1419"/>
        </pc:sldMkLst>
      </pc:sldChg>
      <pc:sldChg chg="modSp">
        <pc:chgData name="LeeAnne Snyder" userId="TLlNjoYoJ6ZU+jFtsQEJ0NkSHSY0UTrufeEZTRgSn60=" providerId="None" clId="Web-{F3CC806F-FB78-42E4-824C-60FBD9017AF6}" dt="2022-11-21T22:27:58.667" v="46" actId="1076"/>
        <pc:sldMkLst>
          <pc:docMk/>
          <pc:sldMk cId="1661073651" sldId="1441"/>
        </pc:sldMkLst>
        <pc:spChg chg="mod">
          <ac:chgData name="LeeAnne Snyder" userId="TLlNjoYoJ6ZU+jFtsQEJ0NkSHSY0UTrufeEZTRgSn60=" providerId="None" clId="Web-{F3CC806F-FB78-42E4-824C-60FBD9017AF6}" dt="2022-11-21T22:27:29.994" v="42" actId="1076"/>
          <ac:spMkLst>
            <pc:docMk/>
            <pc:sldMk cId="1661073651" sldId="1441"/>
            <ac:spMk id="7" creationId="{0C0657D2-267A-D663-EA0E-D2ED231EAAB1}"/>
          </ac:spMkLst>
        </pc:spChg>
        <pc:spChg chg="mod">
          <ac:chgData name="LeeAnne Snyder" userId="TLlNjoYoJ6ZU+jFtsQEJ0NkSHSY0UTrufeEZTRgSn60=" providerId="None" clId="Web-{F3CC806F-FB78-42E4-824C-60FBD9017AF6}" dt="2022-11-21T22:27:58.667" v="46" actId="1076"/>
          <ac:spMkLst>
            <pc:docMk/>
            <pc:sldMk cId="1661073651" sldId="1441"/>
            <ac:spMk id="19" creationId="{B0CFA919-165E-4E43-68B5-8E2F886191EF}"/>
          </ac:spMkLst>
        </pc:spChg>
        <pc:picChg chg="mod">
          <ac:chgData name="LeeAnne Snyder" userId="TLlNjoYoJ6ZU+jFtsQEJ0NkSHSY0UTrufeEZTRgSn60=" providerId="None" clId="Web-{F3CC806F-FB78-42E4-824C-60FBD9017AF6}" dt="2022-11-21T22:26:45.368" v="37" actId="1076"/>
          <ac:picMkLst>
            <pc:docMk/>
            <pc:sldMk cId="1661073651" sldId="1441"/>
            <ac:picMk id="4" creationId="{8BE3C718-0403-2584-D51F-7AEA70CC16CD}"/>
          </ac:picMkLst>
        </pc:picChg>
        <pc:picChg chg="mod">
          <ac:chgData name="LeeAnne Snyder" userId="TLlNjoYoJ6ZU+jFtsQEJ0NkSHSY0UTrufeEZTRgSn60=" providerId="None" clId="Web-{F3CC806F-FB78-42E4-824C-60FBD9017AF6}" dt="2022-11-21T22:27:05.806" v="40" actId="1076"/>
          <ac:picMkLst>
            <pc:docMk/>
            <pc:sldMk cId="1661073651" sldId="1441"/>
            <ac:picMk id="17" creationId="{67801BC8-349F-1C9B-97D1-8F7E17551C7B}"/>
          </ac:picMkLst>
        </pc:picChg>
      </pc:sldChg>
      <pc:sldChg chg="modSp">
        <pc:chgData name="LeeAnne Snyder" userId="TLlNjoYoJ6ZU+jFtsQEJ0NkSHSY0UTrufeEZTRgSn60=" providerId="None" clId="Web-{F3CC806F-FB78-42E4-824C-60FBD9017AF6}" dt="2022-11-21T22:27:47.417" v="44" actId="1076"/>
        <pc:sldMkLst>
          <pc:docMk/>
          <pc:sldMk cId="2149421166" sldId="1442"/>
        </pc:sldMkLst>
        <pc:spChg chg="mod">
          <ac:chgData name="LeeAnne Snyder" userId="TLlNjoYoJ6ZU+jFtsQEJ0NkSHSY0UTrufeEZTRgSn60=" providerId="None" clId="Web-{F3CC806F-FB78-42E4-824C-60FBD9017AF6}" dt="2022-11-21T22:27:47.417" v="44" actId="1076"/>
          <ac:spMkLst>
            <pc:docMk/>
            <pc:sldMk cId="2149421166" sldId="1442"/>
            <ac:spMk id="2" creationId="{496AD7E2-0CC6-4155-AC2A-8541F201B6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58EEA-C6FA-8942-A45B-5B353979DA49}" type="datetimeFigureOut">
              <a:rPr lang="en-US" smtClean="0"/>
              <a:t>11/30/22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A8707-E070-5247-9FD6-B1F7DEEEF08C}" type="slidenum">
              <a:rPr lang="en-US" smtClean="0"/>
              <a:t>‹#›</a:t>
            </a:fld>
            <a:endParaRPr lang="en-US"/>
          </a:p>
        </p:txBody>
      </p:sp>
    </p:spTree>
    <p:extLst>
      <p:ext uri="{BB962C8B-B14F-4D97-AF65-F5344CB8AC3E}">
        <p14:creationId xmlns:p14="http://schemas.microsoft.com/office/powerpoint/2010/main" val="116749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df13fc2dd4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df13fc2dd4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thank you for having us today and we are excited to share about </a:t>
            </a:r>
            <a:r>
              <a:rPr lang="en-US" sz="1200" kern="1200" dirty="0">
                <a:solidFill>
                  <a:schemeClr val="tx1"/>
                </a:solidFill>
                <a:effectLst/>
                <a:latin typeface="+mn-lt"/>
                <a:ea typeface="+mn-ea"/>
                <a:cs typeface="+mn-cs"/>
              </a:rPr>
              <a:t>SLC6A1 </a:t>
            </a:r>
            <a:r>
              <a:rPr lang="en-US" dirty="0">
                <a:cs typeface="Calibri"/>
              </a:rPr>
              <a:t>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09" name="Google Shape;109;gdf13fc2dd4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B05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Blood donated from participants, shipping and Rutgers</a:t>
            </a:r>
            <a:endParaRPr lang="en-US" sz="1200" b="1" dirty="0">
              <a:solidFill>
                <a:srgbClr val="00B05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B050"/>
              </a:solidFill>
              <a:latin typeface="Arial" panose="020B0604020202020204" pitchFamily="34" charset="0"/>
            </a:endParaRPr>
          </a:p>
          <a:p>
            <a:pPr rtl="0"/>
            <a:r>
              <a:rPr lang="en-US" sz="1200" b="1" i="0" u="none" strike="noStrike" kern="1200" dirty="0">
                <a:solidFill>
                  <a:schemeClr val="tx1"/>
                </a:solidFill>
                <a:effectLst/>
                <a:latin typeface="+mn-lt"/>
                <a:ea typeface="+mn-ea"/>
                <a:cs typeface="+mn-cs"/>
              </a:rPr>
              <a:t>Audio: </a:t>
            </a:r>
            <a:r>
              <a:rPr lang="en-US" sz="1200" b="0" i="0" u="none" strike="noStrike" kern="1200" dirty="0">
                <a:solidFill>
                  <a:schemeClr val="tx1"/>
                </a:solidFill>
                <a:effectLst/>
                <a:latin typeface="+mn-lt"/>
                <a:ea typeface="+mn-ea"/>
                <a:cs typeface="+mn-cs"/>
              </a:rPr>
              <a:t>Individuals who register for Simons Searchlight have the option to donate blood for research. This can happen remotely through Quest Labs in the US, but also at in person family meetings where international participants can donate. The donated blood is sent by mail to our biobank at Rutgers University in New Jersey. This blood is used to make two types of research resources, one is a cell line, we won’t  discuss in detail here, and another one is induced pluripotent stem cells or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cells. In my next slide, I will talk about how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cells are made and why they are valuable.</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8D2E5-7830-584B-9D71-800B8DCDA3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509389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ChangeArrowheads="1" noTextEdit="1"/>
          </p:cNvSpPr>
          <p:nvPr>
            <p:ph type="sldImg"/>
          </p:nvPr>
        </p:nvSpPr>
        <p:spPr>
          <a:ln/>
        </p:spPr>
      </p:sp>
      <p:sp>
        <p:nvSpPr>
          <p:cNvPr id="25602"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Audio:</a:t>
            </a:r>
            <a:r>
              <a:rPr lang="en-US" dirty="0"/>
              <a:t> So what exactly is Simons Searchlight doing to enable studies using </a:t>
            </a:r>
            <a:r>
              <a:rPr lang="en-US" dirty="0" err="1"/>
              <a:t>iPS</a:t>
            </a:r>
            <a:r>
              <a:rPr lang="en-US" dirty="0"/>
              <a:t> cells?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 in the very beginning participants in Simons Searchlight can donate blood that is shipped to and stored at </a:t>
            </a:r>
            <a:r>
              <a:rPr lang="en-US" sz="1200" b="0" i="0" u="none" strike="noStrike" kern="1200" dirty="0">
                <a:solidFill>
                  <a:schemeClr val="tx1"/>
                </a:solidFill>
                <a:effectLst/>
                <a:latin typeface="+mn-lt"/>
                <a:ea typeface="+mn-ea"/>
                <a:cs typeface="+mn-cs"/>
              </a:rPr>
              <a:t>our biobank at Rutgers University in New Jersey. The conversion of blood cells to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cells happens at the New York Stem Cell Foundation, and the resulting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cells are again stored in the biobank at Rutgers University. It takes about 6-9 months to make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All the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cells that are made with blood donated to Simons Searchlight are available to researchers worldwide. The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 samples can be requested through a database, called SFARI Base. Once a researcher requests the samples, the request is reviewed to ensure it is legitimate and the samples are shipped to them.</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SFARI has formed a collaboration with the Nancy Lurie Marks Family Foundation, short NLMFF, to finance the generation of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cells. With this, we save researchers time and money and ensure the generation of a high quality technically homogeneous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 resource.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Thanks for listening and I’m happy to answer any questions.</a:t>
            </a:r>
          </a:p>
          <a:p>
            <a:endParaRPr lang="en-US" sz="1200" b="0" i="0" u="none" strike="noStrike" kern="1200" dirty="0">
              <a:solidFill>
                <a:schemeClr val="tx1"/>
              </a:solidFill>
              <a:effectLst/>
              <a:latin typeface="+mn-lt"/>
              <a:ea typeface="+mn-ea"/>
              <a:cs typeface="+mn-cs"/>
            </a:endParaRPr>
          </a:p>
          <a:p>
            <a:endParaRPr lang="en-US" altLang="en-US" dirty="0">
              <a:ea typeface="MS PGothic" charset="-128"/>
            </a:endParaRPr>
          </a:p>
        </p:txBody>
      </p:sp>
      <p:sp>
        <p:nvSpPr>
          <p:cNvPr id="25603"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Geneva" charset="0"/>
                <a:ea typeface="MS PGothic" charset="-128"/>
              </a:defRPr>
            </a:lvl1pPr>
            <a:lvl2pPr marL="742950" indent="-285750">
              <a:defRPr sz="2400" b="1">
                <a:solidFill>
                  <a:schemeClr val="tx1"/>
                </a:solidFill>
                <a:latin typeface="Geneva" charset="0"/>
                <a:ea typeface="MS PGothic" charset="-128"/>
              </a:defRPr>
            </a:lvl2pPr>
            <a:lvl3pPr marL="1143000" indent="-228600">
              <a:defRPr sz="2400" b="1">
                <a:solidFill>
                  <a:schemeClr val="tx1"/>
                </a:solidFill>
                <a:latin typeface="Geneva" charset="0"/>
                <a:ea typeface="MS PGothic" charset="-128"/>
              </a:defRPr>
            </a:lvl3pPr>
            <a:lvl4pPr marL="1600200" indent="-228600">
              <a:defRPr sz="2400" b="1">
                <a:solidFill>
                  <a:schemeClr val="tx1"/>
                </a:solidFill>
                <a:latin typeface="Geneva" charset="0"/>
                <a:ea typeface="MS PGothic" charset="-128"/>
              </a:defRPr>
            </a:lvl4pPr>
            <a:lvl5pPr marL="2057400" indent="-228600">
              <a:defRPr sz="2400" b="1">
                <a:solidFill>
                  <a:schemeClr val="tx1"/>
                </a:solidFill>
                <a:latin typeface="Geneva" charset="0"/>
                <a:ea typeface="MS PGothic" charset="-128"/>
              </a:defRPr>
            </a:lvl5pPr>
            <a:lvl6pPr marL="2514600" indent="-228600" eaLnBrk="0" fontAlgn="base" hangingPunct="0">
              <a:spcBef>
                <a:spcPct val="0"/>
              </a:spcBef>
              <a:spcAft>
                <a:spcPct val="0"/>
              </a:spcAft>
              <a:defRPr sz="2400" b="1">
                <a:solidFill>
                  <a:schemeClr val="tx1"/>
                </a:solidFill>
                <a:latin typeface="Geneva" charset="0"/>
                <a:ea typeface="MS PGothic" charset="-128"/>
              </a:defRPr>
            </a:lvl6pPr>
            <a:lvl7pPr marL="2971800" indent="-228600" eaLnBrk="0" fontAlgn="base" hangingPunct="0">
              <a:spcBef>
                <a:spcPct val="0"/>
              </a:spcBef>
              <a:spcAft>
                <a:spcPct val="0"/>
              </a:spcAft>
              <a:defRPr sz="2400" b="1">
                <a:solidFill>
                  <a:schemeClr val="tx1"/>
                </a:solidFill>
                <a:latin typeface="Geneva" charset="0"/>
                <a:ea typeface="MS PGothic" charset="-128"/>
              </a:defRPr>
            </a:lvl7pPr>
            <a:lvl8pPr marL="3429000" indent="-228600" eaLnBrk="0" fontAlgn="base" hangingPunct="0">
              <a:spcBef>
                <a:spcPct val="0"/>
              </a:spcBef>
              <a:spcAft>
                <a:spcPct val="0"/>
              </a:spcAft>
              <a:defRPr sz="2400" b="1">
                <a:solidFill>
                  <a:schemeClr val="tx1"/>
                </a:solidFill>
                <a:latin typeface="Geneva" charset="0"/>
                <a:ea typeface="MS PGothic" charset="-128"/>
              </a:defRPr>
            </a:lvl8pPr>
            <a:lvl9pPr marL="3886200" indent="-228600" eaLnBrk="0" fontAlgn="base" hangingPunct="0">
              <a:spcBef>
                <a:spcPct val="0"/>
              </a:spcBef>
              <a:spcAft>
                <a:spcPct val="0"/>
              </a:spcAft>
              <a:defRPr sz="2400" b="1">
                <a:solidFill>
                  <a:schemeClr val="tx1"/>
                </a:solidFill>
                <a:latin typeface="Geneva" charset="0"/>
                <a:ea typeface="MS PGothic"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D45125-53EA-0C46-AD4E-07F222E677BC}" type="slidenum">
              <a:rPr kumimoji="0" lang="en-US" altLang="en-US" sz="1200" b="0" i="0" u="none" strike="noStrike" kern="1200" cap="none" spc="0" normalizeH="0" baseline="0" noProof="0">
                <a:ln>
                  <a:noFill/>
                </a:ln>
                <a:solidFill>
                  <a:prstClr val="white"/>
                </a:solidFill>
                <a:effectLst/>
                <a:uLnTx/>
                <a:uFillTx/>
                <a:latin typeface="Times" charset="0"/>
                <a:ea typeface="MS PGothic" charset="-128"/>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Times" charset="0"/>
              <a:ea typeface="MS PGothic" charset="-128"/>
              <a:cs typeface="Arial"/>
              <a:sym typeface="Arial"/>
            </a:endParaRPr>
          </a:p>
        </p:txBody>
      </p:sp>
    </p:spTree>
    <p:extLst>
      <p:ext uri="{BB962C8B-B14F-4D97-AF65-F5344CB8AC3E}">
        <p14:creationId xmlns:p14="http://schemas.microsoft.com/office/powerpoint/2010/main" val="1673939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Audio:</a:t>
            </a:r>
            <a:r>
              <a:rPr lang="en-US" sz="1200" b="0" i="0" u="none" strike="noStrike" kern="1200" dirty="0">
                <a:solidFill>
                  <a:schemeClr val="tx1"/>
                </a:solidFill>
                <a:effectLst/>
                <a:latin typeface="+mn-lt"/>
                <a:ea typeface="+mn-ea"/>
                <a:cs typeface="+mn-cs"/>
              </a:rPr>
              <a:t> The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cells that we are making are made from Simons Searchlight participant blood donations but they can also be made from other sources, like skin cells. Within your blood there are many different types of cells that we cannot see with our bare eyes. Those blood cells that are used for making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cells are separated and treated in a special way that tells them to become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This first (use pointer to show it) step takes about 6-9 months, this is the time it takes from receiving the blood to making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cells. I want to point out that making the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cells is not an experiment. Making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cells, is generating  a resource that researchers need to do specific experiments. By making this resource, SFARI saves researchers time and money, so they can focus on the real experiments.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But why are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cells so valuable? </a:t>
            </a:r>
            <a:endParaRPr lang="en-US" b="0" dirty="0">
              <a:effectLst/>
            </a:endParaRPr>
          </a:p>
          <a:p>
            <a:pPr rtl="0"/>
            <a:br>
              <a:rPr lang="en-US" b="0" dirty="0">
                <a:effectLst/>
              </a:rPr>
            </a:b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cells are very special because researchers, can force  them to become the specific cells that make up the different tissues of the body such as the nerve cells that make up the brain, or the cells that make up the liver, or the cells that make up the heart. Those types of cells are all different and are not easily accessible from a living human. Blood cells that were not converted to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cells cannot turn into these different cell types on their own. The only other cell type that can develop into such special cell types are embryonic stem cells, which are not available from patients. That’s why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cells are so valuable, because they allow us to make and study usually inaccessible cells from a patient (point at Nerve Cells, Liver Cells…).   Researchers can then use the ‘nerve cells’ they made from </a:t>
            </a:r>
            <a:r>
              <a:rPr lang="en-US" sz="1200" b="0" i="0" u="none" strike="noStrike" kern="1200" dirty="0" err="1">
                <a:solidFill>
                  <a:schemeClr val="tx1"/>
                </a:solidFill>
                <a:effectLst/>
                <a:latin typeface="+mn-lt"/>
                <a:ea typeface="+mn-ea"/>
                <a:cs typeface="+mn-cs"/>
              </a:rPr>
              <a:t>iPS</a:t>
            </a:r>
            <a:r>
              <a:rPr lang="en-US" sz="1200" b="0" i="0" u="none" strike="noStrike" kern="1200" dirty="0">
                <a:solidFill>
                  <a:schemeClr val="tx1"/>
                </a:solidFill>
                <a:effectLst/>
                <a:latin typeface="+mn-lt"/>
                <a:ea typeface="+mn-ea"/>
                <a:cs typeface="+mn-cs"/>
              </a:rPr>
              <a:t> cells, to understand how and why the cells of individuals with different neurodevelopmental conditions function differently from those of other people. In </a:t>
            </a:r>
            <a:r>
              <a:rPr lang="en-US" sz="1200" b="0" i="0" u="none" strike="noStrike" kern="1200" dirty="0" err="1">
                <a:solidFill>
                  <a:schemeClr val="tx1"/>
                </a:solidFill>
                <a:effectLst/>
                <a:latin typeface="+mn-lt"/>
                <a:ea typeface="+mn-ea"/>
                <a:cs typeface="+mn-cs"/>
              </a:rPr>
              <a:t>addition,they</a:t>
            </a:r>
            <a:r>
              <a:rPr lang="en-US" sz="1200" b="0" i="0" u="none" strike="noStrike" kern="1200" dirty="0">
                <a:solidFill>
                  <a:schemeClr val="tx1"/>
                </a:solidFill>
                <a:effectLst/>
                <a:latin typeface="+mn-lt"/>
                <a:ea typeface="+mn-ea"/>
                <a:cs typeface="+mn-cs"/>
              </a:rPr>
              <a:t>  can be used to find and test drug therapies. </a:t>
            </a:r>
            <a:endParaRPr lang="en-US" b="0" dirty="0">
              <a:effectLst/>
            </a:endParaRP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712FC-16CA-C142-8F00-0E7D7A726E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901756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3d1c059acc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13d1c059acc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g13d1c059acc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f13fc2dd4_0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df13fc2dd4_0_2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df13fc2dd4_0_2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Movement disorders:</a:t>
            </a:r>
          </a:p>
          <a:p>
            <a:pPr algn="l"/>
            <a:r>
              <a:rPr lang="en-US" b="0" i="0" dirty="0">
                <a:solidFill>
                  <a:srgbClr val="222222"/>
                </a:solidFill>
                <a:effectLst/>
                <a:latin typeface="Arial" panose="020B0604020202020204" pitchFamily="34" charset="0"/>
              </a:rPr>
              <a:t>3 dystonia</a:t>
            </a:r>
          </a:p>
          <a:p>
            <a:pPr algn="l"/>
            <a:r>
              <a:rPr lang="en-US" b="0" i="0" dirty="0">
                <a:solidFill>
                  <a:srgbClr val="222222"/>
                </a:solidFill>
                <a:effectLst/>
                <a:latin typeface="Arial" panose="020B0604020202020204" pitchFamily="34" charset="0"/>
              </a:rPr>
              <a:t>9  tremors (includes 1 "intention tremor")</a:t>
            </a:r>
          </a:p>
          <a:p>
            <a:pPr algn="l"/>
            <a:r>
              <a:rPr lang="en-US" b="0" i="0" dirty="0">
                <a:solidFill>
                  <a:srgbClr val="222222"/>
                </a:solidFill>
                <a:effectLst/>
                <a:latin typeface="Arial" panose="020B0604020202020204" pitchFamily="34" charset="0"/>
              </a:rPr>
              <a:t>6 ataxia</a:t>
            </a:r>
          </a:p>
          <a:p>
            <a:pPr algn="l"/>
            <a:r>
              <a:rPr lang="en-US" b="0" i="0" dirty="0">
                <a:solidFill>
                  <a:srgbClr val="222222"/>
                </a:solidFill>
                <a:effectLst/>
                <a:latin typeface="Arial" panose="020B0604020202020204" pitchFamily="34" charset="0"/>
              </a:rPr>
              <a:t>2 abnormal gait</a:t>
            </a:r>
          </a:p>
          <a:p>
            <a:pPr algn="l"/>
            <a:r>
              <a:rPr lang="en-US" b="0" i="0" dirty="0">
                <a:solidFill>
                  <a:srgbClr val="222222"/>
                </a:solidFill>
                <a:effectLst/>
                <a:latin typeface="Arial" panose="020B0604020202020204" pitchFamily="34" charset="0"/>
              </a:rPr>
              <a:t>1 Myoclonus</a:t>
            </a:r>
          </a:p>
          <a:p>
            <a:pPr algn="l"/>
            <a:r>
              <a:rPr lang="en-US" b="0" i="0" dirty="0">
                <a:solidFill>
                  <a:srgbClr val="222222"/>
                </a:solidFill>
                <a:effectLst/>
                <a:latin typeface="Arial" panose="020B0604020202020204" pitchFamily="34" charset="0"/>
              </a:rPr>
              <a:t>1 stereotypy</a:t>
            </a:r>
          </a:p>
          <a:p>
            <a:pPr algn="l"/>
            <a:r>
              <a:rPr lang="en-US" b="0" i="0" dirty="0">
                <a:solidFill>
                  <a:srgbClr val="222222"/>
                </a:solidFill>
                <a:effectLst/>
                <a:latin typeface="Arial" panose="020B0604020202020204" pitchFamily="34" charset="0"/>
              </a:rPr>
              <a:t>1 frequent falls</a:t>
            </a:r>
          </a:p>
          <a:p>
            <a:endParaRPr lang="en-US" dirty="0"/>
          </a:p>
        </p:txBody>
      </p:sp>
      <p:sp>
        <p:nvSpPr>
          <p:cNvPr id="4" name="Slide Number Placeholder 3"/>
          <p:cNvSpPr>
            <a:spLocks noGrp="1"/>
          </p:cNvSpPr>
          <p:nvPr>
            <p:ph type="sldNum" sz="quarter" idx="5"/>
          </p:nvPr>
        </p:nvSpPr>
        <p:spPr/>
        <p:txBody>
          <a:bodyPr/>
          <a:lstStyle/>
          <a:p>
            <a:fld id="{C63A8707-E070-5247-9FD6-B1F7DEEEF08C}" type="slidenum">
              <a:rPr lang="en-US" smtClean="0"/>
              <a:t>17</a:t>
            </a:fld>
            <a:endParaRPr lang="en-US"/>
          </a:p>
        </p:txBody>
      </p:sp>
    </p:spTree>
    <p:extLst>
      <p:ext uri="{BB962C8B-B14F-4D97-AF65-F5344CB8AC3E}">
        <p14:creationId xmlns:p14="http://schemas.microsoft.com/office/powerpoint/2010/main" val="3798239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2094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4 individuals</a:t>
            </a:r>
          </a:p>
        </p:txBody>
      </p:sp>
      <p:sp>
        <p:nvSpPr>
          <p:cNvPr id="4" name="Slide Number Placeholder 3"/>
          <p:cNvSpPr>
            <a:spLocks noGrp="1"/>
          </p:cNvSpPr>
          <p:nvPr>
            <p:ph type="sldNum" sz="quarter" idx="5"/>
          </p:nvPr>
        </p:nvSpPr>
        <p:spPr/>
        <p:txBody>
          <a:bodyPr/>
          <a:lstStyle/>
          <a:p>
            <a:fld id="{C63A8707-E070-5247-9FD6-B1F7DEEEF08C}" type="slidenum">
              <a:rPr lang="en-US" smtClean="0"/>
              <a:t>20</a:t>
            </a:fld>
            <a:endParaRPr lang="en-US"/>
          </a:p>
        </p:txBody>
      </p:sp>
    </p:spTree>
    <p:extLst>
      <p:ext uri="{BB962C8B-B14F-4D97-AF65-F5344CB8AC3E}">
        <p14:creationId xmlns:p14="http://schemas.microsoft.com/office/powerpoint/2010/main" val="2198362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eye surgery</a:t>
            </a:r>
          </a:p>
        </p:txBody>
      </p:sp>
      <p:sp>
        <p:nvSpPr>
          <p:cNvPr id="4" name="Slide Number Placeholder 3"/>
          <p:cNvSpPr>
            <a:spLocks noGrp="1"/>
          </p:cNvSpPr>
          <p:nvPr>
            <p:ph type="sldNum" sz="quarter" idx="5"/>
          </p:nvPr>
        </p:nvSpPr>
        <p:spPr/>
        <p:txBody>
          <a:bodyPr/>
          <a:lstStyle/>
          <a:p>
            <a:fld id="{C63A8707-E070-5247-9FD6-B1F7DEEEF08C}" type="slidenum">
              <a:rPr lang="en-US" smtClean="0"/>
              <a:t>21</a:t>
            </a:fld>
            <a:endParaRPr lang="en-US"/>
          </a:p>
        </p:txBody>
      </p:sp>
    </p:spTree>
    <p:extLst>
      <p:ext uri="{BB962C8B-B14F-4D97-AF65-F5344CB8AC3E}">
        <p14:creationId xmlns:p14="http://schemas.microsoft.com/office/powerpoint/2010/main" val="1154632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type reported -</a:t>
            </a:r>
          </a:p>
        </p:txBody>
      </p:sp>
      <p:sp>
        <p:nvSpPr>
          <p:cNvPr id="4" name="Slide Number Placeholder 3"/>
          <p:cNvSpPr>
            <a:spLocks noGrp="1"/>
          </p:cNvSpPr>
          <p:nvPr>
            <p:ph type="sldNum" sz="quarter" idx="5"/>
          </p:nvPr>
        </p:nvSpPr>
        <p:spPr/>
        <p:txBody>
          <a:bodyPr/>
          <a:lstStyle/>
          <a:p>
            <a:fld id="{C63A8707-E070-5247-9FD6-B1F7DEEEF08C}" type="slidenum">
              <a:rPr lang="en-US" smtClean="0"/>
              <a:t>22</a:t>
            </a:fld>
            <a:endParaRPr lang="en-US"/>
          </a:p>
        </p:txBody>
      </p:sp>
    </p:spTree>
    <p:extLst>
      <p:ext uri="{BB962C8B-B14F-4D97-AF65-F5344CB8AC3E}">
        <p14:creationId xmlns:p14="http://schemas.microsoft.com/office/powerpoint/2010/main" val="1119313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Simons Searchlight team at a glance! It takes an incredible team behind the scenes to make this study run.</a:t>
            </a:r>
          </a:p>
          <a:p>
            <a:endParaRPr lang="en-US" dirty="0"/>
          </a:p>
          <a:p>
            <a:r>
              <a:rPr lang="en-US" sz="1200" b="0" i="0" u="none" strike="noStrike" cap="none" dirty="0">
                <a:solidFill>
                  <a:schemeClr val="dk1"/>
                </a:solidFill>
                <a:effectLst/>
                <a:latin typeface="Calibri"/>
                <a:ea typeface="Calibri"/>
                <a:cs typeface="Calibri"/>
                <a:sym typeface="Calibri"/>
              </a:rPr>
              <a:t>The Simons Searchlight team is made up of many talented staff members with years of experience working with rare neurogenetic communities.  They represent expertise in a variety of disciplines: Clinicians, genetic counselors, project managers, developers, coordinators, communications specialists – all with the goal of supporting the Simons Searchlight community.</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Our team is working with you every step of the way and to help you throughout your research participation journey. We are committed to doing this and we’ve been doing this for over ten years. We are in this for the long-haul and we will continue to help you.</a:t>
            </a:r>
          </a:p>
          <a:p>
            <a:endParaRPr lang="en-US" sz="1200" b="0" i="0" u="none" strike="noStrike" cap="none" dirty="0">
              <a:solidFill>
                <a:schemeClr val="dk1"/>
              </a:solidFill>
              <a:effectLst/>
              <a:latin typeface="Calibri"/>
              <a:ea typeface="Calibri"/>
              <a:cs typeface="Calibri"/>
              <a:sym typeface="Calibri"/>
            </a:endParaRPr>
          </a:p>
          <a:p>
            <a:r>
              <a:rPr lang="en-US" sz="1200" b="0" i="0" u="sng" strike="noStrike" cap="none" dirty="0">
                <a:solidFill>
                  <a:schemeClr val="bg2">
                    <a:lumMod val="75000"/>
                  </a:schemeClr>
                </a:solidFill>
                <a:effectLst/>
                <a:latin typeface="Calibri"/>
                <a:ea typeface="Calibri"/>
                <a:cs typeface="Calibri"/>
                <a:sym typeface="Calibri"/>
              </a:rPr>
              <a:t>[</a:t>
            </a:r>
            <a:r>
              <a:rPr lang="en-US" sz="1200" b="0" i="1" u="sng" strike="noStrike" cap="none" dirty="0">
                <a:solidFill>
                  <a:schemeClr val="bg2">
                    <a:lumMod val="75000"/>
                  </a:schemeClr>
                </a:solidFill>
                <a:effectLst/>
                <a:latin typeface="Calibri"/>
                <a:ea typeface="Calibri"/>
                <a:cs typeface="Calibri"/>
                <a:sym typeface="Calibri"/>
              </a:rPr>
              <a:t>For examples, if needed</a:t>
            </a:r>
            <a:r>
              <a:rPr lang="en-US" sz="1200" b="0" i="0" u="none" strike="noStrike" cap="none" dirty="0">
                <a:solidFill>
                  <a:schemeClr val="bg2">
                    <a:lumMod val="75000"/>
                  </a:schemeClr>
                </a:solidFill>
                <a:effectLst/>
                <a:latin typeface="Calibri"/>
                <a:ea typeface="Calibri"/>
                <a:cs typeface="Calibri"/>
                <a:sym typeface="Calibri"/>
              </a:rPr>
              <a:t>:  </a:t>
            </a:r>
            <a:r>
              <a:rPr lang="en-US" sz="1200" b="0" i="1" u="none" strike="noStrike" cap="none" dirty="0">
                <a:solidFill>
                  <a:schemeClr val="bg2">
                    <a:lumMod val="75000"/>
                  </a:schemeClr>
                </a:solidFill>
                <a:effectLst/>
                <a:latin typeface="Calibri"/>
                <a:ea typeface="Calibri"/>
                <a:cs typeface="Calibri"/>
                <a:sym typeface="Calibri"/>
              </a:rPr>
              <a:t>The clinical data team works on creating measurements that are family-facing and shares information collected back to families. The digital product team supports the clinical data team with survey execution and manages the participant user experience in the dashboard portal. The research coordination team regularly responds to questions from families and helps them navigate their participation. The genetic counseling team works with families to help them navigate their new genetic diagnosis and connects them with resources. And the communications team supports all of these departments in various capacities to ensure alignment and carries out other outreach efforts to raise awareness about the study</a:t>
            </a:r>
            <a:r>
              <a:rPr lang="en-US" sz="1200" b="0" i="0" u="none" strike="noStrike" cap="none" dirty="0">
                <a:solidFill>
                  <a:schemeClr val="bg2">
                    <a:lumMod val="75000"/>
                  </a:schemeClr>
                </a:solidFill>
                <a:effectLst/>
                <a:latin typeface="Calibri"/>
                <a:ea typeface="Calibri"/>
                <a:cs typeface="Calibri"/>
                <a:sym typeface="Calibri"/>
              </a:rPr>
              <a:t>.] </a:t>
            </a:r>
            <a:br>
              <a:rPr lang="en-US" dirty="0"/>
            </a:b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6864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type reported -</a:t>
            </a:r>
          </a:p>
        </p:txBody>
      </p:sp>
      <p:sp>
        <p:nvSpPr>
          <p:cNvPr id="4" name="Slide Number Placeholder 3"/>
          <p:cNvSpPr>
            <a:spLocks noGrp="1"/>
          </p:cNvSpPr>
          <p:nvPr>
            <p:ph type="sldNum" sz="quarter" idx="5"/>
          </p:nvPr>
        </p:nvSpPr>
        <p:spPr/>
        <p:txBody>
          <a:bodyPr/>
          <a:lstStyle/>
          <a:p>
            <a:fld id="{C63A8707-E070-5247-9FD6-B1F7DEEEF08C}" type="slidenum">
              <a:rPr lang="en-US" smtClean="0"/>
              <a:t>23</a:t>
            </a:fld>
            <a:endParaRPr lang="en-US"/>
          </a:p>
        </p:txBody>
      </p:sp>
    </p:spTree>
    <p:extLst>
      <p:ext uri="{BB962C8B-B14F-4D97-AF65-F5344CB8AC3E}">
        <p14:creationId xmlns:p14="http://schemas.microsoft.com/office/powerpoint/2010/main" val="3687970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A8707-E070-5247-9FD6-B1F7DEEEF08C}" type="slidenum">
              <a:rPr lang="en-US" smtClean="0"/>
              <a:t>24</a:t>
            </a:fld>
            <a:endParaRPr lang="en-US"/>
          </a:p>
        </p:txBody>
      </p:sp>
    </p:spTree>
    <p:extLst>
      <p:ext uri="{BB962C8B-B14F-4D97-AF65-F5344CB8AC3E}">
        <p14:creationId xmlns:p14="http://schemas.microsoft.com/office/powerpoint/2010/main" val="3044216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f13fc2dd4_0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df13fc2dd4_0_2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 </a:t>
            </a:r>
            <a:endParaRPr dirty="0"/>
          </a:p>
        </p:txBody>
      </p:sp>
      <p:sp>
        <p:nvSpPr>
          <p:cNvPr id="163" name="Google Shape;163;gdf13fc2dd4_0_2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44642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We used a standardized measure called the Vineland Adaptive Behavior Scales to look at a model for development over time. This graph is like a growth chart. It shows age on the x-axis, and then each dot represents one person. xx individuals reported what they were able to do at a specific age which is shown on the y axis. When we plot them all together, we can see what people with SLC6A1 can do  across ages. </a:t>
            </a:r>
          </a:p>
          <a:p>
            <a:pPr>
              <a:defRPr/>
            </a:pPr>
            <a:r>
              <a:rPr lang="en-US" dirty="0"/>
              <a:t>This particular chart shows expressive language development, or the ability to verbalize to express yourself. The solid line shows the change with increasing age. This is a snapshot (cross-sectional) in time; and we aren’t saying everyone will be able to achieve these milestones exactly on the ages that we plotted. </a:t>
            </a:r>
            <a:r>
              <a:rPr lang="en-US" b="1" dirty="0"/>
              <a:t>If everyone in SL fills out their Vineland every year, we will be able to plot true longitudinal growth in everyone.  -- NOTE we are adding the ORCA for a finer-grained more inclusive measure of communication this coming year --</a:t>
            </a:r>
            <a:endParaRPr lang="en-US">
              <a:cs typeface="Calibri" panose="020F0502020204030204"/>
            </a:endParaRPr>
          </a:p>
          <a:p>
            <a:pPr>
              <a:defRPr/>
            </a:pPr>
            <a:r>
              <a:rPr lang="en-US" dirty="0"/>
              <a:t>OR</a:t>
            </a:r>
            <a:endParaRPr lang="en-US" dirty="0">
              <a:cs typeface="Calibri"/>
            </a:endParaRPr>
          </a:p>
          <a:p>
            <a:pPr>
              <a:defRPr/>
            </a:pPr>
            <a:r>
              <a:rPr lang="en-US" dirty="0" err="1"/>
              <a:t>ØEach</a:t>
            </a:r>
            <a:r>
              <a:rPr lang="en-US" dirty="0"/>
              <a:t> dot is a person, and shows at what approximate age </a:t>
            </a:r>
            <a:r>
              <a:rPr lang="en-US" i="1" dirty="0"/>
              <a:t>level </a:t>
            </a:r>
            <a:r>
              <a:rPr lang="en-US" dirty="0"/>
              <a:t>they are functioning, at their current actual age</a:t>
            </a:r>
            <a:endParaRPr lang="en-US" dirty="0">
              <a:cs typeface="Calibri"/>
            </a:endParaRPr>
          </a:p>
          <a:p>
            <a:pPr>
              <a:defRPr/>
            </a:pPr>
            <a:r>
              <a:rPr lang="en-US" dirty="0" err="1"/>
              <a:t>ØAll</a:t>
            </a:r>
            <a:r>
              <a:rPr lang="en-US" dirty="0"/>
              <a:t> together, this graph shows what people with STXBP1 variants do at younger and older ages</a:t>
            </a:r>
            <a:endParaRPr lang="en-US" dirty="0">
              <a:cs typeface="Calibri"/>
            </a:endParaRPr>
          </a:p>
          <a:p>
            <a:pPr>
              <a:defRPr/>
            </a:pPr>
            <a:r>
              <a:rPr lang="en-US" dirty="0" err="1"/>
              <a:t>ØThe</a:t>
            </a:r>
            <a:r>
              <a:rPr lang="en-US" dirty="0"/>
              <a:t> dotted line shows the level where a person likely has speech</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63A8707-E070-5247-9FD6-B1F7DEEEF08C}" type="slidenum">
              <a:rPr lang="en-US" smtClean="0"/>
              <a:t>26</a:t>
            </a:fld>
            <a:endParaRPr lang="en-US"/>
          </a:p>
        </p:txBody>
      </p:sp>
    </p:spTree>
    <p:extLst>
      <p:ext uri="{BB962C8B-B14F-4D97-AF65-F5344CB8AC3E}">
        <p14:creationId xmlns:p14="http://schemas.microsoft.com/office/powerpoint/2010/main" val="2838824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A8707-E070-5247-9FD6-B1F7DEEEF08C}" type="slidenum">
              <a:rPr lang="en-US" smtClean="0"/>
              <a:t>27</a:t>
            </a:fld>
            <a:endParaRPr lang="en-US"/>
          </a:p>
        </p:txBody>
      </p:sp>
    </p:spTree>
    <p:extLst>
      <p:ext uri="{BB962C8B-B14F-4D97-AF65-F5344CB8AC3E}">
        <p14:creationId xmlns:p14="http://schemas.microsoft.com/office/powerpoint/2010/main" val="994088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A8707-E070-5247-9FD6-B1F7DEEEF08C}" type="slidenum">
              <a:rPr lang="en-US" smtClean="0"/>
              <a:t>28</a:t>
            </a:fld>
            <a:endParaRPr lang="en-US"/>
          </a:p>
        </p:txBody>
      </p:sp>
    </p:spTree>
    <p:extLst>
      <p:ext uri="{BB962C8B-B14F-4D97-AF65-F5344CB8AC3E}">
        <p14:creationId xmlns:p14="http://schemas.microsoft.com/office/powerpoint/2010/main" val="3116187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A8707-E070-5247-9FD6-B1F7DEEEF08C}" type="slidenum">
              <a:rPr lang="en-US" smtClean="0"/>
              <a:t>29</a:t>
            </a:fld>
            <a:endParaRPr lang="en-US"/>
          </a:p>
        </p:txBody>
      </p:sp>
    </p:spTree>
    <p:extLst>
      <p:ext uri="{BB962C8B-B14F-4D97-AF65-F5344CB8AC3E}">
        <p14:creationId xmlns:p14="http://schemas.microsoft.com/office/powerpoint/2010/main" val="3143910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f13fc2dd4_0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df13fc2dd4_0_2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 </a:t>
            </a:r>
            <a:endParaRPr dirty="0"/>
          </a:p>
        </p:txBody>
      </p:sp>
      <p:sp>
        <p:nvSpPr>
          <p:cNvPr id="163" name="Google Shape;163;gdf13fc2dd4_0_2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37670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df13fc2dd4_0_9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Group means</a:t>
            </a:r>
            <a:endParaRPr dirty="0"/>
          </a:p>
        </p:txBody>
      </p:sp>
      <p:sp>
        <p:nvSpPr>
          <p:cNvPr id="266" name="Google Shape;266;gdf13fc2dd4_0_9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006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df13fc2dd4_0_9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Group means</a:t>
            </a:r>
            <a:endParaRPr dirty="0"/>
          </a:p>
        </p:txBody>
      </p:sp>
      <p:sp>
        <p:nvSpPr>
          <p:cNvPr id="266" name="Google Shape;266;gdf13fc2dd4_0_9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7618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Helvetica Light" panose="020B0403020202020204" pitchFamily="34" charset="0"/>
              </a:rPr>
              <a:t>aims to accelerate science and improve lives for people with rare genetic neurodevelopmental disorders.</a:t>
            </a:r>
            <a:endParaRPr lang="en-US" dirty="0"/>
          </a:p>
          <a:p>
            <a:endParaRPr lang="en-US" dirty="0"/>
          </a:p>
          <a:p>
            <a:r>
              <a:rPr lang="en-US" dirty="0"/>
              <a:t>Surveys that are standardized, validated and sensitive in detecting differences are prioritized. By collecting this information over time, or longitudinally, we will all learn more about how the condition may change as people get older.  Overall we aim to ensure to facilitate investigation by researchers in a way that is feasible and scalable, with a focus on generating knowledge that is useful and high priority to participants.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6186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df13fc2dd4_0_9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Group means</a:t>
            </a:r>
            <a:endParaRPr dirty="0"/>
          </a:p>
        </p:txBody>
      </p:sp>
      <p:sp>
        <p:nvSpPr>
          <p:cNvPr id="266" name="Google Shape;266;gdf13fc2dd4_0_9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525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df13fc2dd4_0_9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Group means</a:t>
            </a:r>
            <a:endParaRPr dirty="0"/>
          </a:p>
        </p:txBody>
      </p:sp>
      <p:sp>
        <p:nvSpPr>
          <p:cNvPr id="266" name="Google Shape;266;gdf13fc2dd4_0_9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4416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df13fc2dd4_0_7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df13fc2dd4_0_7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4" name="Google Shape;314;gdf13fc2dd4_0_7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86783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f13fc2dd4_0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df13fc2dd4_0_2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 </a:t>
            </a:r>
            <a:endParaRPr dirty="0"/>
          </a:p>
        </p:txBody>
      </p:sp>
      <p:sp>
        <p:nvSpPr>
          <p:cNvPr id="163" name="Google Shape;163;gdf13fc2dd4_0_2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41852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df13fc2dd4_0_9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Qi-Disability measures quality of life by looking at the following areas: physical health, psychological well-being, social relationships, leisure, and independence. </a:t>
            </a:r>
            <a:endParaRPr lang="en-US" dirty="0"/>
          </a:p>
          <a:p>
            <a:pPr marL="0" lvl="0" indent="0" algn="l" rtl="0">
              <a:spcBef>
                <a:spcPts val="0"/>
              </a:spcBef>
              <a:spcAft>
                <a:spcPts val="0"/>
              </a:spcAft>
              <a:buNone/>
            </a:pPr>
            <a:endParaRPr dirty="0"/>
          </a:p>
        </p:txBody>
      </p:sp>
      <p:sp>
        <p:nvSpPr>
          <p:cNvPr id="245" name="Google Shape;245;gdf13fc2dd4_0_9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298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df13fc2dd4_0_9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Qi-Disability measures quality of life by looking at the following areas: physical health, psychological well-being, social relationships, leisure, and independence. </a:t>
            </a:r>
            <a:endParaRPr lang="en-US" dirty="0"/>
          </a:p>
          <a:p>
            <a:pPr marL="0" lvl="0" indent="0" algn="l" rtl="0">
              <a:spcBef>
                <a:spcPts val="0"/>
              </a:spcBef>
              <a:spcAft>
                <a:spcPts val="0"/>
              </a:spcAft>
              <a:buNone/>
            </a:pPr>
            <a:endParaRPr dirty="0"/>
          </a:p>
        </p:txBody>
      </p:sp>
      <p:sp>
        <p:nvSpPr>
          <p:cNvPr id="245" name="Google Shape;245;gdf13fc2dd4_0_9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1329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mn-lt"/>
                <a:ea typeface="Calibri"/>
                <a:cs typeface="Calibri"/>
                <a:sym typeface="Calibri"/>
              </a:rPr>
              <a:t>Whether you have not signed up or haven’t completed all the steps, joining Simon searchlight is a fairly straightforward process. </a:t>
            </a:r>
          </a:p>
          <a:p>
            <a:endParaRPr lang="en-US" sz="1200" b="0" i="0" u="none" strike="noStrike" cap="none" dirty="0">
              <a:solidFill>
                <a:schemeClr val="dk1"/>
              </a:solidFill>
              <a:effectLst/>
              <a:latin typeface="+mn-lt"/>
              <a:ea typeface="Calibri"/>
              <a:cs typeface="Calibri"/>
              <a:sym typeface="Calibri"/>
            </a:endParaRPr>
          </a:p>
          <a:p>
            <a:r>
              <a:rPr lang="en-US" sz="1200" b="0" i="0" u="none" strike="noStrike" cap="none" dirty="0">
                <a:solidFill>
                  <a:schemeClr val="dk1"/>
                </a:solidFill>
                <a:effectLst/>
                <a:latin typeface="+mn-lt"/>
                <a:ea typeface="Calibri"/>
                <a:cs typeface="Calibri"/>
                <a:sym typeface="Calibri"/>
              </a:rPr>
              <a:t>You sign up online you give us your genetics lab report that I talked about, you have a medical history phone call with our trained genetic counselor, and fill out your online surveys. We also offer support over the phone if you want assistance with any of these steps. </a:t>
            </a:r>
          </a:p>
          <a:p>
            <a:r>
              <a:rPr lang="en-US" sz="1200" b="0" i="0" u="none" strike="noStrike" cap="none" dirty="0">
                <a:solidFill>
                  <a:schemeClr val="dk1"/>
                </a:solidFill>
                <a:effectLst/>
                <a:latin typeface="+mn-lt"/>
                <a:ea typeface="Calibri"/>
                <a:cs typeface="Calibri"/>
                <a:sym typeface="Calibri"/>
              </a:rPr>
              <a:t> </a:t>
            </a:r>
          </a:p>
          <a:p>
            <a:r>
              <a:rPr lang="en-US" sz="1200" b="0" i="0" u="none" strike="noStrike" cap="none" dirty="0">
                <a:solidFill>
                  <a:schemeClr val="dk1"/>
                </a:solidFill>
                <a:effectLst/>
                <a:latin typeface="+mn-lt"/>
                <a:ea typeface="Calibri"/>
                <a:cs typeface="Calibri"/>
                <a:sym typeface="Calibri"/>
              </a:rPr>
              <a:t>If you're interested in providing a bio specimen you can do that, and then importantly, following up with us over time So we can check in and see how everything's going and collect information on a yearly basis from you.</a:t>
            </a:r>
          </a:p>
          <a:p>
            <a:r>
              <a:rPr lang="en-US" sz="1200" b="0" i="0" u="none" strike="noStrike" cap="none" dirty="0">
                <a:solidFill>
                  <a:schemeClr val="dk1"/>
                </a:solidFill>
                <a:effectLst/>
                <a:latin typeface="+mn-lt"/>
                <a:ea typeface="Calibri"/>
                <a:cs typeface="Calibri"/>
                <a:sym typeface="Calibri"/>
              </a:rPr>
              <a:t> </a:t>
            </a:r>
          </a:p>
          <a:p>
            <a:r>
              <a:rPr lang="en-US" sz="1200" b="0" i="0" u="none" strike="noStrike" cap="none" dirty="0">
                <a:solidFill>
                  <a:schemeClr val="dk1"/>
                </a:solidFill>
                <a:effectLst/>
                <a:latin typeface="+mn-lt"/>
                <a:ea typeface="Calibri"/>
                <a:cs typeface="Calibri"/>
                <a:sym typeface="Calibri"/>
              </a:rPr>
              <a:t>Overall, I want to highlight the general importance of research as well. </a:t>
            </a:r>
          </a:p>
          <a:p>
            <a:r>
              <a:rPr lang="en-US" sz="1200" b="0" i="0" u="none" strike="noStrike" cap="none" dirty="0">
                <a:solidFill>
                  <a:schemeClr val="dk1"/>
                </a:solidFill>
                <a:effectLst/>
                <a:latin typeface="+mn-lt"/>
                <a:ea typeface="Calibri"/>
                <a:cs typeface="Calibri"/>
                <a:sym typeface="Calibri"/>
              </a:rPr>
              <a:t> </a:t>
            </a:r>
          </a:p>
          <a:p>
            <a:r>
              <a:rPr lang="en-US" sz="1200" b="0" i="0" u="none" strike="noStrike" cap="none" dirty="0">
                <a:solidFill>
                  <a:schemeClr val="dk1"/>
                </a:solidFill>
                <a:effectLst/>
                <a:latin typeface="+mn-lt"/>
                <a:ea typeface="Calibri"/>
                <a:cs typeface="Calibri"/>
                <a:sym typeface="Calibri"/>
              </a:rPr>
              <a:t>In addition to needing more numbers for research into these rare conditions, it's very important to represent YOURSELF in research.</a:t>
            </a:r>
          </a:p>
          <a:p>
            <a:r>
              <a:rPr lang="en-US" sz="1200" b="0" i="0" u="none" strike="noStrike" cap="none" dirty="0">
                <a:solidFill>
                  <a:schemeClr val="dk1"/>
                </a:solidFill>
                <a:effectLst/>
                <a:latin typeface="+mn-lt"/>
                <a:ea typeface="Calibri"/>
                <a:cs typeface="Calibri"/>
                <a:sym typeface="Calibri"/>
              </a:rPr>
              <a:t>Because the effects of all of these genetic variants can be different, you want to make sure researchers have their eyes on your particular experience.</a:t>
            </a:r>
          </a:p>
          <a:p>
            <a:r>
              <a:rPr lang="en-US" sz="1200" b="0" i="0" u="none" strike="noStrike" cap="none" dirty="0">
                <a:solidFill>
                  <a:schemeClr val="dk1"/>
                </a:solidFill>
                <a:effectLst/>
                <a:latin typeface="+mn-lt"/>
                <a:ea typeface="Calibri"/>
                <a:cs typeface="Calibri"/>
                <a:sym typeface="Calibri"/>
              </a:rPr>
              <a:t> </a:t>
            </a:r>
          </a:p>
          <a:p>
            <a:r>
              <a:rPr lang="en-US" sz="1200" b="0" i="0" u="none" strike="noStrike" cap="none" dirty="0">
                <a:solidFill>
                  <a:schemeClr val="dk1"/>
                </a:solidFill>
                <a:effectLst/>
                <a:latin typeface="+mn-lt"/>
                <a:ea typeface="Calibri"/>
                <a:cs typeface="Calibri"/>
                <a:sym typeface="Calibri"/>
              </a:rPr>
              <a:t>And as far as a sense of urgency, why is it important to do this right now, the message continues to be how important it is to get your community ready.  So having a research tool kit that includes natural history data, cell lines, mouse models, appropriate outcome measures, etc.  If you have these components ready, you'll be in a good place to move forward as quickly as possible </a:t>
            </a:r>
            <a:r>
              <a:rPr lang="en-US" sz="1200" b="0" i="0" u="none" strike="noStrike" cap="none" dirty="0" err="1">
                <a:solidFill>
                  <a:schemeClr val="dk1"/>
                </a:solidFill>
                <a:effectLst/>
                <a:latin typeface="+mn-lt"/>
                <a:ea typeface="Calibri"/>
                <a:cs typeface="Calibri"/>
                <a:sym typeface="Calibri"/>
              </a:rPr>
              <a:t>whenwhen</a:t>
            </a:r>
            <a:r>
              <a:rPr lang="en-US" sz="1200" b="0" i="0" u="none" strike="noStrike" cap="none" dirty="0">
                <a:solidFill>
                  <a:schemeClr val="dk1"/>
                </a:solidFill>
                <a:effectLst/>
                <a:latin typeface="+mn-lt"/>
                <a:ea typeface="Calibri"/>
                <a:cs typeface="Calibri"/>
                <a:sym typeface="Calibri"/>
              </a:rPr>
              <a:t> opportunities for therapeutics arise.</a:t>
            </a:r>
            <a:br>
              <a:rPr lang="en-US" sz="1200" b="0" i="0" u="none" strike="noStrike" cap="none" dirty="0">
                <a:solidFill>
                  <a:schemeClr val="dk1"/>
                </a:solidFill>
                <a:effectLst/>
                <a:latin typeface="+mn-lt"/>
                <a:ea typeface="Calibri"/>
                <a:cs typeface="Calibri"/>
                <a:sym typeface="Calibri"/>
              </a:rPr>
            </a:br>
            <a:endParaRPr lang="en-US" sz="1200" b="0" i="0" u="none" strike="noStrike" cap="none" dirty="0">
              <a:solidFill>
                <a:schemeClr val="dk1"/>
              </a:solidFill>
              <a:effectLst/>
              <a:latin typeface="+mn-lt"/>
              <a:ea typeface="Calibri"/>
              <a:cs typeface="Calibri"/>
              <a:sym typeface="Calibri"/>
            </a:endParaRPr>
          </a:p>
          <a:p>
            <a:r>
              <a:rPr lang="en-US" sz="1200" b="0" i="0" u="none" strike="noStrike" cap="none" dirty="0">
                <a:solidFill>
                  <a:schemeClr val="dk1"/>
                </a:solidFill>
                <a:effectLst/>
                <a:latin typeface="+mn-lt"/>
                <a:ea typeface="Calibri"/>
                <a:cs typeface="Calibri"/>
                <a:sym typeface="Calibri"/>
              </a:rPr>
              <a:t>Thank you again for including me in this conference, and I look forward to hearing from the other speakers.</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endParaRPr dirty="0"/>
          </a:p>
        </p:txBody>
      </p:sp>
      <p:sp>
        <p:nvSpPr>
          <p:cNvPr id="217" name="Google Shape;21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f13fc2dd4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df13fc2dd4_0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dirty="0"/>
              <a:t>Open to researchers for free. </a:t>
            </a:r>
            <a:endParaRPr dirty="0"/>
          </a:p>
          <a:p>
            <a:pPr marL="0" lvl="0" indent="0" algn="l" rtl="0">
              <a:spcBef>
                <a:spcPts val="0"/>
              </a:spcBef>
              <a:spcAft>
                <a:spcPts val="0"/>
              </a:spcAft>
              <a:buClr>
                <a:schemeClr val="dk1"/>
              </a:buClr>
              <a:buSzPts val="1200"/>
              <a:buFont typeface="Calibri"/>
              <a:buNone/>
            </a:pPr>
            <a:r>
              <a:rPr lang="en" dirty="0"/>
              <a:t>Looking to adapt our study to meet needs of the community. </a:t>
            </a:r>
            <a:endParaRPr dirty="0"/>
          </a:p>
        </p:txBody>
      </p:sp>
      <p:sp>
        <p:nvSpPr>
          <p:cNvPr id="118" name="Google Shape;118;gdf13fc2dd4_0_1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Giving information back to participants is high on our priority list -  we have standardized reports that we will provide back for some of these surveys. The example on the upper right is for the Vineland survey, which provides information on daily functioning. The report explains a little bit about what the results mean and where your child falls within those ranges.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In addition to these individualized results reports, we also do summary snapshot documents that look at an entire community such as </a:t>
            </a:r>
            <a:r>
              <a:rPr lang="en" sz="1200">
                <a:solidFill>
                  <a:schemeClr val="bg1"/>
                </a:solidFill>
              </a:rPr>
              <a:t>[GENE/Syndrome Name] </a:t>
            </a:r>
            <a:r>
              <a:rPr lang="en-US" sz="1200">
                <a:cs typeface="Calibri"/>
              </a:rPr>
              <a:t> </a:t>
            </a:r>
            <a:r>
              <a:rPr lang="en-US" sz="1200" b="0" i="0" u="none" strike="noStrike" cap="none" dirty="0">
                <a:solidFill>
                  <a:schemeClr val="dk1"/>
                </a:solidFill>
                <a:effectLst/>
                <a:latin typeface="Calibri"/>
                <a:ea typeface="Calibri"/>
                <a:cs typeface="Calibri"/>
                <a:sym typeface="Calibri"/>
              </a:rPr>
              <a:t>and provide high level information in a visually easy to understand.  You can see an example of this type of summary in the middle of the screen. We are currently working on doing these quarterly for communities that have enough data submitted.</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We also will do more detailed presentations at conferences and meetings.  The more data that is submitted by participants, the more information we have to share back with you.</a:t>
            </a:r>
          </a:p>
          <a:p>
            <a:pPr marL="0" lvl="0" indent="0" algn="l" rtl="0">
              <a:spcBef>
                <a:spcPts val="0"/>
              </a:spcBef>
              <a:spcAft>
                <a:spcPts val="0"/>
              </a:spcAft>
              <a:buNone/>
            </a:pPr>
            <a:endParaRPr dirty="0"/>
          </a:p>
        </p:txBody>
      </p:sp>
      <p:sp>
        <p:nvSpPr>
          <p:cNvPr id="123" name="Google Shape;1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the progress of individuals with CLCN4 and where your community is in their Simons Searchlight participation journey.   [WALK THROUGH THE NUMBERS AT EACH STEP]</a:t>
            </a:r>
          </a:p>
          <a:p>
            <a:endParaRPr lang="en-US" dirty="0"/>
          </a:p>
          <a:p>
            <a:r>
              <a:rPr lang="en-US" dirty="0"/>
              <a:t> </a:t>
            </a:r>
          </a:p>
        </p:txBody>
      </p:sp>
      <p:sp>
        <p:nvSpPr>
          <p:cNvPr id="4" name="Slide Number Placeholder 3"/>
          <p:cNvSpPr>
            <a:spLocks noGrp="1"/>
          </p:cNvSpPr>
          <p:nvPr>
            <p:ph type="sldNum" sz="quarter" idx="5"/>
          </p:nvPr>
        </p:nvSpPr>
        <p:spPr/>
        <p:txBody>
          <a:bodyPr/>
          <a:lstStyle/>
          <a:p>
            <a:fld id="{C63A8707-E070-5247-9FD6-B1F7DEEEF08C}" type="slidenum">
              <a:rPr lang="en-US" smtClean="0"/>
              <a:t>6</a:t>
            </a:fld>
            <a:endParaRPr lang="en-US"/>
          </a:p>
        </p:txBody>
      </p:sp>
    </p:spTree>
    <p:extLst>
      <p:ext uri="{BB962C8B-B14F-4D97-AF65-F5344CB8AC3E}">
        <p14:creationId xmlns:p14="http://schemas.microsoft.com/office/powerpoint/2010/main" val="423334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8c7ca4c8aa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g18c7ca4c8a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8" name="Google Shape;7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1544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773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2123620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426276" y="552903"/>
            <a:ext cx="5764400" cy="147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Font typeface="Helvetica Neue"/>
              <a:buNone/>
              <a:defRPr sz="2400" b="1" i="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3" name="Google Shape;73;p18"/>
          <p:cNvSpPr txBox="1">
            <a:spLocks noGrp="1"/>
          </p:cNvSpPr>
          <p:nvPr>
            <p:ph type="body" idx="1"/>
          </p:nvPr>
        </p:nvSpPr>
        <p:spPr>
          <a:xfrm>
            <a:off x="426275" y="2569029"/>
            <a:ext cx="11192400" cy="3998000"/>
          </a:xfrm>
          <a:prstGeom prst="rect">
            <a:avLst/>
          </a:prstGeom>
          <a:noFill/>
          <a:ln>
            <a:noFill/>
          </a:ln>
        </p:spPr>
        <p:txBody>
          <a:bodyPr spcFirstLastPara="1" wrap="square" lIns="0" tIns="0" rIns="0" bIns="0"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74" name="Google Shape;74;p18"/>
          <p:cNvSpPr txBox="1">
            <a:spLocks noGrp="1"/>
          </p:cNvSpPr>
          <p:nvPr>
            <p:ph type="dt" idx="10"/>
          </p:nvPr>
        </p:nvSpPr>
        <p:spPr>
          <a:xfrm>
            <a:off x="7184572" y="6566781"/>
            <a:ext cx="4434000" cy="192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100"/>
              <a:buNone/>
              <a:defRPr sz="800" cap="none">
                <a:solidFill>
                  <a:schemeClr val="dk2"/>
                </a:solidFill>
                <a:latin typeface="Helvetica Neue"/>
                <a:ea typeface="Helvetica Neue"/>
                <a:cs typeface="Helvetica Neue"/>
                <a:sym typeface="Helvetica Neu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extLst>
      <p:ext uri="{BB962C8B-B14F-4D97-AF65-F5344CB8AC3E}">
        <p14:creationId xmlns:p14="http://schemas.microsoft.com/office/powerpoint/2010/main" val="1923285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410029" y="595085"/>
            <a:ext cx="5265200" cy="1466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 name="Google Shape;80;p20"/>
          <p:cNvSpPr txBox="1">
            <a:spLocks noGrp="1"/>
          </p:cNvSpPr>
          <p:nvPr>
            <p:ph type="body" idx="1"/>
          </p:nvPr>
        </p:nvSpPr>
        <p:spPr>
          <a:xfrm>
            <a:off x="411480" y="2544083"/>
            <a:ext cx="4800800" cy="3429200"/>
          </a:xfrm>
          <a:prstGeom prst="rect">
            <a:avLst/>
          </a:prstGeom>
          <a:noFill/>
          <a:ln>
            <a:noFill/>
          </a:ln>
        </p:spPr>
        <p:txBody>
          <a:bodyPr spcFirstLastPara="1" wrap="square" lIns="0" tIns="0" rIns="0" bIns="0"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1" name="Google Shape;81;p20"/>
          <p:cNvSpPr txBox="1">
            <a:spLocks noGrp="1"/>
          </p:cNvSpPr>
          <p:nvPr>
            <p:ph type="body" idx="2"/>
          </p:nvPr>
        </p:nvSpPr>
        <p:spPr>
          <a:xfrm>
            <a:off x="5961743" y="2544083"/>
            <a:ext cx="4800800" cy="3429200"/>
          </a:xfrm>
          <a:prstGeom prst="rect">
            <a:avLst/>
          </a:prstGeom>
          <a:noFill/>
          <a:ln>
            <a:noFill/>
          </a:ln>
        </p:spPr>
        <p:txBody>
          <a:bodyPr spcFirstLastPara="1" wrap="square" lIns="0" tIns="0" rIns="0" bIns="0"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2" name="Google Shape;82;p20"/>
          <p:cNvSpPr txBox="1">
            <a:spLocks noGrp="1"/>
          </p:cNvSpPr>
          <p:nvPr>
            <p:ph type="dt" idx="10"/>
          </p:nvPr>
        </p:nvSpPr>
        <p:spPr>
          <a:xfrm>
            <a:off x="7184572" y="6566781"/>
            <a:ext cx="4434000" cy="192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100"/>
              <a:buNone/>
              <a:defRPr sz="800" cap="none">
                <a:solidFill>
                  <a:schemeClr val="dk2"/>
                </a:solidFill>
                <a:latin typeface="Helvetica Neue"/>
                <a:ea typeface="Helvetica Neue"/>
                <a:cs typeface="Helvetica Neue"/>
                <a:sym typeface="Helvetica Neu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extLst>
      <p:ext uri="{BB962C8B-B14F-4D97-AF65-F5344CB8AC3E}">
        <p14:creationId xmlns:p14="http://schemas.microsoft.com/office/powerpoint/2010/main" val="3941102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411480" y="365125"/>
            <a:ext cx="10515600" cy="1325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5" name="Google Shape;85;p21"/>
          <p:cNvSpPr txBox="1">
            <a:spLocks noGrp="1"/>
          </p:cNvSpPr>
          <p:nvPr>
            <p:ph type="body" idx="1"/>
          </p:nvPr>
        </p:nvSpPr>
        <p:spPr>
          <a:xfrm>
            <a:off x="411480" y="2068285"/>
            <a:ext cx="5158000" cy="1002800"/>
          </a:xfrm>
          <a:prstGeom prst="rect">
            <a:avLst/>
          </a:prstGeom>
          <a:noFill/>
          <a:ln>
            <a:noFill/>
          </a:ln>
        </p:spPr>
        <p:txBody>
          <a:bodyPr spcFirstLastPara="1" wrap="square" lIns="0" tIns="0" rIns="0" bIns="0" anchor="b" anchorCtr="0">
            <a:noAutofit/>
          </a:bodyPr>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86" name="Google Shape;86;p21"/>
          <p:cNvSpPr txBox="1">
            <a:spLocks noGrp="1"/>
          </p:cNvSpPr>
          <p:nvPr>
            <p:ph type="body" idx="2"/>
          </p:nvPr>
        </p:nvSpPr>
        <p:spPr>
          <a:xfrm>
            <a:off x="411480" y="3251200"/>
            <a:ext cx="5158000" cy="2489200"/>
          </a:xfrm>
          <a:prstGeom prst="rect">
            <a:avLst/>
          </a:prstGeom>
          <a:noFill/>
          <a:ln>
            <a:noFill/>
          </a:ln>
        </p:spPr>
        <p:txBody>
          <a:bodyPr spcFirstLastPara="1" wrap="square" lIns="0" tIns="0" rIns="0" bIns="0" anchor="t" anchorCtr="0">
            <a:noAutofit/>
          </a:bodyPr>
          <a:lstStyle>
            <a:lvl1pPr marL="609585" lvl="0" indent="-448722" algn="l" rtl="0">
              <a:lnSpc>
                <a:spcPct val="90000"/>
              </a:lnSpc>
              <a:spcBef>
                <a:spcPts val="1067"/>
              </a:spcBef>
              <a:spcAft>
                <a:spcPts val="0"/>
              </a:spcAft>
              <a:buClr>
                <a:schemeClr val="dk1"/>
              </a:buClr>
              <a:buSzPts val="1700"/>
              <a:buChar char="•"/>
              <a:defRPr/>
            </a:lvl1pPr>
            <a:lvl2pPr marL="1219170" lvl="1" indent="-440256" algn="l" rtl="0">
              <a:lnSpc>
                <a:spcPct val="90000"/>
              </a:lnSpc>
              <a:spcBef>
                <a:spcPts val="533"/>
              </a:spcBef>
              <a:spcAft>
                <a:spcPts val="0"/>
              </a:spcAft>
              <a:buClr>
                <a:schemeClr val="dk1"/>
              </a:buClr>
              <a:buSzPts val="16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06390" algn="l" rtl="0">
              <a:lnSpc>
                <a:spcPct val="90000"/>
              </a:lnSpc>
              <a:spcBef>
                <a:spcPts val="533"/>
              </a:spcBef>
              <a:spcAft>
                <a:spcPts val="0"/>
              </a:spcAft>
              <a:buClr>
                <a:schemeClr val="dk1"/>
              </a:buClr>
              <a:buSzPts val="1200"/>
              <a:buChar char="•"/>
              <a:defRPr/>
            </a:lvl4pPr>
            <a:lvl5pPr marL="3047924" lvl="4" indent="-397923" algn="l" rtl="0">
              <a:lnSpc>
                <a:spcPct val="90000"/>
              </a:lnSpc>
              <a:spcBef>
                <a:spcPts val="533"/>
              </a:spcBef>
              <a:spcAft>
                <a:spcPts val="0"/>
              </a:spcAft>
              <a:buClr>
                <a:schemeClr val="dk1"/>
              </a:buClr>
              <a:buSzPts val="11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7" name="Google Shape;87;p21"/>
          <p:cNvSpPr txBox="1">
            <a:spLocks noGrp="1"/>
          </p:cNvSpPr>
          <p:nvPr>
            <p:ph type="dt" idx="10"/>
          </p:nvPr>
        </p:nvSpPr>
        <p:spPr>
          <a:xfrm>
            <a:off x="7184572" y="6566781"/>
            <a:ext cx="4434000" cy="192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100"/>
              <a:buNone/>
              <a:defRPr sz="800" cap="none">
                <a:solidFill>
                  <a:schemeClr val="dk2"/>
                </a:solidFill>
                <a:latin typeface="Helvetica Neue"/>
                <a:ea typeface="Helvetica Neue"/>
                <a:cs typeface="Helvetica Neue"/>
                <a:sym typeface="Helvetica Neu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21"/>
          <p:cNvSpPr txBox="1">
            <a:spLocks noGrp="1"/>
          </p:cNvSpPr>
          <p:nvPr>
            <p:ph type="body" idx="3"/>
          </p:nvPr>
        </p:nvSpPr>
        <p:spPr>
          <a:xfrm>
            <a:off x="5984967" y="3251200"/>
            <a:ext cx="5158000" cy="2489200"/>
          </a:xfrm>
          <a:prstGeom prst="rect">
            <a:avLst/>
          </a:prstGeom>
          <a:noFill/>
          <a:ln>
            <a:noFill/>
          </a:ln>
        </p:spPr>
        <p:txBody>
          <a:bodyPr spcFirstLastPara="1" wrap="square" lIns="0" tIns="0" rIns="0" bIns="0" anchor="t" anchorCtr="0">
            <a:noAutofit/>
          </a:bodyPr>
          <a:lstStyle>
            <a:lvl1pPr marL="609585" lvl="0" indent="-448722" algn="l" rtl="0">
              <a:lnSpc>
                <a:spcPct val="90000"/>
              </a:lnSpc>
              <a:spcBef>
                <a:spcPts val="1067"/>
              </a:spcBef>
              <a:spcAft>
                <a:spcPts val="0"/>
              </a:spcAft>
              <a:buClr>
                <a:schemeClr val="dk1"/>
              </a:buClr>
              <a:buSzPts val="1700"/>
              <a:buChar char="•"/>
              <a:defRPr/>
            </a:lvl1pPr>
            <a:lvl2pPr marL="1219170" lvl="1" indent="-440256" algn="l" rtl="0">
              <a:lnSpc>
                <a:spcPct val="90000"/>
              </a:lnSpc>
              <a:spcBef>
                <a:spcPts val="533"/>
              </a:spcBef>
              <a:spcAft>
                <a:spcPts val="0"/>
              </a:spcAft>
              <a:buClr>
                <a:schemeClr val="dk1"/>
              </a:buClr>
              <a:buSzPts val="16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06390" algn="l" rtl="0">
              <a:lnSpc>
                <a:spcPct val="90000"/>
              </a:lnSpc>
              <a:spcBef>
                <a:spcPts val="533"/>
              </a:spcBef>
              <a:spcAft>
                <a:spcPts val="0"/>
              </a:spcAft>
              <a:buClr>
                <a:schemeClr val="dk1"/>
              </a:buClr>
              <a:buSzPts val="1200"/>
              <a:buChar char="•"/>
              <a:defRPr/>
            </a:lvl4pPr>
            <a:lvl5pPr marL="3047924" lvl="4" indent="-397923" algn="l" rtl="0">
              <a:lnSpc>
                <a:spcPct val="90000"/>
              </a:lnSpc>
              <a:spcBef>
                <a:spcPts val="533"/>
              </a:spcBef>
              <a:spcAft>
                <a:spcPts val="0"/>
              </a:spcAft>
              <a:buClr>
                <a:schemeClr val="dk1"/>
              </a:buClr>
              <a:buSzPts val="11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9" name="Google Shape;89;p21"/>
          <p:cNvSpPr txBox="1">
            <a:spLocks noGrp="1"/>
          </p:cNvSpPr>
          <p:nvPr>
            <p:ph type="body" idx="4"/>
          </p:nvPr>
        </p:nvSpPr>
        <p:spPr>
          <a:xfrm>
            <a:off x="5977709" y="2068285"/>
            <a:ext cx="5158000" cy="1002800"/>
          </a:xfrm>
          <a:prstGeom prst="rect">
            <a:avLst/>
          </a:prstGeom>
          <a:noFill/>
          <a:ln>
            <a:noFill/>
          </a:ln>
        </p:spPr>
        <p:txBody>
          <a:bodyPr spcFirstLastPara="1" wrap="square" lIns="0" tIns="0" rIns="0" bIns="0" anchor="b" anchorCtr="0">
            <a:noAutofit/>
          </a:bodyPr>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Tree>
    <p:extLst>
      <p:ext uri="{BB962C8B-B14F-4D97-AF65-F5344CB8AC3E}">
        <p14:creationId xmlns:p14="http://schemas.microsoft.com/office/powerpoint/2010/main" val="2902342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411480" y="457200"/>
            <a:ext cx="3932000" cy="16004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dk1"/>
              </a:buClr>
              <a:buSzPts val="2400"/>
              <a:buFont typeface="Helvetica Neue"/>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5" name="Google Shape;95;p23"/>
          <p:cNvSpPr txBox="1">
            <a:spLocks noGrp="1"/>
          </p:cNvSpPr>
          <p:nvPr>
            <p:ph type="body" idx="1"/>
          </p:nvPr>
        </p:nvSpPr>
        <p:spPr>
          <a:xfrm>
            <a:off x="5183188" y="1211943"/>
            <a:ext cx="6172400" cy="4649200"/>
          </a:xfrm>
          <a:prstGeom prst="rect">
            <a:avLst/>
          </a:prstGeom>
          <a:noFill/>
          <a:ln>
            <a:noFill/>
          </a:ln>
        </p:spPr>
        <p:txBody>
          <a:bodyPr spcFirstLastPara="1" wrap="square" lIns="0" tIns="0" rIns="0" bIns="0" anchor="t" anchorCtr="0">
            <a:noAutofit/>
          </a:bodyPr>
          <a:lstStyle>
            <a:lvl1pPr marL="609585" lvl="0" indent="-482588" algn="l" rtl="0">
              <a:lnSpc>
                <a:spcPct val="90000"/>
              </a:lnSpc>
              <a:spcBef>
                <a:spcPts val="1067"/>
              </a:spcBef>
              <a:spcAft>
                <a:spcPts val="0"/>
              </a:spcAft>
              <a:buClr>
                <a:schemeClr val="dk1"/>
              </a:buClr>
              <a:buSzPts val="2100"/>
              <a:buChar char="•"/>
              <a:defRPr sz="2800"/>
            </a:lvl1pPr>
            <a:lvl2pPr marL="1219170" lvl="1" indent="-457189" algn="l" rtl="0">
              <a:lnSpc>
                <a:spcPct val="90000"/>
              </a:lnSpc>
              <a:spcBef>
                <a:spcPts val="533"/>
              </a:spcBef>
              <a:spcAft>
                <a:spcPts val="0"/>
              </a:spcAft>
              <a:buClr>
                <a:schemeClr val="dk1"/>
              </a:buClr>
              <a:buSzPts val="1800"/>
              <a:buChar char="•"/>
              <a:defRPr sz="2400"/>
            </a:lvl2pPr>
            <a:lvl3pPr marL="1828754" lvl="2" indent="-431789" algn="l" rtl="0">
              <a:lnSpc>
                <a:spcPct val="90000"/>
              </a:lnSpc>
              <a:spcBef>
                <a:spcPts val="533"/>
              </a:spcBef>
              <a:spcAft>
                <a:spcPts val="0"/>
              </a:spcAft>
              <a:buClr>
                <a:schemeClr val="dk1"/>
              </a:buClr>
              <a:buSzPts val="1500"/>
              <a:buChar char="•"/>
              <a:defRPr sz="2000"/>
            </a:lvl3pPr>
            <a:lvl4pPr marL="2438339" lvl="3" indent="-423323" algn="l" rtl="0">
              <a:lnSpc>
                <a:spcPct val="90000"/>
              </a:lnSpc>
              <a:spcBef>
                <a:spcPts val="533"/>
              </a:spcBef>
              <a:spcAft>
                <a:spcPts val="0"/>
              </a:spcAft>
              <a:buClr>
                <a:schemeClr val="dk1"/>
              </a:buClr>
              <a:buSzPts val="1400"/>
              <a:buChar char="•"/>
              <a:defRPr sz="1867"/>
            </a:lvl4pPr>
            <a:lvl5pPr marL="3047924" lvl="4" indent="-406390" algn="l" rtl="0">
              <a:lnSpc>
                <a:spcPct val="90000"/>
              </a:lnSpc>
              <a:spcBef>
                <a:spcPts val="533"/>
              </a:spcBef>
              <a:spcAft>
                <a:spcPts val="0"/>
              </a:spcAft>
              <a:buClr>
                <a:schemeClr val="dk1"/>
              </a:buClr>
              <a:buSzPts val="1200"/>
              <a:buChar char="•"/>
              <a:defRPr sz="1600"/>
            </a:lvl5pPr>
            <a:lvl6pPr marL="3657509" lvl="5" indent="-431789" algn="l" rtl="0">
              <a:lnSpc>
                <a:spcPct val="90000"/>
              </a:lnSpc>
              <a:spcBef>
                <a:spcPts val="533"/>
              </a:spcBef>
              <a:spcAft>
                <a:spcPts val="0"/>
              </a:spcAft>
              <a:buClr>
                <a:schemeClr val="dk1"/>
              </a:buClr>
              <a:buSzPts val="1500"/>
              <a:buChar char="•"/>
              <a:defRPr sz="2000"/>
            </a:lvl6pPr>
            <a:lvl7pPr marL="4267093" lvl="6" indent="-431789" algn="l" rtl="0">
              <a:lnSpc>
                <a:spcPct val="90000"/>
              </a:lnSpc>
              <a:spcBef>
                <a:spcPts val="533"/>
              </a:spcBef>
              <a:spcAft>
                <a:spcPts val="0"/>
              </a:spcAft>
              <a:buClr>
                <a:schemeClr val="dk1"/>
              </a:buClr>
              <a:buSzPts val="1500"/>
              <a:buChar char="•"/>
              <a:defRPr sz="2000"/>
            </a:lvl7pPr>
            <a:lvl8pPr marL="4876678" lvl="7" indent="-431789" algn="l" rtl="0">
              <a:lnSpc>
                <a:spcPct val="90000"/>
              </a:lnSpc>
              <a:spcBef>
                <a:spcPts val="533"/>
              </a:spcBef>
              <a:spcAft>
                <a:spcPts val="0"/>
              </a:spcAft>
              <a:buClr>
                <a:schemeClr val="dk1"/>
              </a:buClr>
              <a:buSzPts val="1500"/>
              <a:buChar char="•"/>
              <a:defRPr sz="2000"/>
            </a:lvl8pPr>
            <a:lvl9pPr marL="5486263" lvl="8" indent="-431789" algn="l" rtl="0">
              <a:lnSpc>
                <a:spcPct val="90000"/>
              </a:lnSpc>
              <a:spcBef>
                <a:spcPts val="533"/>
              </a:spcBef>
              <a:spcAft>
                <a:spcPts val="0"/>
              </a:spcAft>
              <a:buClr>
                <a:schemeClr val="dk1"/>
              </a:buClr>
              <a:buSzPts val="1500"/>
              <a:buChar char="•"/>
              <a:defRPr sz="2000"/>
            </a:lvl9pPr>
          </a:lstStyle>
          <a:p>
            <a:endParaRPr/>
          </a:p>
        </p:txBody>
      </p:sp>
      <p:sp>
        <p:nvSpPr>
          <p:cNvPr id="96" name="Google Shape;96;p23"/>
          <p:cNvSpPr txBox="1">
            <a:spLocks noGrp="1"/>
          </p:cNvSpPr>
          <p:nvPr>
            <p:ph type="body" idx="2"/>
          </p:nvPr>
        </p:nvSpPr>
        <p:spPr>
          <a:xfrm>
            <a:off x="411480" y="2300515"/>
            <a:ext cx="3932000" cy="3568400"/>
          </a:xfrm>
          <a:prstGeom prst="rect">
            <a:avLst/>
          </a:prstGeom>
          <a:noFill/>
          <a:ln>
            <a:noFill/>
          </a:ln>
        </p:spPr>
        <p:txBody>
          <a:bodyPr spcFirstLastPara="1" wrap="square" lIns="0" tIns="0" rIns="0" bIns="0" anchor="t" anchorCtr="0">
            <a:no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97" name="Google Shape;97;p23"/>
          <p:cNvSpPr txBox="1">
            <a:spLocks noGrp="1"/>
          </p:cNvSpPr>
          <p:nvPr>
            <p:ph type="dt" idx="10"/>
          </p:nvPr>
        </p:nvSpPr>
        <p:spPr>
          <a:xfrm>
            <a:off x="7184572" y="6566781"/>
            <a:ext cx="4434000" cy="192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100"/>
              <a:buNone/>
              <a:defRPr sz="800" cap="none">
                <a:solidFill>
                  <a:schemeClr val="dk2"/>
                </a:solidFill>
                <a:latin typeface="Helvetica Neue"/>
                <a:ea typeface="Helvetica Neue"/>
                <a:cs typeface="Helvetica Neue"/>
                <a:sym typeface="Helvetica Neu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extLst>
      <p:ext uri="{BB962C8B-B14F-4D97-AF65-F5344CB8AC3E}">
        <p14:creationId xmlns:p14="http://schemas.microsoft.com/office/powerpoint/2010/main" val="3447716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98"/>
        <p:cNvGrpSpPr/>
        <p:nvPr/>
      </p:nvGrpSpPr>
      <p:grpSpPr>
        <a:xfrm>
          <a:off x="0" y="0"/>
          <a:ext cx="0" cy="0"/>
          <a:chOff x="0" y="0"/>
          <a:chExt cx="0" cy="0"/>
        </a:xfrm>
      </p:grpSpPr>
      <p:sp>
        <p:nvSpPr>
          <p:cNvPr id="99" name="Google Shape;99;p24"/>
          <p:cNvSpPr txBox="1">
            <a:spLocks noGrp="1"/>
          </p:cNvSpPr>
          <p:nvPr>
            <p:ph type="title"/>
          </p:nvPr>
        </p:nvSpPr>
        <p:spPr>
          <a:xfrm>
            <a:off x="440645" y="457200"/>
            <a:ext cx="3932000" cy="1600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2400"/>
              <a:buFont typeface="Helvetica Neue"/>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0" name="Google Shape;100;p24"/>
          <p:cNvSpPr>
            <a:spLocks noGrp="1"/>
          </p:cNvSpPr>
          <p:nvPr>
            <p:ph type="pic" idx="2"/>
          </p:nvPr>
        </p:nvSpPr>
        <p:spPr>
          <a:xfrm>
            <a:off x="5183188" y="987425"/>
            <a:ext cx="6172400" cy="4873600"/>
          </a:xfrm>
          <a:prstGeom prst="rect">
            <a:avLst/>
          </a:prstGeom>
          <a:noFill/>
          <a:ln>
            <a:noFill/>
          </a:ln>
        </p:spPr>
        <p:txBody>
          <a:bodyPr spcFirstLastPara="1" wrap="square" lIns="0" tIns="0" rIns="0" bIns="0"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9pPr>
          </a:lstStyle>
          <a:p>
            <a:endParaRPr/>
          </a:p>
        </p:txBody>
      </p:sp>
      <p:sp>
        <p:nvSpPr>
          <p:cNvPr id="101" name="Google Shape;101;p24"/>
          <p:cNvSpPr txBox="1">
            <a:spLocks noGrp="1"/>
          </p:cNvSpPr>
          <p:nvPr>
            <p:ph type="body" idx="1"/>
          </p:nvPr>
        </p:nvSpPr>
        <p:spPr>
          <a:xfrm>
            <a:off x="440645" y="2057400"/>
            <a:ext cx="3932000" cy="3811600"/>
          </a:xfrm>
          <a:prstGeom prst="rect">
            <a:avLst/>
          </a:prstGeom>
          <a:noFill/>
          <a:ln>
            <a:noFill/>
          </a:ln>
        </p:spPr>
        <p:txBody>
          <a:bodyPr spcFirstLastPara="1" wrap="square" lIns="0" tIns="0" rIns="0" bIns="0" anchor="t" anchorCtr="0">
            <a:no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102" name="Google Shape;102;p24"/>
          <p:cNvSpPr txBox="1">
            <a:spLocks noGrp="1"/>
          </p:cNvSpPr>
          <p:nvPr>
            <p:ph type="dt" idx="10"/>
          </p:nvPr>
        </p:nvSpPr>
        <p:spPr>
          <a:xfrm>
            <a:off x="7184572" y="6566781"/>
            <a:ext cx="4434000" cy="192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100"/>
              <a:buNone/>
              <a:defRPr sz="800" cap="none">
                <a:solidFill>
                  <a:schemeClr val="dk2"/>
                </a:solidFill>
                <a:latin typeface="Helvetica Neue"/>
                <a:ea typeface="Helvetica Neue"/>
                <a:cs typeface="Helvetica Neue"/>
                <a:sym typeface="Helvetica Neu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extLst>
      <p:ext uri="{BB962C8B-B14F-4D97-AF65-F5344CB8AC3E}">
        <p14:creationId xmlns:p14="http://schemas.microsoft.com/office/powerpoint/2010/main" val="453234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type="title">
  <p:cSld name="1_Title Slide">
    <p:spTree>
      <p:nvGrpSpPr>
        <p:cNvPr id="1" name="Shape 103"/>
        <p:cNvGrpSpPr/>
        <p:nvPr/>
      </p:nvGrpSpPr>
      <p:grpSpPr>
        <a:xfrm>
          <a:off x="0" y="0"/>
          <a:ext cx="0" cy="0"/>
          <a:chOff x="0" y="0"/>
          <a:chExt cx="0" cy="0"/>
        </a:xfrm>
      </p:grpSpPr>
      <p:sp>
        <p:nvSpPr>
          <p:cNvPr id="104" name="Google Shape;104;p25"/>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accent1"/>
              </a:buClr>
              <a:buSzPts val="4500"/>
              <a:buFont typeface="Helvetica Neue"/>
              <a:buNone/>
              <a:defRPr sz="6000" b="0" cap="none">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5" name="Google Shape;105;p25"/>
          <p:cNvSpPr txBox="1">
            <a:spLocks noGrp="1"/>
          </p:cNvSpPr>
          <p:nvPr>
            <p:ph type="subTitle" idx="1"/>
          </p:nvPr>
        </p:nvSpPr>
        <p:spPr>
          <a:xfrm>
            <a:off x="1524000" y="3602037"/>
            <a:ext cx="9144000" cy="1655600"/>
          </a:xfrm>
          <a:prstGeom prst="rect">
            <a:avLst/>
          </a:prstGeom>
          <a:noFill/>
          <a:ln>
            <a:noFill/>
          </a:ln>
        </p:spPr>
        <p:txBody>
          <a:bodyPr spcFirstLastPara="1" wrap="square" lIns="0" tIns="0" rIns="0" bIns="0" anchor="t" anchorCtr="0">
            <a:noAutofit/>
          </a:bodyPr>
          <a:lstStyle>
            <a:lvl1pPr lvl="0" algn="ctr"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Tree>
    <p:extLst>
      <p:ext uri="{BB962C8B-B14F-4D97-AF65-F5344CB8AC3E}">
        <p14:creationId xmlns:p14="http://schemas.microsoft.com/office/powerpoint/2010/main" val="3408156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8"/>
        <p:cNvGrpSpPr/>
        <p:nvPr/>
      </p:nvGrpSpPr>
      <p:grpSpPr>
        <a:xfrm>
          <a:off x="0" y="0"/>
          <a:ext cx="0" cy="0"/>
          <a:chOff x="0" y="0"/>
          <a:chExt cx="0" cy="0"/>
        </a:xfrm>
      </p:grpSpPr>
      <p:sp>
        <p:nvSpPr>
          <p:cNvPr id="69" name="Google Shape;69;p17"/>
          <p:cNvSpPr txBox="1">
            <a:spLocks noGrp="1"/>
          </p:cNvSpPr>
          <p:nvPr>
            <p:ph type="subTitle" idx="1"/>
          </p:nvPr>
        </p:nvSpPr>
        <p:spPr>
          <a:xfrm>
            <a:off x="1524000" y="3602037"/>
            <a:ext cx="9144000" cy="1655600"/>
          </a:xfrm>
          <a:prstGeom prst="rect">
            <a:avLst/>
          </a:prstGeom>
          <a:noFill/>
          <a:ln>
            <a:noFill/>
          </a:ln>
        </p:spPr>
        <p:txBody>
          <a:bodyPr spcFirstLastPara="1" wrap="square" lIns="0" tIns="0" rIns="0" bIns="0" anchor="t" anchorCtr="0">
            <a:noAutofit/>
          </a:bodyPr>
          <a:lstStyle>
            <a:lvl1pPr lvl="0" algn="ctr" rtl="0">
              <a:lnSpc>
                <a:spcPct val="90000"/>
              </a:lnSpc>
              <a:spcBef>
                <a:spcPts val="1067"/>
              </a:spcBef>
              <a:spcAft>
                <a:spcPts val="0"/>
              </a:spcAft>
              <a:buClr>
                <a:schemeClr val="dk1"/>
              </a:buClr>
              <a:buSzPts val="1500"/>
              <a:buNone/>
              <a:defRPr sz="20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70" name="Google Shape;70;p17"/>
          <p:cNvSpPr txBox="1">
            <a:spLocks noGrp="1"/>
          </p:cNvSpPr>
          <p:nvPr>
            <p:ph type="dt" idx="10"/>
          </p:nvPr>
        </p:nvSpPr>
        <p:spPr>
          <a:xfrm>
            <a:off x="7184572" y="6566781"/>
            <a:ext cx="4434000" cy="192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100"/>
              <a:buNone/>
              <a:defRPr sz="800" cap="none">
                <a:solidFill>
                  <a:schemeClr val="dk2"/>
                </a:solidFill>
                <a:latin typeface="Helvetica Neue"/>
                <a:ea typeface="Helvetica Neue"/>
                <a:cs typeface="Helvetica Neue"/>
                <a:sym typeface="Helvetica Neu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extLst>
      <p:ext uri="{BB962C8B-B14F-4D97-AF65-F5344CB8AC3E}">
        <p14:creationId xmlns:p14="http://schemas.microsoft.com/office/powerpoint/2010/main" val="2161509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E3937-E635-C140-9C8E-7B88D757B9F5}"/>
              </a:ext>
            </a:extLst>
          </p:cNvPr>
          <p:cNvSpPr>
            <a:spLocks noGrp="1"/>
          </p:cNvSpPr>
          <p:nvPr>
            <p:ph type="title" hasCustomPrompt="1"/>
          </p:nvPr>
        </p:nvSpPr>
        <p:spPr>
          <a:xfrm>
            <a:off x="426277" y="552905"/>
            <a:ext cx="5764067" cy="1469905"/>
          </a:xfrm>
        </p:spPr>
        <p:txBody>
          <a:bodyPr lIns="0" tIns="0" rIns="0" bIns="0" anchor="t" anchorCtr="0">
            <a:noAutofit/>
          </a:bodyPr>
          <a:lstStyle>
            <a:lvl1pPr>
              <a:defRPr sz="2400" b="1" i="0" baseline="0">
                <a:solidFill>
                  <a:schemeClr val="tx1"/>
                </a:solidFill>
              </a:defRPr>
            </a:lvl1pPr>
          </a:lstStyle>
          <a:p>
            <a:r>
              <a:rPr lang="en-US" dirty="0"/>
              <a:t>Your Title Goes Here</a:t>
            </a:r>
          </a:p>
        </p:txBody>
      </p:sp>
      <p:sp>
        <p:nvSpPr>
          <p:cNvPr id="3" name="Content Placeholder 2">
            <a:extLst>
              <a:ext uri="{FF2B5EF4-FFF2-40B4-BE49-F238E27FC236}">
                <a16:creationId xmlns:a16="http://schemas.microsoft.com/office/drawing/2014/main" id="{EEC95879-9398-7643-9597-329BDB979502}"/>
              </a:ext>
            </a:extLst>
          </p:cNvPr>
          <p:cNvSpPr>
            <a:spLocks noGrp="1"/>
          </p:cNvSpPr>
          <p:nvPr>
            <p:ph idx="1"/>
          </p:nvPr>
        </p:nvSpPr>
        <p:spPr>
          <a:xfrm>
            <a:off x="426276" y="2569029"/>
            <a:ext cx="11192411" cy="3997752"/>
          </a:xfrm>
        </p:spPr>
        <p:txBody>
          <a:bodyPr wrap="square" lIns="0" tIns="0" rIns="0" bIns="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0E61CF06-515A-874A-A27D-A50F75DC34F2}"/>
              </a:ext>
            </a:extLst>
          </p:cNvPr>
          <p:cNvSpPr>
            <a:spLocks noGrp="1"/>
          </p:cNvSpPr>
          <p:nvPr>
            <p:ph type="dt" sz="half" idx="2"/>
          </p:nvPr>
        </p:nvSpPr>
        <p:spPr>
          <a:xfrm>
            <a:off x="7184573" y="6566781"/>
            <a:ext cx="4434115" cy="192635"/>
          </a:xfrm>
          <a:prstGeom prst="rect">
            <a:avLst/>
          </a:prstGeom>
        </p:spPr>
        <p:txBody>
          <a:bodyPr vert="horz" lIns="0" tIns="0" rIns="0" bIns="0" rtlCol="0" anchor="t" anchorCtr="0"/>
          <a:lstStyle>
            <a:lvl1pPr algn="l">
              <a:defRPr sz="800" cap="all" spc="200" normalizeH="0" baseline="0">
                <a:solidFill>
                  <a:schemeClr val="tx2"/>
                </a:solidFill>
                <a:latin typeface="Helvetica" pitchFamily="2" charset="0"/>
                <a:cs typeface="Arial" panose="020B0604020202020204" pitchFamily="34" charset="0"/>
              </a:defRPr>
            </a:lvl1pPr>
          </a:lstStyle>
          <a:p>
            <a:pPr algn="r"/>
            <a:r>
              <a:rPr lang="en-US" dirty="0"/>
              <a:t>2018 CLINICAL Network </a:t>
            </a:r>
            <a:r>
              <a:rPr lang="en-US" dirty="0" err="1"/>
              <a:t>MEETINg</a:t>
            </a:r>
            <a:r>
              <a:rPr lang="en-US" dirty="0"/>
              <a:t>  |  </a:t>
            </a:r>
            <a:r>
              <a:rPr lang="en-US" b="1" dirty="0"/>
              <a:t>PAGE </a:t>
            </a:r>
            <a:fld id="{D40E4F50-0110-E14C-A88F-C8FB7ED80D9D}" type="slidenum">
              <a:rPr lang="en-US" b="1" smtClean="0"/>
              <a:pPr algn="r"/>
              <a:t>‹#›</a:t>
            </a:fld>
            <a:r>
              <a:rPr lang="en-US" b="1" dirty="0"/>
              <a:t> </a:t>
            </a:r>
          </a:p>
        </p:txBody>
      </p:sp>
    </p:spTree>
    <p:extLst>
      <p:ext uri="{BB962C8B-B14F-4D97-AF65-F5344CB8AC3E}">
        <p14:creationId xmlns:p14="http://schemas.microsoft.com/office/powerpoint/2010/main" val="5221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63409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0BCE2C4-CF63-EB45-8A70-053E4A637B3A}"/>
              </a:ext>
            </a:extLst>
          </p:cNvPr>
          <p:cNvSpPr>
            <a:spLocks noGrp="1"/>
          </p:cNvSpPr>
          <p:nvPr>
            <p:ph type="subTitle" idx="1"/>
          </p:nvPr>
        </p:nvSpPr>
        <p:spPr>
          <a:xfrm>
            <a:off x="1524000" y="3602037"/>
            <a:ext cx="9144000" cy="1655763"/>
          </a:xfrm>
        </p:spPr>
        <p:txBody>
          <a:bodyPr wrap="square"/>
          <a:lstStyle>
            <a:lvl1pPr marL="0" indent="0" algn="ctr">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9" name="Date Placeholder 3">
            <a:extLst>
              <a:ext uri="{FF2B5EF4-FFF2-40B4-BE49-F238E27FC236}">
                <a16:creationId xmlns:a16="http://schemas.microsoft.com/office/drawing/2014/main" id="{6E804DEC-3C7F-9D4A-8E6A-DAA105E1E143}"/>
              </a:ext>
            </a:extLst>
          </p:cNvPr>
          <p:cNvSpPr>
            <a:spLocks noGrp="1"/>
          </p:cNvSpPr>
          <p:nvPr>
            <p:ph type="dt" sz="half" idx="2"/>
          </p:nvPr>
        </p:nvSpPr>
        <p:spPr>
          <a:xfrm>
            <a:off x="7184573" y="6566781"/>
            <a:ext cx="4434115" cy="192635"/>
          </a:xfrm>
          <a:prstGeom prst="rect">
            <a:avLst/>
          </a:prstGeom>
        </p:spPr>
        <p:txBody>
          <a:bodyPr vert="horz" lIns="0" tIns="0" rIns="0" bIns="0" rtlCol="0" anchor="t" anchorCtr="0"/>
          <a:lstStyle>
            <a:lvl1pPr algn="l">
              <a:defRPr sz="800" cap="all" spc="200" normalizeH="0" baseline="0">
                <a:solidFill>
                  <a:schemeClr val="tx2"/>
                </a:solidFill>
                <a:latin typeface="Helvetica" pitchFamily="2" charset="0"/>
                <a:cs typeface="Arial" panose="020B0604020202020204" pitchFamily="34" charset="0"/>
              </a:defRPr>
            </a:lvl1pPr>
          </a:lstStyle>
          <a:p>
            <a:pPr algn="r"/>
            <a:r>
              <a:rPr lang="en-US" dirty="0"/>
              <a:t>2018 CLINICAL Network </a:t>
            </a:r>
            <a:r>
              <a:rPr lang="en-US" dirty="0" err="1"/>
              <a:t>MEETINg</a:t>
            </a:r>
            <a:r>
              <a:rPr lang="en-US" dirty="0"/>
              <a:t>  |  </a:t>
            </a:r>
            <a:r>
              <a:rPr lang="en-US" b="1" dirty="0"/>
              <a:t>PAGE </a:t>
            </a:r>
            <a:fld id="{D40E4F50-0110-E14C-A88F-C8FB7ED80D9D}" type="slidenum">
              <a:rPr lang="en-US" b="1" smtClean="0"/>
              <a:pPr algn="r"/>
              <a:t>‹#›</a:t>
            </a:fld>
            <a:r>
              <a:rPr lang="en-US" b="1" dirty="0"/>
              <a:t> </a:t>
            </a:r>
          </a:p>
        </p:txBody>
      </p:sp>
    </p:spTree>
    <p:extLst>
      <p:ext uri="{BB962C8B-B14F-4D97-AF65-F5344CB8AC3E}">
        <p14:creationId xmlns:p14="http://schemas.microsoft.com/office/powerpoint/2010/main" val="2318579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E3937-E635-C140-9C8E-7B88D757B9F5}"/>
              </a:ext>
            </a:extLst>
          </p:cNvPr>
          <p:cNvSpPr>
            <a:spLocks noGrp="1"/>
          </p:cNvSpPr>
          <p:nvPr>
            <p:ph type="title" hasCustomPrompt="1"/>
          </p:nvPr>
        </p:nvSpPr>
        <p:spPr>
          <a:xfrm>
            <a:off x="426277" y="552905"/>
            <a:ext cx="5764067" cy="1469905"/>
          </a:xfrm>
        </p:spPr>
        <p:txBody>
          <a:bodyPr lIns="0" tIns="0" rIns="0" bIns="0" anchor="t" anchorCtr="0">
            <a:noAutofit/>
          </a:bodyPr>
          <a:lstStyle>
            <a:lvl1pPr>
              <a:defRPr sz="2400" b="1" i="0" baseline="0">
                <a:solidFill>
                  <a:schemeClr val="tx1"/>
                </a:solidFill>
              </a:defRPr>
            </a:lvl1pPr>
          </a:lstStyle>
          <a:p>
            <a:r>
              <a:rPr lang="en-US" dirty="0"/>
              <a:t>Your Title Goes Here</a:t>
            </a:r>
          </a:p>
        </p:txBody>
      </p:sp>
      <p:sp>
        <p:nvSpPr>
          <p:cNvPr id="3" name="Content Placeholder 2">
            <a:extLst>
              <a:ext uri="{FF2B5EF4-FFF2-40B4-BE49-F238E27FC236}">
                <a16:creationId xmlns:a16="http://schemas.microsoft.com/office/drawing/2014/main" id="{EEC95879-9398-7643-9597-329BDB979502}"/>
              </a:ext>
            </a:extLst>
          </p:cNvPr>
          <p:cNvSpPr>
            <a:spLocks noGrp="1"/>
          </p:cNvSpPr>
          <p:nvPr>
            <p:ph idx="1"/>
          </p:nvPr>
        </p:nvSpPr>
        <p:spPr>
          <a:xfrm>
            <a:off x="426276" y="2569029"/>
            <a:ext cx="11192411" cy="3997752"/>
          </a:xfrm>
        </p:spPr>
        <p:txBody>
          <a:bodyPr wrap="square" lIns="0" tIns="0" rIns="0" bIns="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0E61CF06-515A-874A-A27D-A50F75DC34F2}"/>
              </a:ext>
            </a:extLst>
          </p:cNvPr>
          <p:cNvSpPr>
            <a:spLocks noGrp="1"/>
          </p:cNvSpPr>
          <p:nvPr>
            <p:ph type="dt" sz="half" idx="2"/>
          </p:nvPr>
        </p:nvSpPr>
        <p:spPr>
          <a:xfrm>
            <a:off x="7184573" y="6566781"/>
            <a:ext cx="4434115" cy="192635"/>
          </a:xfrm>
          <a:prstGeom prst="rect">
            <a:avLst/>
          </a:prstGeom>
        </p:spPr>
        <p:txBody>
          <a:bodyPr vert="horz" lIns="0" tIns="0" rIns="0" bIns="0" rtlCol="0" anchor="t" anchorCtr="0"/>
          <a:lstStyle>
            <a:lvl1pPr algn="l">
              <a:defRPr sz="800" cap="all" spc="200" normalizeH="0" baseline="0">
                <a:solidFill>
                  <a:schemeClr val="tx2"/>
                </a:solidFill>
                <a:latin typeface="Helvetica" pitchFamily="2" charset="0"/>
                <a:cs typeface="Arial" panose="020B0604020202020204" pitchFamily="34" charset="0"/>
              </a:defRPr>
            </a:lvl1pPr>
          </a:lstStyle>
          <a:p>
            <a:pPr algn="r"/>
            <a:r>
              <a:rPr lang="en-US" dirty="0"/>
              <a:t>2018 CLINICAL Network </a:t>
            </a:r>
            <a:r>
              <a:rPr lang="en-US" dirty="0" err="1"/>
              <a:t>MEETINg</a:t>
            </a:r>
            <a:r>
              <a:rPr lang="en-US" dirty="0"/>
              <a:t>  |  </a:t>
            </a:r>
            <a:r>
              <a:rPr lang="en-US" b="1" dirty="0"/>
              <a:t>PAGE </a:t>
            </a:r>
            <a:fld id="{D40E4F50-0110-E14C-A88F-C8FB7ED80D9D}" type="slidenum">
              <a:rPr lang="en-US" b="1" smtClean="0"/>
              <a:pPr algn="r"/>
              <a:t>‹#›</a:t>
            </a:fld>
            <a:r>
              <a:rPr lang="en-US" b="1" dirty="0"/>
              <a:t> </a:t>
            </a:r>
          </a:p>
        </p:txBody>
      </p:sp>
    </p:spTree>
    <p:extLst>
      <p:ext uri="{BB962C8B-B14F-4D97-AF65-F5344CB8AC3E}">
        <p14:creationId xmlns:p14="http://schemas.microsoft.com/office/powerpoint/2010/main" val="3241408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EB35-E17F-7940-AFD2-7C3234569EAB}"/>
              </a:ext>
            </a:extLst>
          </p:cNvPr>
          <p:cNvSpPr>
            <a:spLocks noGrp="1"/>
          </p:cNvSpPr>
          <p:nvPr>
            <p:ph type="title"/>
          </p:nvPr>
        </p:nvSpPr>
        <p:spPr>
          <a:xfrm>
            <a:off x="411481" y="570367"/>
            <a:ext cx="6417491" cy="2852737"/>
          </a:xfrm>
        </p:spPr>
        <p:txBody>
          <a:bodyPr anchor="t" anchorCtr="0"/>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4EE6100-FCFD-1646-A5D3-DA24F552DE3F}"/>
              </a:ext>
            </a:extLst>
          </p:cNvPr>
          <p:cNvSpPr>
            <a:spLocks noGrp="1"/>
          </p:cNvSpPr>
          <p:nvPr>
            <p:ph type="body" idx="1"/>
          </p:nvPr>
        </p:nvSpPr>
        <p:spPr>
          <a:xfrm>
            <a:off x="411480" y="366780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518153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08A2C-7B30-864C-8EC3-AF5D90B205B7}"/>
              </a:ext>
            </a:extLst>
          </p:cNvPr>
          <p:cNvSpPr>
            <a:spLocks noGrp="1"/>
          </p:cNvSpPr>
          <p:nvPr>
            <p:ph type="title"/>
          </p:nvPr>
        </p:nvSpPr>
        <p:spPr>
          <a:xfrm>
            <a:off x="410031" y="595085"/>
            <a:ext cx="5265056" cy="146594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8425592-CD56-204E-9016-3ADD79195D0F}"/>
              </a:ext>
            </a:extLst>
          </p:cNvPr>
          <p:cNvSpPr>
            <a:spLocks noGrp="1"/>
          </p:cNvSpPr>
          <p:nvPr>
            <p:ph sz="half" idx="1"/>
          </p:nvPr>
        </p:nvSpPr>
        <p:spPr>
          <a:xfrm>
            <a:off x="411480" y="2544083"/>
            <a:ext cx="4800600" cy="3429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D7E700E-43C4-3E42-B008-32B4F04AE442}"/>
              </a:ext>
            </a:extLst>
          </p:cNvPr>
          <p:cNvSpPr>
            <a:spLocks noGrp="1"/>
          </p:cNvSpPr>
          <p:nvPr>
            <p:ph sz="half" idx="2"/>
          </p:nvPr>
        </p:nvSpPr>
        <p:spPr>
          <a:xfrm>
            <a:off x="5961743" y="2544083"/>
            <a:ext cx="4800600" cy="3429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20FEBBF3-16B5-294E-AFE7-11A82C7AE0E0}"/>
              </a:ext>
            </a:extLst>
          </p:cNvPr>
          <p:cNvSpPr>
            <a:spLocks noGrp="1"/>
          </p:cNvSpPr>
          <p:nvPr>
            <p:ph type="dt" sz="half" idx="10"/>
          </p:nvPr>
        </p:nvSpPr>
        <p:spPr>
          <a:xfrm>
            <a:off x="7184573" y="6566781"/>
            <a:ext cx="4434115" cy="192635"/>
          </a:xfrm>
          <a:prstGeom prst="rect">
            <a:avLst/>
          </a:prstGeom>
        </p:spPr>
        <p:txBody>
          <a:bodyPr vert="horz" lIns="0" tIns="0" rIns="0" bIns="0" rtlCol="0" anchor="t" anchorCtr="0"/>
          <a:lstStyle>
            <a:lvl1pPr algn="l">
              <a:defRPr sz="800" cap="all" spc="200" normalizeH="0" baseline="0">
                <a:solidFill>
                  <a:schemeClr val="tx2"/>
                </a:solidFill>
                <a:latin typeface="Helvetica" pitchFamily="2" charset="0"/>
                <a:cs typeface="Arial" panose="020B0604020202020204" pitchFamily="34" charset="0"/>
              </a:defRPr>
            </a:lvl1pPr>
          </a:lstStyle>
          <a:p>
            <a:pPr algn="r"/>
            <a:r>
              <a:rPr lang="en-US" dirty="0"/>
              <a:t>2018 CLINICAL Network </a:t>
            </a:r>
            <a:r>
              <a:rPr lang="en-US" dirty="0" err="1"/>
              <a:t>MEETINg</a:t>
            </a:r>
            <a:r>
              <a:rPr lang="en-US" dirty="0"/>
              <a:t>  |  </a:t>
            </a:r>
            <a:r>
              <a:rPr lang="en-US" b="1" dirty="0"/>
              <a:t>PAGE </a:t>
            </a:r>
            <a:fld id="{D40E4F50-0110-E14C-A88F-C8FB7ED80D9D}" type="slidenum">
              <a:rPr lang="en-US" b="1" smtClean="0"/>
              <a:pPr algn="r"/>
              <a:t>‹#›</a:t>
            </a:fld>
            <a:r>
              <a:rPr lang="en-US" b="1" dirty="0"/>
              <a:t> </a:t>
            </a:r>
          </a:p>
        </p:txBody>
      </p:sp>
    </p:spTree>
    <p:extLst>
      <p:ext uri="{BB962C8B-B14F-4D97-AF65-F5344CB8AC3E}">
        <p14:creationId xmlns:p14="http://schemas.microsoft.com/office/powerpoint/2010/main" val="2471231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0C47-7EBF-054A-802F-760DD7DF15E1}"/>
              </a:ext>
            </a:extLst>
          </p:cNvPr>
          <p:cNvSpPr>
            <a:spLocks noGrp="1"/>
          </p:cNvSpPr>
          <p:nvPr>
            <p:ph type="title"/>
          </p:nvPr>
        </p:nvSpPr>
        <p:spPr>
          <a:xfrm>
            <a:off x="4114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4A0365F-E34E-1646-8D7F-9D9369B8A4C5}"/>
              </a:ext>
            </a:extLst>
          </p:cNvPr>
          <p:cNvSpPr>
            <a:spLocks noGrp="1"/>
          </p:cNvSpPr>
          <p:nvPr>
            <p:ph type="body" idx="1"/>
          </p:nvPr>
        </p:nvSpPr>
        <p:spPr>
          <a:xfrm>
            <a:off x="411481" y="2068286"/>
            <a:ext cx="5157787" cy="1002847"/>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65F66220-DB22-754E-A4F3-A81C4B9F0F55}"/>
              </a:ext>
            </a:extLst>
          </p:cNvPr>
          <p:cNvSpPr>
            <a:spLocks noGrp="1"/>
          </p:cNvSpPr>
          <p:nvPr>
            <p:ph sz="half" idx="2"/>
          </p:nvPr>
        </p:nvSpPr>
        <p:spPr>
          <a:xfrm>
            <a:off x="411481" y="3251200"/>
            <a:ext cx="5157787" cy="2489200"/>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4914EA8B-079F-CA47-9F5F-3663EB8BC105}"/>
              </a:ext>
            </a:extLst>
          </p:cNvPr>
          <p:cNvSpPr>
            <a:spLocks noGrp="1"/>
          </p:cNvSpPr>
          <p:nvPr>
            <p:ph type="dt" sz="half" idx="10"/>
          </p:nvPr>
        </p:nvSpPr>
        <p:spPr>
          <a:xfrm>
            <a:off x="7184573" y="6566781"/>
            <a:ext cx="4434115" cy="192635"/>
          </a:xfrm>
          <a:prstGeom prst="rect">
            <a:avLst/>
          </a:prstGeom>
        </p:spPr>
        <p:txBody>
          <a:bodyPr vert="horz" lIns="0" tIns="0" rIns="0" bIns="0" rtlCol="0" anchor="t" anchorCtr="0"/>
          <a:lstStyle>
            <a:lvl1pPr algn="l">
              <a:defRPr sz="800" cap="all" spc="200" normalizeH="0" baseline="0">
                <a:solidFill>
                  <a:schemeClr val="tx2"/>
                </a:solidFill>
                <a:latin typeface="Helvetica" pitchFamily="2" charset="0"/>
                <a:cs typeface="Arial" panose="020B0604020202020204" pitchFamily="34" charset="0"/>
              </a:defRPr>
            </a:lvl1pPr>
          </a:lstStyle>
          <a:p>
            <a:pPr algn="r"/>
            <a:r>
              <a:rPr lang="en-US" dirty="0"/>
              <a:t>2018 CLINICAL Network </a:t>
            </a:r>
            <a:r>
              <a:rPr lang="en-US" dirty="0" err="1"/>
              <a:t>MEETINg</a:t>
            </a:r>
            <a:r>
              <a:rPr lang="en-US" dirty="0"/>
              <a:t>  |  </a:t>
            </a:r>
            <a:r>
              <a:rPr lang="en-US" b="1" dirty="0"/>
              <a:t>PAGE </a:t>
            </a:r>
            <a:fld id="{D40E4F50-0110-E14C-A88F-C8FB7ED80D9D}" type="slidenum">
              <a:rPr lang="en-US" b="1" smtClean="0"/>
              <a:pPr algn="r"/>
              <a:t>‹#›</a:t>
            </a:fld>
            <a:r>
              <a:rPr lang="en-US" b="1" dirty="0"/>
              <a:t> </a:t>
            </a:r>
          </a:p>
        </p:txBody>
      </p:sp>
      <p:sp>
        <p:nvSpPr>
          <p:cNvPr id="12" name="Content Placeholder 3">
            <a:extLst>
              <a:ext uri="{FF2B5EF4-FFF2-40B4-BE49-F238E27FC236}">
                <a16:creationId xmlns:a16="http://schemas.microsoft.com/office/drawing/2014/main" id="{600C6F68-393A-B345-8CF8-907BCCF5B3A6}"/>
              </a:ext>
            </a:extLst>
          </p:cNvPr>
          <p:cNvSpPr>
            <a:spLocks noGrp="1"/>
          </p:cNvSpPr>
          <p:nvPr>
            <p:ph sz="half" idx="12"/>
          </p:nvPr>
        </p:nvSpPr>
        <p:spPr>
          <a:xfrm>
            <a:off x="5984967" y="3251200"/>
            <a:ext cx="5157787" cy="2489200"/>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a:extLst>
              <a:ext uri="{FF2B5EF4-FFF2-40B4-BE49-F238E27FC236}">
                <a16:creationId xmlns:a16="http://schemas.microsoft.com/office/drawing/2014/main" id="{EBE7E428-EFB9-9049-B5DD-C5418AC505A3}"/>
              </a:ext>
            </a:extLst>
          </p:cNvPr>
          <p:cNvSpPr>
            <a:spLocks noGrp="1"/>
          </p:cNvSpPr>
          <p:nvPr>
            <p:ph type="body" idx="13"/>
          </p:nvPr>
        </p:nvSpPr>
        <p:spPr>
          <a:xfrm>
            <a:off x="5977709" y="2068286"/>
            <a:ext cx="5157787" cy="1002847"/>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Tree>
    <p:extLst>
      <p:ext uri="{BB962C8B-B14F-4D97-AF65-F5344CB8AC3E}">
        <p14:creationId xmlns:p14="http://schemas.microsoft.com/office/powerpoint/2010/main" val="1372134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C70B-D9D1-1445-8184-1C3CE512DD63}"/>
              </a:ext>
            </a:extLst>
          </p:cNvPr>
          <p:cNvSpPr>
            <a:spLocks noGrp="1"/>
          </p:cNvSpPr>
          <p:nvPr>
            <p:ph type="title"/>
          </p:nvPr>
        </p:nvSpPr>
        <p:spPr>
          <a:xfrm>
            <a:off x="410031" y="595086"/>
            <a:ext cx="5947227" cy="1719943"/>
          </a:xfrm>
        </p:spPr>
        <p:txBody>
          <a:bodyPr/>
          <a:lstStyle/>
          <a:p>
            <a:r>
              <a:rPr lang="en-US" dirty="0"/>
              <a:t>Click to edit Master title style</a:t>
            </a:r>
          </a:p>
        </p:txBody>
      </p:sp>
      <p:sp>
        <p:nvSpPr>
          <p:cNvPr id="6" name="Date Placeholder 3">
            <a:extLst>
              <a:ext uri="{FF2B5EF4-FFF2-40B4-BE49-F238E27FC236}">
                <a16:creationId xmlns:a16="http://schemas.microsoft.com/office/drawing/2014/main" id="{757C47B4-D722-5B43-BD78-0C2C02E72867}"/>
              </a:ext>
            </a:extLst>
          </p:cNvPr>
          <p:cNvSpPr>
            <a:spLocks noGrp="1"/>
          </p:cNvSpPr>
          <p:nvPr>
            <p:ph type="dt" sz="half" idx="2"/>
          </p:nvPr>
        </p:nvSpPr>
        <p:spPr>
          <a:xfrm>
            <a:off x="7184573" y="6566781"/>
            <a:ext cx="4434115" cy="192635"/>
          </a:xfrm>
          <a:prstGeom prst="rect">
            <a:avLst/>
          </a:prstGeom>
        </p:spPr>
        <p:txBody>
          <a:bodyPr vert="horz" lIns="0" tIns="0" rIns="0" bIns="0" rtlCol="0" anchor="t" anchorCtr="0"/>
          <a:lstStyle>
            <a:lvl1pPr algn="l">
              <a:defRPr sz="800" cap="all" spc="200" normalizeH="0" baseline="0">
                <a:solidFill>
                  <a:schemeClr val="tx2"/>
                </a:solidFill>
                <a:latin typeface="Helvetica" pitchFamily="2" charset="0"/>
                <a:cs typeface="Arial" panose="020B0604020202020204" pitchFamily="34" charset="0"/>
              </a:defRPr>
            </a:lvl1pPr>
          </a:lstStyle>
          <a:p>
            <a:pPr algn="r"/>
            <a:r>
              <a:rPr lang="en-US" dirty="0"/>
              <a:t>2018 CLINICAL Network </a:t>
            </a:r>
            <a:r>
              <a:rPr lang="en-US" dirty="0" err="1"/>
              <a:t>MEETINg</a:t>
            </a:r>
            <a:r>
              <a:rPr lang="en-US" dirty="0"/>
              <a:t>  |  </a:t>
            </a:r>
            <a:r>
              <a:rPr lang="en-US" b="1" dirty="0"/>
              <a:t>PAGE </a:t>
            </a:r>
            <a:fld id="{D40E4F50-0110-E14C-A88F-C8FB7ED80D9D}" type="slidenum">
              <a:rPr lang="en-US" b="1" smtClean="0"/>
              <a:pPr algn="r"/>
              <a:t>‹#›</a:t>
            </a:fld>
            <a:r>
              <a:rPr lang="en-US" b="1" dirty="0"/>
              <a:t> </a:t>
            </a:r>
          </a:p>
        </p:txBody>
      </p:sp>
    </p:spTree>
    <p:extLst>
      <p:ext uri="{BB962C8B-B14F-4D97-AF65-F5344CB8AC3E}">
        <p14:creationId xmlns:p14="http://schemas.microsoft.com/office/powerpoint/2010/main" val="2806726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185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D3F28-59D7-124E-972D-7D44B6DE6491}"/>
              </a:ext>
            </a:extLst>
          </p:cNvPr>
          <p:cNvSpPr>
            <a:spLocks noGrp="1"/>
          </p:cNvSpPr>
          <p:nvPr>
            <p:ph type="title" hasCustomPrompt="1"/>
          </p:nvPr>
        </p:nvSpPr>
        <p:spPr>
          <a:xfrm>
            <a:off x="411480" y="457200"/>
            <a:ext cx="3932237" cy="1600200"/>
          </a:xfrm>
        </p:spPr>
        <p:txBody>
          <a:bodyPr wrap="square"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7FCE26B-A6A6-9F40-AD40-45376B81B5B2}"/>
              </a:ext>
            </a:extLst>
          </p:cNvPr>
          <p:cNvSpPr>
            <a:spLocks noGrp="1"/>
          </p:cNvSpPr>
          <p:nvPr>
            <p:ph idx="1"/>
          </p:nvPr>
        </p:nvSpPr>
        <p:spPr>
          <a:xfrm>
            <a:off x="5183188" y="1211944"/>
            <a:ext cx="6172200" cy="464910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8A4F5CE-8A3D-924E-BEE0-9A1ABBDAACA4}"/>
              </a:ext>
            </a:extLst>
          </p:cNvPr>
          <p:cNvSpPr>
            <a:spLocks noGrp="1"/>
          </p:cNvSpPr>
          <p:nvPr>
            <p:ph type="body" sz="half" idx="2"/>
          </p:nvPr>
        </p:nvSpPr>
        <p:spPr>
          <a:xfrm>
            <a:off x="411480" y="2300513"/>
            <a:ext cx="3932237" cy="356847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8" name="Date Placeholder 3">
            <a:extLst>
              <a:ext uri="{FF2B5EF4-FFF2-40B4-BE49-F238E27FC236}">
                <a16:creationId xmlns:a16="http://schemas.microsoft.com/office/drawing/2014/main" id="{19EAFC22-77A6-EF4F-ACDC-2DB3D3EEAA6C}"/>
              </a:ext>
            </a:extLst>
          </p:cNvPr>
          <p:cNvSpPr>
            <a:spLocks noGrp="1"/>
          </p:cNvSpPr>
          <p:nvPr>
            <p:ph type="dt" sz="half" idx="10"/>
          </p:nvPr>
        </p:nvSpPr>
        <p:spPr>
          <a:xfrm>
            <a:off x="7184573" y="6566781"/>
            <a:ext cx="4434115" cy="192635"/>
          </a:xfrm>
          <a:prstGeom prst="rect">
            <a:avLst/>
          </a:prstGeom>
        </p:spPr>
        <p:txBody>
          <a:bodyPr vert="horz" lIns="0" tIns="0" rIns="0" bIns="0" rtlCol="0" anchor="t" anchorCtr="0"/>
          <a:lstStyle>
            <a:lvl1pPr algn="l">
              <a:defRPr sz="800" cap="all" spc="200" normalizeH="0" baseline="0">
                <a:solidFill>
                  <a:schemeClr val="tx2"/>
                </a:solidFill>
                <a:latin typeface="Helvetica" pitchFamily="2" charset="0"/>
                <a:cs typeface="Arial" panose="020B0604020202020204" pitchFamily="34" charset="0"/>
              </a:defRPr>
            </a:lvl1pPr>
          </a:lstStyle>
          <a:p>
            <a:pPr algn="r"/>
            <a:r>
              <a:rPr lang="en-US" dirty="0"/>
              <a:t>2018 CLINICAL Network </a:t>
            </a:r>
            <a:r>
              <a:rPr lang="en-US" dirty="0" err="1"/>
              <a:t>MEETINg</a:t>
            </a:r>
            <a:r>
              <a:rPr lang="en-US" dirty="0"/>
              <a:t>  |  </a:t>
            </a:r>
            <a:r>
              <a:rPr lang="en-US" b="1" dirty="0"/>
              <a:t>PAGE </a:t>
            </a:r>
            <a:fld id="{D40E4F50-0110-E14C-A88F-C8FB7ED80D9D}" type="slidenum">
              <a:rPr lang="en-US" b="1" smtClean="0"/>
              <a:pPr algn="r"/>
              <a:t>‹#›</a:t>
            </a:fld>
            <a:r>
              <a:rPr lang="en-US" b="1" dirty="0"/>
              <a:t> </a:t>
            </a:r>
          </a:p>
        </p:txBody>
      </p:sp>
    </p:spTree>
    <p:extLst>
      <p:ext uri="{BB962C8B-B14F-4D97-AF65-F5344CB8AC3E}">
        <p14:creationId xmlns:p14="http://schemas.microsoft.com/office/powerpoint/2010/main" val="376284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9BF2-6106-0642-BB5E-B08F238E35B4}"/>
              </a:ext>
            </a:extLst>
          </p:cNvPr>
          <p:cNvSpPr>
            <a:spLocks noGrp="1"/>
          </p:cNvSpPr>
          <p:nvPr>
            <p:ph type="title"/>
          </p:nvPr>
        </p:nvSpPr>
        <p:spPr>
          <a:xfrm>
            <a:off x="440646" y="457200"/>
            <a:ext cx="3932237" cy="1600200"/>
          </a:xfrm>
        </p:spPr>
        <p:txBody>
          <a:bodyPr anchor="t" anchorCtr="0"/>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1C78783-DA26-844D-9290-FA0EFDCA1D13}"/>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649C220C-02E6-054C-822F-001CD3602A8D}"/>
              </a:ext>
            </a:extLst>
          </p:cNvPr>
          <p:cNvSpPr>
            <a:spLocks noGrp="1"/>
          </p:cNvSpPr>
          <p:nvPr>
            <p:ph type="body" sz="half" idx="2"/>
          </p:nvPr>
        </p:nvSpPr>
        <p:spPr>
          <a:xfrm>
            <a:off x="440646"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8" name="Date Placeholder 3">
            <a:extLst>
              <a:ext uri="{FF2B5EF4-FFF2-40B4-BE49-F238E27FC236}">
                <a16:creationId xmlns:a16="http://schemas.microsoft.com/office/drawing/2014/main" id="{8A4FF4A6-BF34-084C-993D-B3519CCA7D76}"/>
              </a:ext>
            </a:extLst>
          </p:cNvPr>
          <p:cNvSpPr>
            <a:spLocks noGrp="1"/>
          </p:cNvSpPr>
          <p:nvPr>
            <p:ph type="dt" sz="half" idx="10"/>
          </p:nvPr>
        </p:nvSpPr>
        <p:spPr>
          <a:xfrm>
            <a:off x="7184573" y="6566781"/>
            <a:ext cx="4434115" cy="192635"/>
          </a:xfrm>
          <a:prstGeom prst="rect">
            <a:avLst/>
          </a:prstGeom>
        </p:spPr>
        <p:txBody>
          <a:bodyPr vert="horz" lIns="0" tIns="0" rIns="0" bIns="0" rtlCol="0" anchor="t" anchorCtr="0"/>
          <a:lstStyle>
            <a:lvl1pPr algn="l">
              <a:defRPr sz="800" cap="all" spc="200" normalizeH="0" baseline="0">
                <a:solidFill>
                  <a:schemeClr val="tx2"/>
                </a:solidFill>
                <a:latin typeface="Helvetica" pitchFamily="2" charset="0"/>
                <a:cs typeface="Arial" panose="020B0604020202020204" pitchFamily="34" charset="0"/>
              </a:defRPr>
            </a:lvl1pPr>
          </a:lstStyle>
          <a:p>
            <a:pPr algn="r"/>
            <a:r>
              <a:rPr lang="en-US" dirty="0"/>
              <a:t>2018 CLINICAL Network </a:t>
            </a:r>
            <a:r>
              <a:rPr lang="en-US" dirty="0" err="1"/>
              <a:t>MEETINg</a:t>
            </a:r>
            <a:r>
              <a:rPr lang="en-US" dirty="0"/>
              <a:t>  |  </a:t>
            </a:r>
            <a:r>
              <a:rPr lang="en-US" b="1" dirty="0"/>
              <a:t>PAGE </a:t>
            </a:r>
            <a:fld id="{D40E4F50-0110-E14C-A88F-C8FB7ED80D9D}" type="slidenum">
              <a:rPr lang="en-US" b="1" smtClean="0"/>
              <a:pPr algn="r"/>
              <a:t>‹#›</a:t>
            </a:fld>
            <a:r>
              <a:rPr lang="en-US" b="1" dirty="0"/>
              <a:t> </a:t>
            </a:r>
          </a:p>
        </p:txBody>
      </p:sp>
    </p:spTree>
    <p:extLst>
      <p:ext uri="{BB962C8B-B14F-4D97-AF65-F5344CB8AC3E}">
        <p14:creationId xmlns:p14="http://schemas.microsoft.com/office/powerpoint/2010/main" val="1690073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0" cap="none" spc="0">
                <a:ln w="0"/>
                <a:solidFill>
                  <a:schemeClr val="accent1"/>
                </a:solidFill>
                <a:effectLst>
                  <a:outerShdw blurRad="38100" dist="25400" dir="5400000" algn="ctr" rotWithShape="0">
                    <a:srgbClr val="6E747A">
                      <a:alpha val="43000"/>
                    </a:srgbClr>
                  </a:outerShdw>
                </a:effectLst>
              </a:defRPr>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94583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8535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5691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1449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9653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7910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269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4744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3720949"/>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5"/>
          <p:cNvSpPr/>
          <p:nvPr/>
        </p:nvSpPr>
        <p:spPr>
          <a:xfrm>
            <a:off x="0" y="6262915"/>
            <a:ext cx="12192000" cy="595085"/>
          </a:xfrm>
          <a:prstGeom prst="rect">
            <a:avLst/>
          </a:prstGeom>
          <a:solidFill>
            <a:srgbClr val="F4F7F9"/>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dirty="0">
              <a:solidFill>
                <a:schemeClr val="lt1"/>
              </a:solidFill>
              <a:latin typeface="Arial"/>
              <a:ea typeface="Arial"/>
              <a:cs typeface="Arial"/>
              <a:sym typeface="Arial"/>
            </a:endParaRPr>
          </a:p>
        </p:txBody>
      </p:sp>
      <p:sp>
        <p:nvSpPr>
          <p:cNvPr id="63" name="Google Shape;63;p15"/>
          <p:cNvSpPr txBox="1">
            <a:spLocks noGrp="1"/>
          </p:cNvSpPr>
          <p:nvPr>
            <p:ph type="title"/>
          </p:nvPr>
        </p:nvSpPr>
        <p:spPr>
          <a:xfrm>
            <a:off x="410029" y="595085"/>
            <a:ext cx="11208800" cy="7272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1800"/>
              <a:buFont typeface="Helvetica Neue"/>
              <a:buNone/>
              <a:defRPr sz="18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4" name="Google Shape;64;p15"/>
          <p:cNvSpPr txBox="1">
            <a:spLocks noGrp="1"/>
          </p:cNvSpPr>
          <p:nvPr>
            <p:ph type="body" idx="1"/>
          </p:nvPr>
        </p:nvSpPr>
        <p:spPr>
          <a:xfrm>
            <a:off x="411479" y="1821839"/>
            <a:ext cx="11207200" cy="4351200"/>
          </a:xfrm>
          <a:prstGeom prst="rect">
            <a:avLst/>
          </a:prstGeom>
          <a:noFill/>
          <a:ln>
            <a:noFill/>
          </a:ln>
        </p:spPr>
        <p:txBody>
          <a:bodyPr spcFirstLastPara="1" wrap="square" lIns="0" tIns="0" rIns="0" bIns="0" anchor="t" anchorCtr="0">
            <a:noAutofit/>
          </a:bodyPr>
          <a:lstStyle>
            <a:lvl1pPr marL="457200" marR="0" lvl="0" indent="-336550" algn="l" rtl="0">
              <a:lnSpc>
                <a:spcPct val="90000"/>
              </a:lnSpc>
              <a:spcBef>
                <a:spcPts val="800"/>
              </a:spcBef>
              <a:spcAft>
                <a:spcPts val="0"/>
              </a:spcAft>
              <a:buClr>
                <a:schemeClr val="dk1"/>
              </a:buClr>
              <a:buSzPts val="1700"/>
              <a:buFont typeface="Arial"/>
              <a:buChar char="•"/>
              <a:defRPr sz="1700" b="0" i="0" u="none" strike="noStrike" cap="none">
                <a:solidFill>
                  <a:schemeClr val="dk1"/>
                </a:solidFill>
                <a:latin typeface="Helvetica Neue"/>
                <a:ea typeface="Helvetica Neue"/>
                <a:cs typeface="Helvetica Neue"/>
                <a:sym typeface="Helvetica Neue"/>
              </a:defRPr>
            </a:lvl1pPr>
            <a:lvl2pPr marL="914400" marR="0" lvl="1"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dirty="0"/>
          </a:p>
        </p:txBody>
      </p:sp>
      <p:sp>
        <p:nvSpPr>
          <p:cNvPr id="65" name="Google Shape;65;p15"/>
          <p:cNvSpPr txBox="1">
            <a:spLocks noGrp="1"/>
          </p:cNvSpPr>
          <p:nvPr>
            <p:ph type="dt" idx="10"/>
          </p:nvPr>
        </p:nvSpPr>
        <p:spPr>
          <a:xfrm>
            <a:off x="7184571" y="6514373"/>
            <a:ext cx="4434000" cy="1928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100"/>
              <a:buNone/>
              <a:defRPr sz="800" b="0" i="0" u="none" strike="noStrike" cap="none">
                <a:solidFill>
                  <a:schemeClr val="dk2"/>
                </a:solidFill>
                <a:latin typeface="Helvetica Neue"/>
                <a:ea typeface="Helvetica Neue"/>
                <a:cs typeface="Helvetica Neue"/>
                <a:sym typeface="Helvetica Neue"/>
              </a:defRPr>
            </a:lvl1pPr>
            <a:lvl2pPr marR="0" lvl="1" algn="l" rtl="0">
              <a:spcBef>
                <a:spcPts val="0"/>
              </a:spcBef>
              <a:spcAft>
                <a:spcPts val="0"/>
              </a:spcAft>
              <a:buSzPts val="11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867" b="0" i="0" u="none" strike="noStrike" cap="none">
                <a:solidFill>
                  <a:schemeClr val="dk1"/>
                </a:solidFill>
                <a:latin typeface="Arial"/>
                <a:ea typeface="Arial"/>
                <a:cs typeface="Arial"/>
                <a:sym typeface="Arial"/>
              </a:defRPr>
            </a:lvl9pPr>
          </a:lstStyle>
          <a:p>
            <a:endParaRPr/>
          </a:p>
        </p:txBody>
      </p:sp>
      <p:pic>
        <p:nvPicPr>
          <p:cNvPr id="66" name="Google Shape;66;p15"/>
          <p:cNvPicPr preferRelativeResize="0"/>
          <p:nvPr/>
        </p:nvPicPr>
        <p:blipFill rotWithShape="1">
          <a:blip r:embed="rId11">
            <a:alphaModFix/>
          </a:blip>
          <a:srcRect/>
          <a:stretch/>
        </p:blipFill>
        <p:spPr>
          <a:xfrm>
            <a:off x="273315" y="6439658"/>
            <a:ext cx="1416653" cy="304580"/>
          </a:xfrm>
          <a:prstGeom prst="rect">
            <a:avLst/>
          </a:prstGeom>
          <a:noFill/>
          <a:ln>
            <a:noFill/>
          </a:ln>
        </p:spPr>
      </p:pic>
    </p:spTree>
    <p:extLst>
      <p:ext uri="{BB962C8B-B14F-4D97-AF65-F5344CB8AC3E}">
        <p14:creationId xmlns:p14="http://schemas.microsoft.com/office/powerpoint/2010/main" val="3047130352"/>
      </p:ext>
    </p:extLst>
  </p:cSld>
  <p:clrMap bg1="lt1" tx1="dk1" bg2="dk2" tx2="lt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705" r:id="rId8"/>
    <p:sldLayoutId id="214748370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Google Shape;61;p15">
            <a:extLst>
              <a:ext uri="{FF2B5EF4-FFF2-40B4-BE49-F238E27FC236}">
                <a16:creationId xmlns:a16="http://schemas.microsoft.com/office/drawing/2014/main" id="{E771190B-D725-83FA-8384-570052832DB6}"/>
              </a:ext>
            </a:extLst>
          </p:cNvPr>
          <p:cNvSpPr/>
          <p:nvPr userDrawn="1"/>
        </p:nvSpPr>
        <p:spPr>
          <a:xfrm>
            <a:off x="0" y="6262915"/>
            <a:ext cx="12192000" cy="595085"/>
          </a:xfrm>
          <a:prstGeom prst="rect">
            <a:avLst/>
          </a:prstGeom>
          <a:solidFill>
            <a:srgbClr val="F4F7F9"/>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dirty="0">
              <a:solidFill>
                <a:schemeClr val="lt1"/>
              </a:solidFill>
              <a:latin typeface="Arial"/>
              <a:ea typeface="Arial"/>
              <a:cs typeface="Arial"/>
              <a:sym typeface="Arial"/>
            </a:endParaRPr>
          </a:p>
        </p:txBody>
      </p:sp>
      <p:sp>
        <p:nvSpPr>
          <p:cNvPr id="2" name="Title Placeholder 1">
            <a:extLst>
              <a:ext uri="{FF2B5EF4-FFF2-40B4-BE49-F238E27FC236}">
                <a16:creationId xmlns:a16="http://schemas.microsoft.com/office/drawing/2014/main" id="{A6C0FB4E-943B-154B-A1A8-8BF02BF54940}"/>
              </a:ext>
            </a:extLst>
          </p:cNvPr>
          <p:cNvSpPr>
            <a:spLocks noGrp="1"/>
          </p:cNvSpPr>
          <p:nvPr>
            <p:ph type="title"/>
          </p:nvPr>
        </p:nvSpPr>
        <p:spPr>
          <a:xfrm>
            <a:off x="410031" y="595087"/>
            <a:ext cx="11208656" cy="727211"/>
          </a:xfrm>
          <a:prstGeom prst="rect">
            <a:avLst/>
          </a:prstGeom>
        </p:spPr>
        <p:txBody>
          <a:bodyPr vert="horz" wrap="square"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CDF5A51-6808-984C-9866-E58E15583850}"/>
              </a:ext>
            </a:extLst>
          </p:cNvPr>
          <p:cNvSpPr>
            <a:spLocks noGrp="1"/>
          </p:cNvSpPr>
          <p:nvPr>
            <p:ph type="body" idx="1"/>
          </p:nvPr>
        </p:nvSpPr>
        <p:spPr>
          <a:xfrm>
            <a:off x="411481" y="1821837"/>
            <a:ext cx="11207207" cy="4351339"/>
          </a:xfrm>
          <a:prstGeom prst="rect">
            <a:avLst/>
          </a:prstGeom>
        </p:spPr>
        <p:txBody>
          <a:bodyPr vert="horz" wrap="square"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25C847B-A8DB-F343-950A-046E4A5CB2C0}"/>
              </a:ext>
            </a:extLst>
          </p:cNvPr>
          <p:cNvSpPr>
            <a:spLocks noGrp="1"/>
          </p:cNvSpPr>
          <p:nvPr>
            <p:ph type="dt" sz="half" idx="2"/>
          </p:nvPr>
        </p:nvSpPr>
        <p:spPr>
          <a:xfrm>
            <a:off x="7184572" y="6514373"/>
            <a:ext cx="4434115" cy="192635"/>
          </a:xfrm>
          <a:prstGeom prst="rect">
            <a:avLst/>
          </a:prstGeom>
        </p:spPr>
        <p:txBody>
          <a:bodyPr vert="horz" lIns="0" tIns="0" rIns="0" bIns="0" rtlCol="0" anchor="t" anchorCtr="0"/>
          <a:lstStyle>
            <a:lvl1pPr algn="l">
              <a:defRPr sz="800" cap="all" spc="200" normalizeH="0" baseline="0">
                <a:solidFill>
                  <a:schemeClr val="tx2"/>
                </a:solidFill>
                <a:latin typeface="Helvetica" pitchFamily="2" charset="0"/>
                <a:cs typeface="Arial" panose="020B0604020202020204" pitchFamily="34" charset="0"/>
              </a:defRPr>
            </a:lvl1pPr>
          </a:lstStyle>
          <a:p>
            <a:pPr algn="r"/>
            <a:r>
              <a:rPr lang="en-US" b="1" dirty="0"/>
              <a:t>PAGE </a:t>
            </a:r>
            <a:fld id="{D40E4F50-0110-E14C-A88F-C8FB7ED80D9D}" type="slidenum">
              <a:rPr lang="en-US" b="1" smtClean="0"/>
              <a:pPr algn="r"/>
              <a:t>‹#›</a:t>
            </a:fld>
            <a:r>
              <a:rPr lang="en-US" b="1" dirty="0"/>
              <a:t> </a:t>
            </a:r>
          </a:p>
        </p:txBody>
      </p:sp>
      <p:pic>
        <p:nvPicPr>
          <p:cNvPr id="8" name="Picture 7"/>
          <p:cNvPicPr>
            <a:picLocks noChangeAspect="1"/>
          </p:cNvPicPr>
          <p:nvPr userDrawn="1"/>
        </p:nvPicPr>
        <p:blipFill>
          <a:blip r:embed="rId12"/>
          <a:stretch>
            <a:fillRect/>
          </a:stretch>
        </p:blipFill>
        <p:spPr>
          <a:xfrm>
            <a:off x="273315" y="6439659"/>
            <a:ext cx="1416659" cy="304581"/>
          </a:xfrm>
          <a:prstGeom prst="rect">
            <a:avLst/>
          </a:prstGeom>
        </p:spPr>
      </p:pic>
    </p:spTree>
    <p:extLst>
      <p:ext uri="{BB962C8B-B14F-4D97-AF65-F5344CB8AC3E}">
        <p14:creationId xmlns:p14="http://schemas.microsoft.com/office/powerpoint/2010/main" val="388919253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377" rtl="0" eaLnBrk="1" latinLnBrk="0" hangingPunct="1">
        <a:lnSpc>
          <a:spcPct val="90000"/>
        </a:lnSpc>
        <a:spcBef>
          <a:spcPct val="0"/>
        </a:spcBef>
        <a:buNone/>
        <a:defRPr sz="2400" b="1" kern="1200" baseline="0">
          <a:solidFill>
            <a:schemeClr val="tx1"/>
          </a:solidFill>
          <a:latin typeface="Helvetica" pitchFamily="2"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200" kern="1200" baseline="0">
          <a:solidFill>
            <a:schemeClr val="tx1"/>
          </a:solidFill>
          <a:latin typeface="Helvetica" pitchFamily="2"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100" kern="1200" baseline="0">
          <a:solidFill>
            <a:schemeClr val="tx1"/>
          </a:solidFill>
          <a:latin typeface="Helvetica" pitchFamily="2"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Helvetica" pitchFamily="2"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baseline="0">
          <a:solidFill>
            <a:schemeClr val="tx1"/>
          </a:solidFill>
          <a:latin typeface="Helvetica" pitchFamily="2"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baseline="0">
          <a:solidFill>
            <a:schemeClr val="tx1"/>
          </a:solidFill>
          <a:latin typeface="Helvetica" pitchFamily="2"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31.png"/><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2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6"/>
          <p:cNvSpPr/>
          <p:nvPr/>
        </p:nvSpPr>
        <p:spPr>
          <a:xfrm>
            <a:off x="0" y="3862746"/>
            <a:ext cx="12192000" cy="2994907"/>
          </a:xfrm>
          <a:prstGeom prst="rect">
            <a:avLst/>
          </a:prstGeom>
          <a:solidFill>
            <a:srgbClr val="00B0F0"/>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867" kern="0" dirty="0">
              <a:solidFill>
                <a:srgbClr val="FFFFFF"/>
              </a:solidFill>
              <a:latin typeface="Arial"/>
              <a:ea typeface="Arial"/>
              <a:cs typeface="Arial"/>
              <a:sym typeface="Arial"/>
            </a:endParaRPr>
          </a:p>
        </p:txBody>
      </p:sp>
      <p:sp>
        <p:nvSpPr>
          <p:cNvPr id="112" name="Google Shape;112;p26"/>
          <p:cNvSpPr txBox="1">
            <a:spLocks noGrp="1"/>
          </p:cNvSpPr>
          <p:nvPr>
            <p:ph type="ctrTitle"/>
          </p:nvPr>
        </p:nvSpPr>
        <p:spPr>
          <a:xfrm>
            <a:off x="498782" y="4118847"/>
            <a:ext cx="11193068" cy="839600"/>
          </a:xfrm>
          <a:prstGeom prst="rect">
            <a:avLst/>
          </a:prstGeom>
          <a:noFill/>
          <a:ln>
            <a:noFill/>
          </a:ln>
        </p:spPr>
        <p:txBody>
          <a:bodyPr spcFirstLastPara="1" wrap="square" lIns="0" tIns="0" rIns="0" bIns="0" anchor="b" anchorCtr="0">
            <a:noAutofit/>
          </a:bodyPr>
          <a:lstStyle/>
          <a:p>
            <a:pPr>
              <a:lnSpc>
                <a:spcPct val="90000"/>
              </a:lnSpc>
              <a:buClr>
                <a:srgbClr val="FFFFFF"/>
              </a:buClr>
              <a:buSzPts val="3200"/>
            </a:pPr>
            <a:r>
              <a:rPr lang="en" sz="4250" b="1" dirty="0">
                <a:solidFill>
                  <a:schemeClr val="bg1"/>
                </a:solidFill>
              </a:rPr>
              <a:t>SLC6A1 Connect International Symposium</a:t>
            </a:r>
            <a:endParaRPr lang="en-US" sz="2800" b="1" dirty="0"/>
          </a:p>
        </p:txBody>
      </p:sp>
      <p:sp>
        <p:nvSpPr>
          <p:cNvPr id="113" name="Google Shape;113;p26"/>
          <p:cNvSpPr txBox="1">
            <a:spLocks noGrp="1"/>
          </p:cNvSpPr>
          <p:nvPr>
            <p:ph type="subTitle" idx="1"/>
          </p:nvPr>
        </p:nvSpPr>
        <p:spPr>
          <a:xfrm>
            <a:off x="1381916" y="5516380"/>
            <a:ext cx="9426800" cy="1014812"/>
          </a:xfrm>
          <a:prstGeom prst="rect">
            <a:avLst/>
          </a:prstGeom>
          <a:noFill/>
          <a:ln>
            <a:noFill/>
          </a:ln>
        </p:spPr>
        <p:txBody>
          <a:bodyPr spcFirstLastPara="1" wrap="square" lIns="0" tIns="0" rIns="0" bIns="0" anchor="t" anchorCtr="0">
            <a:normAutofit/>
          </a:bodyPr>
          <a:lstStyle/>
          <a:p>
            <a:pPr marL="0" indent="0">
              <a:lnSpc>
                <a:spcPct val="90000"/>
              </a:lnSpc>
              <a:buClr>
                <a:srgbClr val="E7E6E6"/>
              </a:buClr>
              <a:buSzPts val="1500"/>
            </a:pPr>
            <a:r>
              <a:rPr lang="en-US" sz="2400" dirty="0">
                <a:solidFill>
                  <a:srgbClr val="E7E6E6"/>
                </a:solidFill>
              </a:rPr>
              <a:t>Paul Wang, MD</a:t>
            </a:r>
          </a:p>
          <a:p>
            <a:pPr marL="0" indent="0">
              <a:lnSpc>
                <a:spcPct val="90000"/>
              </a:lnSpc>
              <a:buClr>
                <a:srgbClr val="E7E6E6"/>
              </a:buClr>
              <a:buSzPts val="1500"/>
            </a:pPr>
            <a:r>
              <a:rPr lang="en" sz="2400" dirty="0">
                <a:solidFill>
                  <a:srgbClr val="E7E6E6"/>
                </a:solidFill>
              </a:rPr>
              <a:t>December 1, 2022</a:t>
            </a:r>
            <a:endParaRPr sz="4000" dirty="0"/>
          </a:p>
        </p:txBody>
      </p:sp>
      <p:pic>
        <p:nvPicPr>
          <p:cNvPr id="114" name="Google Shape;114;p26"/>
          <p:cNvPicPr preferRelativeResize="0"/>
          <p:nvPr/>
        </p:nvPicPr>
        <p:blipFill rotWithShape="1">
          <a:blip r:embed="rId3">
            <a:alphaModFix/>
          </a:blip>
          <a:srcRect/>
          <a:stretch/>
        </p:blipFill>
        <p:spPr>
          <a:xfrm>
            <a:off x="1016866" y="944380"/>
            <a:ext cx="10158267" cy="2050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5785"/>
          <a:stretch/>
        </p:blipFill>
        <p:spPr>
          <a:xfrm>
            <a:off x="3429895" y="1189831"/>
            <a:ext cx="7929279" cy="2826647"/>
          </a:xfrm>
          <a:prstGeom prst="rect">
            <a:avLst/>
          </a:prstGeom>
        </p:spPr>
      </p:pic>
      <p:sp>
        <p:nvSpPr>
          <p:cNvPr id="9" name="Title 1">
            <a:extLst>
              <a:ext uri="{FF2B5EF4-FFF2-40B4-BE49-F238E27FC236}">
                <a16:creationId xmlns:a16="http://schemas.microsoft.com/office/drawing/2014/main" id="{95605D79-C21F-E04E-BD13-1171FDB0FBEB}"/>
              </a:ext>
            </a:extLst>
          </p:cNvPr>
          <p:cNvSpPr txBox="1">
            <a:spLocks/>
          </p:cNvSpPr>
          <p:nvPr/>
        </p:nvSpPr>
        <p:spPr>
          <a:xfrm>
            <a:off x="738562" y="465818"/>
            <a:ext cx="10740879" cy="840999"/>
          </a:xfrm>
          <a:prstGeom prst="rect">
            <a:avLst/>
          </a:prstGeom>
        </p:spPr>
        <p:txBody>
          <a:bodyPr lIns="91440" tIns="45720" rIns="91440" bIns="45720" anchor="t"/>
          <a:lstStyle>
            <a:lvl1pPr algn="l" defTabSz="914400" rtl="0" eaLnBrk="1" latinLnBrk="0" hangingPunct="1">
              <a:lnSpc>
                <a:spcPct val="90000"/>
              </a:lnSpc>
              <a:spcBef>
                <a:spcPct val="0"/>
              </a:spcBef>
              <a:buNone/>
              <a:defRPr sz="2400" b="1" kern="1200" baseline="0">
                <a:solidFill>
                  <a:schemeClr val="tx1"/>
                </a:solidFill>
                <a:latin typeface="Helvetica" pitchFamily="2" charset="0"/>
                <a:ea typeface="+mj-ea"/>
                <a:cs typeface="Arial" panose="020B0604020202020204" pitchFamily="34" charset="0"/>
              </a:defRPr>
            </a:lvl1pPr>
          </a:lstStyle>
          <a:p>
            <a:pPr algn="ctr" defTabSz="914377"/>
            <a:r>
              <a:rPr lang="en-US" sz="2800" dirty="0">
                <a:solidFill>
                  <a:srgbClr val="424A54"/>
                </a:solidFill>
                <a:latin typeface="Arial" panose="020B0604020202020204" pitchFamily="34" charset="0"/>
                <a:sym typeface="Arial"/>
              </a:rPr>
              <a:t>Simons Searchlight participants can donate a blood sample</a:t>
            </a:r>
          </a:p>
        </p:txBody>
      </p:sp>
      <p:pic>
        <p:nvPicPr>
          <p:cNvPr id="2" name="Picture 1">
            <a:extLst>
              <a:ext uri="{FF2B5EF4-FFF2-40B4-BE49-F238E27FC236}">
                <a16:creationId xmlns:a16="http://schemas.microsoft.com/office/drawing/2014/main" id="{47C56BAB-9FE7-DA47-8D80-5D9A6F4F553C}"/>
              </a:ext>
            </a:extLst>
          </p:cNvPr>
          <p:cNvPicPr>
            <a:picLocks noChangeAspect="1"/>
          </p:cNvPicPr>
          <p:nvPr/>
        </p:nvPicPr>
        <p:blipFill>
          <a:blip r:embed="rId4"/>
          <a:stretch>
            <a:fillRect/>
          </a:stretch>
        </p:blipFill>
        <p:spPr>
          <a:xfrm rot="300373">
            <a:off x="2247075" y="2258527"/>
            <a:ext cx="330200" cy="1104900"/>
          </a:xfrm>
          <a:prstGeom prst="rect">
            <a:avLst/>
          </a:prstGeom>
        </p:spPr>
      </p:pic>
      <p:pic>
        <p:nvPicPr>
          <p:cNvPr id="10" name="Picture 9">
            <a:extLst>
              <a:ext uri="{FF2B5EF4-FFF2-40B4-BE49-F238E27FC236}">
                <a16:creationId xmlns:a16="http://schemas.microsoft.com/office/drawing/2014/main" id="{3955E8BE-7D35-F142-8B8C-ABAB9E50943B}"/>
              </a:ext>
            </a:extLst>
          </p:cNvPr>
          <p:cNvPicPr>
            <a:picLocks noChangeAspect="1"/>
          </p:cNvPicPr>
          <p:nvPr/>
        </p:nvPicPr>
        <p:blipFill rotWithShape="1">
          <a:blip r:embed="rId3"/>
          <a:srcRect l="-591" r="89857"/>
          <a:stretch/>
        </p:blipFill>
        <p:spPr>
          <a:xfrm>
            <a:off x="934673" y="1357730"/>
            <a:ext cx="1146875" cy="2826647"/>
          </a:xfrm>
          <a:prstGeom prst="rect">
            <a:avLst/>
          </a:prstGeom>
        </p:spPr>
      </p:pic>
      <p:sp>
        <p:nvSpPr>
          <p:cNvPr id="11" name="TextBox 10">
            <a:extLst>
              <a:ext uri="{FF2B5EF4-FFF2-40B4-BE49-F238E27FC236}">
                <a16:creationId xmlns:a16="http://schemas.microsoft.com/office/drawing/2014/main" id="{692421BC-3FB7-6E4B-8A06-AD92D41ABC37}"/>
              </a:ext>
            </a:extLst>
          </p:cNvPr>
          <p:cNvSpPr txBox="1"/>
          <p:nvPr/>
        </p:nvSpPr>
        <p:spPr>
          <a:xfrm>
            <a:off x="594086" y="4422278"/>
            <a:ext cx="9417269" cy="1477328"/>
          </a:xfrm>
          <a:prstGeom prst="rect">
            <a:avLst/>
          </a:prstGeom>
          <a:noFill/>
        </p:spPr>
        <p:txBody>
          <a:bodyPr wrap="square" rtlCol="0">
            <a:spAutoFit/>
          </a:bodyPr>
          <a:lstStyle/>
          <a:p>
            <a:pPr defTabSz="914377"/>
            <a:r>
              <a:rPr lang="en-US" dirty="0">
                <a:solidFill>
                  <a:srgbClr val="424A54"/>
                </a:solidFill>
                <a:latin typeface="Arial"/>
                <a:cs typeface="Arial"/>
                <a:sym typeface="Arial"/>
              </a:rPr>
              <a:t>Blood collection steps</a:t>
            </a:r>
          </a:p>
          <a:p>
            <a:pPr defTabSz="914377"/>
            <a:endParaRPr lang="en-US" dirty="0">
              <a:solidFill>
                <a:srgbClr val="424A54"/>
              </a:solidFill>
              <a:latin typeface="Arial"/>
              <a:cs typeface="Arial"/>
              <a:sym typeface="Arial"/>
            </a:endParaRPr>
          </a:p>
          <a:p>
            <a:pPr defTabSz="914377"/>
            <a:r>
              <a:rPr lang="en-US" b="1" dirty="0">
                <a:solidFill>
                  <a:srgbClr val="424A54"/>
                </a:solidFill>
                <a:latin typeface="Arial"/>
                <a:cs typeface="Arial"/>
                <a:sym typeface="Arial"/>
              </a:rPr>
              <a:t>Step 1: </a:t>
            </a:r>
            <a:r>
              <a:rPr lang="en-US" dirty="0">
                <a:solidFill>
                  <a:srgbClr val="424A54"/>
                </a:solidFill>
                <a:latin typeface="Arial"/>
                <a:cs typeface="Arial"/>
                <a:sym typeface="Arial"/>
              </a:rPr>
              <a:t>A blood sample kit is mailed to you free of charge</a:t>
            </a:r>
          </a:p>
          <a:p>
            <a:pPr defTabSz="914377"/>
            <a:r>
              <a:rPr lang="en-US" b="1" dirty="0">
                <a:solidFill>
                  <a:srgbClr val="424A54"/>
                </a:solidFill>
                <a:latin typeface="Arial"/>
                <a:cs typeface="Arial"/>
                <a:sym typeface="Arial"/>
              </a:rPr>
              <a:t>Step 2: </a:t>
            </a:r>
            <a:r>
              <a:rPr lang="en-US" dirty="0">
                <a:solidFill>
                  <a:srgbClr val="424A54"/>
                </a:solidFill>
                <a:latin typeface="Arial"/>
                <a:cs typeface="Arial"/>
                <a:sym typeface="Arial"/>
              </a:rPr>
              <a:t>Make an appointment at a local Quest Labs to have the blood drawn</a:t>
            </a:r>
          </a:p>
          <a:p>
            <a:pPr defTabSz="914377"/>
            <a:r>
              <a:rPr lang="en-US" b="1" dirty="0">
                <a:solidFill>
                  <a:srgbClr val="424A54"/>
                </a:solidFill>
                <a:latin typeface="Arial"/>
                <a:cs typeface="Arial"/>
                <a:sym typeface="Arial"/>
              </a:rPr>
              <a:t>Step 3: </a:t>
            </a:r>
            <a:r>
              <a:rPr lang="en-US" dirty="0">
                <a:solidFill>
                  <a:srgbClr val="424A54"/>
                </a:solidFill>
                <a:latin typeface="Arial"/>
                <a:cs typeface="Arial"/>
                <a:sym typeface="Arial"/>
              </a:rPr>
              <a:t>The lab mails the kit back to Simons Searchlight</a:t>
            </a:r>
          </a:p>
        </p:txBody>
      </p:sp>
      <p:sp>
        <p:nvSpPr>
          <p:cNvPr id="3" name="TextBox 2">
            <a:extLst>
              <a:ext uri="{FF2B5EF4-FFF2-40B4-BE49-F238E27FC236}">
                <a16:creationId xmlns:a16="http://schemas.microsoft.com/office/drawing/2014/main" id="{E0455633-1B92-5F4E-870C-83E03C591BAF}"/>
              </a:ext>
            </a:extLst>
          </p:cNvPr>
          <p:cNvSpPr txBox="1"/>
          <p:nvPr/>
        </p:nvSpPr>
        <p:spPr>
          <a:xfrm>
            <a:off x="6336366" y="6392182"/>
            <a:ext cx="5689379" cy="369332"/>
          </a:xfrm>
          <a:prstGeom prst="rect">
            <a:avLst/>
          </a:prstGeom>
          <a:noFill/>
        </p:spPr>
        <p:txBody>
          <a:bodyPr wrap="square" rtlCol="0">
            <a:spAutoFit/>
          </a:bodyPr>
          <a:lstStyle/>
          <a:p>
            <a:pPr defTabSz="914377"/>
            <a:r>
              <a:rPr lang="en-US" dirty="0">
                <a:solidFill>
                  <a:srgbClr val="FFFFFF">
                    <a:lumMod val="50000"/>
                  </a:srgbClr>
                </a:solidFill>
                <a:latin typeface="Arial"/>
                <a:cs typeface="Arial"/>
                <a:sym typeface="Arial"/>
              </a:rPr>
              <a:t>Questions? Email </a:t>
            </a:r>
            <a:r>
              <a:rPr lang="en-US" dirty="0" err="1">
                <a:solidFill>
                  <a:srgbClr val="FFFFFF">
                    <a:lumMod val="50000"/>
                  </a:srgbClr>
                </a:solidFill>
                <a:latin typeface="Arial"/>
                <a:cs typeface="Arial"/>
                <a:sym typeface="Arial"/>
              </a:rPr>
              <a:t>coordinator@simonssearchlight.org</a:t>
            </a:r>
            <a:endParaRPr lang="en-US" dirty="0">
              <a:solidFill>
                <a:srgbClr val="FFFFFF">
                  <a:lumMod val="50000"/>
                </a:srgbClr>
              </a:solidFill>
              <a:latin typeface="Arial"/>
              <a:cs typeface="Arial"/>
              <a:sym typeface="Arial"/>
            </a:endParaRPr>
          </a:p>
        </p:txBody>
      </p:sp>
    </p:spTree>
    <p:extLst>
      <p:ext uri="{BB962C8B-B14F-4D97-AF65-F5344CB8AC3E}">
        <p14:creationId xmlns:p14="http://schemas.microsoft.com/office/powerpoint/2010/main" val="276871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45759"/>
          <a:stretch/>
        </p:blipFill>
        <p:spPr>
          <a:xfrm>
            <a:off x="1084029" y="1076767"/>
            <a:ext cx="899755" cy="2266483"/>
          </a:xfrm>
          <a:prstGeom prst="rect">
            <a:avLst/>
          </a:prstGeom>
        </p:spPr>
      </p:pic>
      <p:pic>
        <p:nvPicPr>
          <p:cNvPr id="6" name="Picture 5"/>
          <p:cNvPicPr>
            <a:picLocks noChangeAspect="1"/>
          </p:cNvPicPr>
          <p:nvPr/>
        </p:nvPicPr>
        <p:blipFill>
          <a:blip r:embed="rId4"/>
          <a:stretch>
            <a:fillRect/>
          </a:stretch>
        </p:blipFill>
        <p:spPr>
          <a:xfrm>
            <a:off x="8785757" y="1330767"/>
            <a:ext cx="2217211" cy="1609531"/>
          </a:xfrm>
          <a:prstGeom prst="rect">
            <a:avLst/>
          </a:prstGeom>
        </p:spPr>
      </p:pic>
      <p:pic>
        <p:nvPicPr>
          <p:cNvPr id="7" name="Picture 6"/>
          <p:cNvPicPr>
            <a:picLocks noChangeAspect="1"/>
          </p:cNvPicPr>
          <p:nvPr/>
        </p:nvPicPr>
        <p:blipFill>
          <a:blip r:embed="rId5"/>
          <a:stretch>
            <a:fillRect/>
          </a:stretch>
        </p:blipFill>
        <p:spPr>
          <a:xfrm>
            <a:off x="4878006" y="1464301"/>
            <a:ext cx="1805935" cy="1264155"/>
          </a:xfrm>
          <a:prstGeom prst="rect">
            <a:avLst/>
          </a:prstGeom>
        </p:spPr>
      </p:pic>
      <p:pic>
        <p:nvPicPr>
          <p:cNvPr id="11" name="Picture 10"/>
          <p:cNvPicPr>
            <a:picLocks noChangeAspect="1"/>
          </p:cNvPicPr>
          <p:nvPr/>
        </p:nvPicPr>
        <p:blipFill>
          <a:blip r:embed="rId5"/>
          <a:stretch>
            <a:fillRect/>
          </a:stretch>
        </p:blipFill>
        <p:spPr>
          <a:xfrm>
            <a:off x="4878006" y="4212855"/>
            <a:ext cx="1805935" cy="1264155"/>
          </a:xfrm>
          <a:prstGeom prst="rect">
            <a:avLst/>
          </a:prstGeom>
        </p:spPr>
      </p:pic>
      <p:sp>
        <p:nvSpPr>
          <p:cNvPr id="24" name="TextBox 23"/>
          <p:cNvSpPr txBox="1"/>
          <p:nvPr/>
        </p:nvSpPr>
        <p:spPr>
          <a:xfrm>
            <a:off x="4366142" y="1120568"/>
            <a:ext cx="3038004" cy="307777"/>
          </a:xfrm>
          <a:prstGeom prst="rect">
            <a:avLst/>
          </a:prstGeom>
          <a:noFill/>
        </p:spPr>
        <p:txBody>
          <a:bodyPr wrap="square" rtlCol="0">
            <a:spAutoFit/>
          </a:bodyPr>
          <a:lstStyle/>
          <a:p>
            <a:pPr algn="ctr" defTabSz="914377"/>
            <a:r>
              <a:rPr lang="en-US" sz="1400" dirty="0">
                <a:solidFill>
                  <a:srgbClr val="595959"/>
                </a:solidFill>
                <a:latin typeface="Univers LT 45 Light" panose="02000403030000020003" pitchFamily="2" charset="0"/>
                <a:ea typeface="Open Sans Light"/>
                <a:cs typeface="Open Sans Light"/>
                <a:sym typeface="Open Sans Light"/>
              </a:rPr>
              <a:t>Infinity </a:t>
            </a:r>
            <a:r>
              <a:rPr lang="en-US" sz="1400" dirty="0" err="1">
                <a:solidFill>
                  <a:srgbClr val="595959"/>
                </a:solidFill>
                <a:latin typeface="Univers LT 45 Light" panose="02000403030000020003" pitchFamily="2" charset="0"/>
                <a:ea typeface="Open Sans Light"/>
                <a:cs typeface="Open Sans Light"/>
                <a:sym typeface="Open Sans Light"/>
              </a:rPr>
              <a:t>BiologiX</a:t>
            </a:r>
            <a:endParaRPr lang="en-US" sz="1400" b="1" dirty="0">
              <a:solidFill>
                <a:srgbClr val="666666"/>
              </a:solidFill>
              <a:latin typeface="Helvetica Light" charset="0"/>
              <a:ea typeface="Helvetica Light" charset="0"/>
              <a:cs typeface="Helvetica Light" charset="0"/>
              <a:sym typeface="Arial"/>
            </a:endParaRPr>
          </a:p>
        </p:txBody>
      </p:sp>
      <p:sp>
        <p:nvSpPr>
          <p:cNvPr id="25" name="TextBox 24"/>
          <p:cNvSpPr txBox="1"/>
          <p:nvPr/>
        </p:nvSpPr>
        <p:spPr>
          <a:xfrm>
            <a:off x="4257269" y="5643703"/>
            <a:ext cx="3038003" cy="523220"/>
          </a:xfrm>
          <a:prstGeom prst="rect">
            <a:avLst/>
          </a:prstGeom>
          <a:noFill/>
        </p:spPr>
        <p:txBody>
          <a:bodyPr wrap="square" rtlCol="0">
            <a:spAutoFit/>
          </a:bodyPr>
          <a:lstStyle/>
          <a:p>
            <a:pPr algn="ctr" defTabSz="914377"/>
            <a:r>
              <a:rPr lang="en-US" sz="1400" dirty="0">
                <a:solidFill>
                  <a:srgbClr val="595959"/>
                </a:solidFill>
                <a:latin typeface="Univers LT 45 Light" panose="02000403030000020003" pitchFamily="2" charset="0"/>
                <a:ea typeface="Open Sans Light"/>
                <a:cs typeface="Open Sans Light"/>
                <a:sym typeface="Open Sans Light"/>
              </a:rPr>
              <a:t>New York Stem Cell Foundation </a:t>
            </a:r>
          </a:p>
          <a:p>
            <a:pPr algn="ctr" defTabSz="914377"/>
            <a:r>
              <a:rPr lang="en-US" sz="1400" b="1" dirty="0">
                <a:solidFill>
                  <a:srgbClr val="666666"/>
                </a:solidFill>
                <a:latin typeface="Arial"/>
                <a:ea typeface="Helvetica Light" charset="0"/>
                <a:cs typeface="Helvetica Light" charset="0"/>
                <a:sym typeface="Arial"/>
              </a:rPr>
              <a:t>6 – 9 months</a:t>
            </a:r>
          </a:p>
        </p:txBody>
      </p:sp>
      <p:sp>
        <p:nvSpPr>
          <p:cNvPr id="26" name="TextBox 25"/>
          <p:cNvSpPr txBox="1"/>
          <p:nvPr/>
        </p:nvSpPr>
        <p:spPr>
          <a:xfrm>
            <a:off x="1792867" y="3496869"/>
            <a:ext cx="1994995" cy="523220"/>
          </a:xfrm>
          <a:prstGeom prst="rect">
            <a:avLst/>
          </a:prstGeom>
          <a:noFill/>
        </p:spPr>
        <p:txBody>
          <a:bodyPr wrap="square" rtlCol="0">
            <a:spAutoFit/>
          </a:bodyPr>
          <a:lstStyle/>
          <a:p>
            <a:pPr algn="ctr" defTabSz="914377"/>
            <a:r>
              <a:rPr lang="en-US" sz="1400" b="1" dirty="0">
                <a:solidFill>
                  <a:srgbClr val="666666"/>
                </a:solidFill>
                <a:latin typeface="Arial"/>
                <a:ea typeface="Helvetica Light" charset="0"/>
                <a:cs typeface="Helvetica Light" charset="0"/>
                <a:sym typeface="Arial"/>
              </a:rPr>
              <a:t>Induced pluripotent stem cells</a:t>
            </a:r>
          </a:p>
        </p:txBody>
      </p:sp>
      <p:sp>
        <p:nvSpPr>
          <p:cNvPr id="27" name="TextBox 26"/>
          <p:cNvSpPr txBox="1"/>
          <p:nvPr/>
        </p:nvSpPr>
        <p:spPr>
          <a:xfrm>
            <a:off x="7326187" y="3530915"/>
            <a:ext cx="1994995" cy="307777"/>
          </a:xfrm>
          <a:prstGeom prst="rect">
            <a:avLst/>
          </a:prstGeom>
          <a:noFill/>
        </p:spPr>
        <p:txBody>
          <a:bodyPr wrap="square" rtlCol="0">
            <a:spAutoFit/>
          </a:bodyPr>
          <a:lstStyle/>
          <a:p>
            <a:pPr algn="ctr" defTabSz="914377"/>
            <a:r>
              <a:rPr lang="en-US" sz="1400" b="1" dirty="0">
                <a:solidFill>
                  <a:srgbClr val="666666"/>
                </a:solidFill>
                <a:latin typeface="Arial"/>
                <a:ea typeface="Helvetica Light" charset="0"/>
                <a:cs typeface="Helvetica Light" charset="0"/>
                <a:sym typeface="Arial"/>
              </a:rPr>
              <a:t>blood</a:t>
            </a:r>
          </a:p>
        </p:txBody>
      </p:sp>
      <p:cxnSp>
        <p:nvCxnSpPr>
          <p:cNvPr id="28" name="Straight Arrow Connector 27"/>
          <p:cNvCxnSpPr>
            <a:cxnSpLocks/>
          </p:cNvCxnSpPr>
          <p:nvPr/>
        </p:nvCxnSpPr>
        <p:spPr>
          <a:xfrm>
            <a:off x="2864145" y="1942585"/>
            <a:ext cx="1797639" cy="1"/>
          </a:xfrm>
          <a:prstGeom prst="straightConnector1">
            <a:avLst/>
          </a:prstGeom>
          <a:ln>
            <a:solidFill>
              <a:srgbClr val="90909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a:off x="6690277" y="1942585"/>
            <a:ext cx="1797639" cy="1"/>
          </a:xfrm>
          <a:prstGeom prst="straightConnector1">
            <a:avLst/>
          </a:prstGeom>
          <a:ln>
            <a:solidFill>
              <a:srgbClr val="90909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6"/>
          <a:stretch>
            <a:fillRect/>
          </a:stretch>
        </p:blipFill>
        <p:spPr>
          <a:xfrm flipH="1">
            <a:off x="6823476" y="2547232"/>
            <a:ext cx="854037" cy="2074245"/>
          </a:xfrm>
          <a:prstGeom prst="rect">
            <a:avLst/>
          </a:prstGeom>
        </p:spPr>
      </p:pic>
      <p:pic>
        <p:nvPicPr>
          <p:cNvPr id="29" name="Picture 28"/>
          <p:cNvPicPr>
            <a:picLocks noChangeAspect="1"/>
          </p:cNvPicPr>
          <p:nvPr/>
        </p:nvPicPr>
        <p:blipFill>
          <a:blip r:embed="rId7"/>
          <a:stretch>
            <a:fillRect/>
          </a:stretch>
        </p:blipFill>
        <p:spPr>
          <a:xfrm flipH="1">
            <a:off x="3873518" y="2547232"/>
            <a:ext cx="854037" cy="2074245"/>
          </a:xfrm>
          <a:prstGeom prst="rect">
            <a:avLst/>
          </a:prstGeom>
        </p:spPr>
      </p:pic>
      <p:sp>
        <p:nvSpPr>
          <p:cNvPr id="16" name="TextBox 15">
            <a:extLst>
              <a:ext uri="{FF2B5EF4-FFF2-40B4-BE49-F238E27FC236}">
                <a16:creationId xmlns:a16="http://schemas.microsoft.com/office/drawing/2014/main" id="{122092A0-1D48-C142-A8A5-FA7AD0885243}"/>
              </a:ext>
            </a:extLst>
          </p:cNvPr>
          <p:cNvSpPr txBox="1"/>
          <p:nvPr/>
        </p:nvSpPr>
        <p:spPr>
          <a:xfrm>
            <a:off x="3702206" y="2946140"/>
            <a:ext cx="4159405" cy="738664"/>
          </a:xfrm>
          <a:prstGeom prst="rect">
            <a:avLst/>
          </a:prstGeom>
          <a:noFill/>
        </p:spPr>
        <p:txBody>
          <a:bodyPr wrap="square" rtlCol="0">
            <a:spAutoFit/>
          </a:bodyPr>
          <a:lstStyle/>
          <a:p>
            <a:pPr algn="ctr" defTabSz="914377"/>
            <a:r>
              <a:rPr lang="en-US" sz="1400" b="1" dirty="0">
                <a:solidFill>
                  <a:srgbClr val="666666"/>
                </a:solidFill>
                <a:latin typeface="Arial"/>
                <a:ea typeface="Helvetica Light" charset="0"/>
                <a:cs typeface="Helvetica Light" charset="0"/>
                <a:sym typeface="Arial"/>
              </a:rPr>
              <a:t>$$</a:t>
            </a:r>
          </a:p>
          <a:p>
            <a:pPr algn="ctr" defTabSz="914377"/>
            <a:r>
              <a:rPr lang="en-US" sz="1400" dirty="0">
                <a:solidFill>
                  <a:srgbClr val="666666"/>
                </a:solidFill>
                <a:latin typeface="Arial"/>
                <a:ea typeface="Helvetica Light" charset="0"/>
                <a:cs typeface="Helvetica Light" charset="0"/>
                <a:sym typeface="Arial"/>
              </a:rPr>
              <a:t>Simons Foundation Autism Research Initiative </a:t>
            </a:r>
          </a:p>
          <a:p>
            <a:pPr algn="ctr" defTabSz="914377"/>
            <a:r>
              <a:rPr lang="en-US" sz="1400" b="1" dirty="0">
                <a:solidFill>
                  <a:srgbClr val="666666"/>
                </a:solidFill>
                <a:latin typeface="Arial"/>
                <a:ea typeface="Helvetica Light" charset="0"/>
                <a:cs typeface="Helvetica Light" charset="0"/>
                <a:sym typeface="Arial"/>
              </a:rPr>
              <a:t> </a:t>
            </a:r>
            <a:r>
              <a:rPr lang="en-US" sz="1400" dirty="0">
                <a:solidFill>
                  <a:srgbClr val="595959"/>
                </a:solidFill>
                <a:latin typeface="Arial"/>
                <a:ea typeface="Open Sans Light"/>
                <a:cs typeface="Open Sans Light"/>
                <a:sym typeface="Open Sans Light"/>
              </a:rPr>
              <a:t>Nancy Lurie Marks Family Foundation</a:t>
            </a:r>
            <a:endParaRPr lang="en-US" sz="1400" b="1" dirty="0">
              <a:solidFill>
                <a:srgbClr val="666666"/>
              </a:solidFill>
              <a:latin typeface="Arial"/>
              <a:ea typeface="Helvetica Light" charset="0"/>
              <a:cs typeface="Helvetica Light" charset="0"/>
              <a:sym typeface="Arial"/>
            </a:endParaRPr>
          </a:p>
        </p:txBody>
      </p:sp>
      <p:pic>
        <p:nvPicPr>
          <p:cNvPr id="17" name="Picture 16">
            <a:extLst>
              <a:ext uri="{FF2B5EF4-FFF2-40B4-BE49-F238E27FC236}">
                <a16:creationId xmlns:a16="http://schemas.microsoft.com/office/drawing/2014/main" id="{F14BCDEB-3941-334F-87C2-6D09B809532C}"/>
              </a:ext>
            </a:extLst>
          </p:cNvPr>
          <p:cNvPicPr>
            <a:picLocks noChangeAspect="1"/>
          </p:cNvPicPr>
          <p:nvPr/>
        </p:nvPicPr>
        <p:blipFill>
          <a:blip r:embed="rId8"/>
          <a:stretch>
            <a:fillRect/>
          </a:stretch>
        </p:blipFill>
        <p:spPr>
          <a:xfrm rot="300373">
            <a:off x="2118319" y="1601631"/>
            <a:ext cx="330200" cy="1104900"/>
          </a:xfrm>
          <a:prstGeom prst="rect">
            <a:avLst/>
          </a:prstGeom>
        </p:spPr>
      </p:pic>
      <p:sp>
        <p:nvSpPr>
          <p:cNvPr id="18" name="Title 1">
            <a:extLst>
              <a:ext uri="{FF2B5EF4-FFF2-40B4-BE49-F238E27FC236}">
                <a16:creationId xmlns:a16="http://schemas.microsoft.com/office/drawing/2014/main" id="{2DB9AEE3-8C12-8741-BE04-3991F447ECBD}"/>
              </a:ext>
            </a:extLst>
          </p:cNvPr>
          <p:cNvSpPr txBox="1">
            <a:spLocks/>
          </p:cNvSpPr>
          <p:nvPr/>
        </p:nvSpPr>
        <p:spPr>
          <a:xfrm>
            <a:off x="370363" y="399928"/>
            <a:ext cx="11451274" cy="790400"/>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sz="2400" b="1" kern="1200" baseline="0">
                <a:solidFill>
                  <a:schemeClr val="tx1"/>
                </a:solidFill>
                <a:latin typeface="Helvetica" pitchFamily="2" charset="0"/>
                <a:ea typeface="+mj-ea"/>
                <a:cs typeface="Arial" panose="020B0604020202020204" pitchFamily="34" charset="0"/>
              </a:defRPr>
            </a:lvl1pPr>
          </a:lstStyle>
          <a:p>
            <a:pPr algn="ctr" defTabSz="914377"/>
            <a:r>
              <a:rPr lang="en-US" sz="2800" dirty="0">
                <a:solidFill>
                  <a:srgbClr val="424A54"/>
                </a:solidFill>
                <a:latin typeface="Arial" panose="020B0604020202020204"/>
                <a:cs typeface="Arial"/>
                <a:sym typeface="Arial"/>
              </a:rPr>
              <a:t>How will the sample be used in research and why is this important?</a:t>
            </a:r>
          </a:p>
        </p:txBody>
      </p:sp>
      <p:sp>
        <p:nvSpPr>
          <p:cNvPr id="4" name="TextBox 3">
            <a:extLst>
              <a:ext uri="{FF2B5EF4-FFF2-40B4-BE49-F238E27FC236}">
                <a16:creationId xmlns:a16="http://schemas.microsoft.com/office/drawing/2014/main" id="{E5D25C90-AB11-6BBB-363A-70D37B4CC9A6}"/>
              </a:ext>
            </a:extLst>
          </p:cNvPr>
          <p:cNvSpPr txBox="1"/>
          <p:nvPr/>
        </p:nvSpPr>
        <p:spPr>
          <a:xfrm>
            <a:off x="6336366" y="6392182"/>
            <a:ext cx="5689379" cy="369332"/>
          </a:xfrm>
          <a:prstGeom prst="rect">
            <a:avLst/>
          </a:prstGeom>
          <a:noFill/>
        </p:spPr>
        <p:txBody>
          <a:bodyPr wrap="square" rtlCol="0">
            <a:spAutoFit/>
          </a:bodyPr>
          <a:lstStyle/>
          <a:p>
            <a:pPr defTabSz="914377"/>
            <a:r>
              <a:rPr lang="en-US" dirty="0">
                <a:solidFill>
                  <a:srgbClr val="FFFFFF">
                    <a:lumMod val="50000"/>
                  </a:srgbClr>
                </a:solidFill>
                <a:latin typeface="Arial"/>
                <a:cs typeface="Arial"/>
                <a:sym typeface="Arial"/>
              </a:rPr>
              <a:t>Questions? Email </a:t>
            </a:r>
            <a:r>
              <a:rPr lang="en-US" dirty="0" err="1">
                <a:solidFill>
                  <a:srgbClr val="FFFFFF">
                    <a:lumMod val="50000"/>
                  </a:srgbClr>
                </a:solidFill>
                <a:latin typeface="Arial"/>
                <a:cs typeface="Arial"/>
                <a:sym typeface="Arial"/>
              </a:rPr>
              <a:t>coordinator@simonssearchlight.org</a:t>
            </a:r>
            <a:endParaRPr lang="en-US" dirty="0">
              <a:solidFill>
                <a:srgbClr val="FFFFFF">
                  <a:lumMod val="50000"/>
                </a:srgbClr>
              </a:solidFill>
              <a:latin typeface="Arial"/>
              <a:cs typeface="Arial"/>
              <a:sym typeface="Arial"/>
            </a:endParaRPr>
          </a:p>
        </p:txBody>
      </p:sp>
    </p:spTree>
    <p:extLst>
      <p:ext uri="{BB962C8B-B14F-4D97-AF65-F5344CB8AC3E}">
        <p14:creationId xmlns:p14="http://schemas.microsoft.com/office/powerpoint/2010/main" val="1243611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CF9284-7837-B047-858C-D2E92D3D762B}"/>
              </a:ext>
            </a:extLst>
          </p:cNvPr>
          <p:cNvPicPr>
            <a:picLocks noChangeAspect="1"/>
          </p:cNvPicPr>
          <p:nvPr/>
        </p:nvPicPr>
        <p:blipFill rotWithShape="1">
          <a:blip r:embed="rId3">
            <a:extLst>
              <a:ext uri="{28A0092B-C50C-407E-A947-70E740481C1C}">
                <a14:useLocalDpi xmlns:a14="http://schemas.microsoft.com/office/drawing/2010/main" val="0"/>
              </a:ext>
            </a:extLst>
          </a:blip>
          <a:srcRect l="77213" t="2950" r="15493" b="81757"/>
          <a:stretch/>
        </p:blipFill>
        <p:spPr>
          <a:xfrm>
            <a:off x="10417287" y="976327"/>
            <a:ext cx="958204" cy="847644"/>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 t="17356" r="10817"/>
          <a:stretch/>
        </p:blipFill>
        <p:spPr>
          <a:xfrm>
            <a:off x="278607" y="1691564"/>
            <a:ext cx="11715687" cy="4580896"/>
          </a:xfrm>
          <a:prstGeom prst="rect">
            <a:avLst/>
          </a:prstGeom>
        </p:spPr>
      </p:pic>
      <p:sp>
        <p:nvSpPr>
          <p:cNvPr id="4" name="Title 1">
            <a:extLst>
              <a:ext uri="{FF2B5EF4-FFF2-40B4-BE49-F238E27FC236}">
                <a16:creationId xmlns:a16="http://schemas.microsoft.com/office/drawing/2014/main" id="{E683A24F-5852-D347-933A-5D1F01C4ADD7}"/>
              </a:ext>
            </a:extLst>
          </p:cNvPr>
          <p:cNvSpPr txBox="1">
            <a:spLocks/>
          </p:cNvSpPr>
          <p:nvPr/>
        </p:nvSpPr>
        <p:spPr>
          <a:xfrm>
            <a:off x="446049" y="407938"/>
            <a:ext cx="11296185" cy="1469905"/>
          </a:xfrm>
          <a:prstGeom prst="rect">
            <a:avLst/>
          </a:prstGeom>
        </p:spPr>
        <p:txBody>
          <a:bodyPr/>
          <a:lstStyle>
            <a:lvl1pPr algn="l" defTabSz="914400" rtl="0" eaLnBrk="1" latinLnBrk="0" hangingPunct="1">
              <a:lnSpc>
                <a:spcPct val="90000"/>
              </a:lnSpc>
              <a:spcBef>
                <a:spcPct val="0"/>
              </a:spcBef>
              <a:buNone/>
              <a:defRPr sz="2400" b="1" kern="1200" baseline="0">
                <a:solidFill>
                  <a:schemeClr val="tx1"/>
                </a:solidFill>
                <a:latin typeface="Helvetica" pitchFamily="2" charset="0"/>
                <a:ea typeface="+mj-ea"/>
                <a:cs typeface="Arial" panose="020B0604020202020204" pitchFamily="34" charset="0"/>
              </a:defRPr>
            </a:lvl1pPr>
          </a:lstStyle>
          <a:p>
            <a:pPr algn="ctr" defTabSz="914377"/>
            <a:r>
              <a:rPr lang="en-US" sz="2800" dirty="0">
                <a:solidFill>
                  <a:srgbClr val="424A54"/>
                </a:solidFill>
                <a:latin typeface="Arial" panose="020B0604020202020204"/>
                <a:sym typeface="Arial"/>
              </a:rPr>
              <a:t>What are </a:t>
            </a:r>
            <a:r>
              <a:rPr lang="en-US" sz="2800" dirty="0">
                <a:solidFill>
                  <a:srgbClr val="424A54"/>
                </a:solidFill>
                <a:latin typeface="Arial" panose="020B0604020202020204"/>
                <a:cs typeface="Arial"/>
                <a:sym typeface="Arial"/>
              </a:rPr>
              <a:t>induced pluripotent stem cells</a:t>
            </a:r>
            <a:r>
              <a:rPr lang="en-US" sz="2800" dirty="0">
                <a:solidFill>
                  <a:srgbClr val="424A54"/>
                </a:solidFill>
                <a:latin typeface="Arial" panose="020B0604020202020204"/>
                <a:sym typeface="Arial"/>
              </a:rPr>
              <a:t> (iPSCs)?</a:t>
            </a:r>
          </a:p>
        </p:txBody>
      </p:sp>
      <p:sp>
        <p:nvSpPr>
          <p:cNvPr id="2" name="TextBox 1">
            <a:extLst>
              <a:ext uri="{FF2B5EF4-FFF2-40B4-BE49-F238E27FC236}">
                <a16:creationId xmlns:a16="http://schemas.microsoft.com/office/drawing/2014/main" id="{254CE264-9232-0CA4-61CE-E4C1A7CA66C6}"/>
              </a:ext>
            </a:extLst>
          </p:cNvPr>
          <p:cNvSpPr txBox="1"/>
          <p:nvPr/>
        </p:nvSpPr>
        <p:spPr>
          <a:xfrm>
            <a:off x="6336366" y="6392182"/>
            <a:ext cx="5689379" cy="369332"/>
          </a:xfrm>
          <a:prstGeom prst="rect">
            <a:avLst/>
          </a:prstGeom>
          <a:noFill/>
        </p:spPr>
        <p:txBody>
          <a:bodyPr wrap="square" rtlCol="0">
            <a:spAutoFit/>
          </a:bodyPr>
          <a:lstStyle/>
          <a:p>
            <a:pPr defTabSz="914377"/>
            <a:r>
              <a:rPr lang="en-US" dirty="0">
                <a:solidFill>
                  <a:srgbClr val="FFFFFF">
                    <a:lumMod val="50000"/>
                  </a:srgbClr>
                </a:solidFill>
                <a:latin typeface="Arial"/>
                <a:cs typeface="Arial"/>
                <a:sym typeface="Arial"/>
              </a:rPr>
              <a:t>Questions? Email </a:t>
            </a:r>
            <a:r>
              <a:rPr lang="en-US" dirty="0" err="1">
                <a:solidFill>
                  <a:srgbClr val="FFFFFF">
                    <a:lumMod val="50000"/>
                  </a:srgbClr>
                </a:solidFill>
                <a:latin typeface="Arial"/>
                <a:cs typeface="Arial"/>
                <a:sym typeface="Arial"/>
              </a:rPr>
              <a:t>coordinator@simonssearchlight.org</a:t>
            </a:r>
            <a:endParaRPr lang="en-US" dirty="0">
              <a:solidFill>
                <a:srgbClr val="FFFFFF">
                  <a:lumMod val="50000"/>
                </a:srgbClr>
              </a:solidFill>
              <a:latin typeface="Arial"/>
              <a:cs typeface="Arial"/>
              <a:sym typeface="Arial"/>
            </a:endParaRPr>
          </a:p>
        </p:txBody>
      </p:sp>
    </p:spTree>
    <p:extLst>
      <p:ext uri="{BB962C8B-B14F-4D97-AF65-F5344CB8AC3E}">
        <p14:creationId xmlns:p14="http://schemas.microsoft.com/office/powerpoint/2010/main" val="143546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aphicFrame>
        <p:nvGraphicFramePr>
          <p:cNvPr id="268" name="Google Shape;268;g13d1c059acc_0_11"/>
          <p:cNvGraphicFramePr/>
          <p:nvPr/>
        </p:nvGraphicFramePr>
        <p:xfrm>
          <a:off x="682200" y="812723"/>
          <a:ext cx="5733700" cy="2631475"/>
        </p:xfrm>
        <a:graphic>
          <a:graphicData uri="http://schemas.openxmlformats.org/drawingml/2006/table">
            <a:tbl>
              <a:tblPr firstRow="1" bandRow="1">
                <a:noFill/>
              </a:tblPr>
              <a:tblGrid>
                <a:gridCol w="519700">
                  <a:extLst>
                    <a:ext uri="{9D8B030D-6E8A-4147-A177-3AD203B41FA5}">
                      <a16:colId xmlns:a16="http://schemas.microsoft.com/office/drawing/2014/main" val="20000"/>
                    </a:ext>
                  </a:extLst>
                </a:gridCol>
                <a:gridCol w="1830425">
                  <a:extLst>
                    <a:ext uri="{9D8B030D-6E8A-4147-A177-3AD203B41FA5}">
                      <a16:colId xmlns:a16="http://schemas.microsoft.com/office/drawing/2014/main" val="20001"/>
                    </a:ext>
                  </a:extLst>
                </a:gridCol>
                <a:gridCol w="1232100">
                  <a:extLst>
                    <a:ext uri="{9D8B030D-6E8A-4147-A177-3AD203B41FA5}">
                      <a16:colId xmlns:a16="http://schemas.microsoft.com/office/drawing/2014/main" val="20002"/>
                    </a:ext>
                  </a:extLst>
                </a:gridCol>
                <a:gridCol w="2151475">
                  <a:extLst>
                    <a:ext uri="{9D8B030D-6E8A-4147-A177-3AD203B41FA5}">
                      <a16:colId xmlns:a16="http://schemas.microsoft.com/office/drawing/2014/main" val="20003"/>
                    </a:ext>
                  </a:extLst>
                </a:gridCol>
              </a:tblGrid>
              <a:tr h="375925">
                <a:tc>
                  <a:txBody>
                    <a:bodyPr/>
                    <a:lstStyle/>
                    <a:p>
                      <a:pPr marL="0" marR="0" lvl="0" indent="0" algn="ctr" rtl="0">
                        <a:lnSpc>
                          <a:spcPct val="100000"/>
                        </a:lnSpc>
                        <a:spcBef>
                          <a:spcPts val="0"/>
                        </a:spcBef>
                        <a:spcAft>
                          <a:spcPts val="0"/>
                        </a:spcAft>
                        <a:buClr>
                          <a:srgbClr val="000000"/>
                        </a:buClr>
                        <a:buSzPts val="1500"/>
                        <a:buFont typeface="Arial"/>
                        <a:buNone/>
                      </a:pPr>
                      <a:endParaRPr sz="1500" u="none" strike="noStrike" cap="none">
                        <a:solidFill>
                          <a:srgbClr val="000000"/>
                        </a:solidFill>
                      </a:endParaRPr>
                    </a:p>
                  </a:txBody>
                  <a:tcPr marL="91450" marR="91450" marT="45725" marB="45725">
                    <a:lnB w="19050" cap="flat" cmpd="sng">
                      <a:solidFill>
                        <a:srgbClr val="000000"/>
                      </a:solidFill>
                      <a:prstDash val="solid"/>
                      <a:round/>
                      <a:headEnd type="none" w="sm" len="sm"/>
                      <a:tailEnd type="none" w="sm" len="sm"/>
                    </a:lnB>
                    <a:solidFill>
                      <a:srgbClr val="00B0F0"/>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rgbClr val="FFFFFF"/>
                          </a:solidFill>
                        </a:rPr>
                        <a:t>p. nomen</a:t>
                      </a:r>
                      <a:endParaRPr sz="1500" b="1" u="none" strike="noStrike" cap="none">
                        <a:solidFill>
                          <a:srgbClr val="FFFFFF"/>
                        </a:solidFill>
                      </a:endParaRPr>
                    </a:p>
                  </a:txBody>
                  <a:tcPr marL="47625" marR="47625" marT="0" marB="0">
                    <a:lnB w="19050" cap="flat" cmpd="sng">
                      <a:solidFill>
                        <a:srgbClr val="000000"/>
                      </a:solidFill>
                      <a:prstDash val="solid"/>
                      <a:round/>
                      <a:headEnd type="none" w="sm" len="sm"/>
                      <a:tailEnd type="none" w="sm" len="sm"/>
                    </a:lnB>
                    <a:solidFill>
                      <a:srgbClr val="00B0F0"/>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rgbClr val="FFFFFF"/>
                          </a:solidFill>
                        </a:rPr>
                        <a:t># of Carriers</a:t>
                      </a:r>
                      <a:endParaRPr sz="1500" b="1" u="none" strike="noStrike" cap="none">
                        <a:solidFill>
                          <a:srgbClr val="FFFFFF"/>
                        </a:solidFill>
                      </a:endParaRPr>
                    </a:p>
                  </a:txBody>
                  <a:tcPr marL="47625" marR="47625" marT="0" marB="0">
                    <a:lnB w="19050" cap="flat" cmpd="sng">
                      <a:solidFill>
                        <a:srgbClr val="000000"/>
                      </a:solidFill>
                      <a:prstDash val="solid"/>
                      <a:round/>
                      <a:headEnd type="none" w="sm" len="sm"/>
                      <a:tailEnd type="none" w="sm" len="sm"/>
                    </a:lnB>
                    <a:solidFill>
                      <a:srgbClr val="00B0F0"/>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rgbClr val="FFFFFF"/>
                          </a:solidFill>
                        </a:rPr>
                        <a:t>Available</a:t>
                      </a:r>
                      <a:endParaRPr sz="1500" b="1" u="none" strike="noStrike" cap="none">
                        <a:solidFill>
                          <a:srgbClr val="FFFFFF"/>
                        </a:solidFill>
                      </a:endParaRPr>
                    </a:p>
                  </a:txBody>
                  <a:tcPr marL="47625" marR="47625" marT="0" marB="0">
                    <a:lnB w="19050" cap="flat" cmpd="sng">
                      <a:solidFill>
                        <a:srgbClr val="000000"/>
                      </a:solidFill>
                      <a:prstDash val="solid"/>
                      <a:round/>
                      <a:headEnd type="none" w="sm" len="sm"/>
                      <a:tailEnd type="none" w="sm" len="sm"/>
                    </a:lnB>
                    <a:solidFill>
                      <a:srgbClr val="00B0F0"/>
                    </a:solidFill>
                  </a:tcPr>
                </a:tc>
                <a:extLst>
                  <a:ext uri="{0D108BD9-81ED-4DB2-BD59-A6C34878D82A}">
                    <a16:rowId xmlns:a16="http://schemas.microsoft.com/office/drawing/2014/main" val="10000"/>
                  </a:ext>
                </a:extLst>
              </a:tr>
              <a:tr h="375925">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1</a:t>
                      </a:r>
                      <a:endParaRPr sz="1500" u="none" strike="noStrike" cap="none">
                        <a:solidFill>
                          <a:schemeClr val="dk1"/>
                        </a:solidFill>
                      </a:endParaRPr>
                    </a:p>
                  </a:txBody>
                  <a:tcPr marL="91450" marR="91450" marT="45725" marB="45725">
                    <a:lnT w="19050" cap="flat" cmpd="sng">
                      <a:solidFill>
                        <a:srgbClr val="000000"/>
                      </a:solidFill>
                      <a:prstDash val="solid"/>
                      <a:round/>
                      <a:headEnd type="none" w="sm" len="sm"/>
                      <a:tailEnd type="none" w="sm" len="sm"/>
                    </a:lnT>
                    <a:solidFill>
                      <a:schemeClr val="lt1"/>
                    </a:solidFill>
                  </a:tcPr>
                </a:tc>
                <a:tc>
                  <a:txBody>
                    <a:bodyPr/>
                    <a:lstStyle/>
                    <a:p>
                      <a:pPr marL="0" lvl="0" indent="0" algn="ctr" rtl="0">
                        <a:spcBef>
                          <a:spcPts val="0"/>
                        </a:spcBef>
                        <a:spcAft>
                          <a:spcPts val="0"/>
                        </a:spcAft>
                        <a:buNone/>
                      </a:pPr>
                      <a:r>
                        <a:rPr lang="en-US" sz="1600">
                          <a:solidFill>
                            <a:schemeClr val="dk1"/>
                          </a:solidFill>
                        </a:rPr>
                        <a:t>p.Leu408Trpfs*26</a:t>
                      </a:r>
                      <a:endParaRPr/>
                    </a:p>
                  </a:txBody>
                  <a:tcPr marL="9525" marR="9525" marT="9525" marB="0">
                    <a:lnT w="19050" cap="flat" cmpd="sng">
                      <a:solidFill>
                        <a:srgbClr val="000000"/>
                      </a:solidFill>
                      <a:prstDash val="solid"/>
                      <a:round/>
                      <a:headEnd type="none" w="sm" len="sm"/>
                      <a:tailEnd type="none" w="sm" len="sm"/>
                    </a:lnT>
                    <a:solidFill>
                      <a:schemeClr val="lt1"/>
                    </a:solidFill>
                  </a:tcPr>
                </a:tc>
                <a:tc>
                  <a:txBody>
                    <a:bodyPr/>
                    <a:lstStyle/>
                    <a:p>
                      <a:pPr marL="0" lvl="0" indent="0" algn="ctr" rtl="0">
                        <a:spcBef>
                          <a:spcPts val="0"/>
                        </a:spcBef>
                        <a:spcAft>
                          <a:spcPts val="0"/>
                        </a:spcAft>
                        <a:buNone/>
                      </a:pPr>
                      <a:r>
                        <a:rPr lang="en-US" sz="1600">
                          <a:solidFill>
                            <a:schemeClr val="dk1"/>
                          </a:solidFill>
                        </a:rPr>
                        <a:t>1</a:t>
                      </a:r>
                      <a:endParaRPr sz="1600">
                        <a:solidFill>
                          <a:schemeClr val="dk1"/>
                        </a:solidFill>
                      </a:endParaRPr>
                    </a:p>
                  </a:txBody>
                  <a:tcPr marL="47625" marR="47625" marT="0" marB="0">
                    <a:lnT w="19050" cap="flat" cmpd="sng">
                      <a:solidFill>
                        <a:srgbClr val="000000"/>
                      </a:solidFill>
                      <a:prstDash val="solid"/>
                      <a:round/>
                      <a:headEnd type="none" w="sm" len="sm"/>
                      <a:tailEnd type="none" w="sm" len="sm"/>
                    </a:lnT>
                    <a:solidFill>
                      <a:schemeClr val="lt1"/>
                    </a:solidFill>
                  </a:tcPr>
                </a:tc>
                <a:tc>
                  <a:txBody>
                    <a:bodyPr/>
                    <a:lstStyle/>
                    <a:p>
                      <a:pPr marL="0" lvl="0" indent="0" algn="ctr" rtl="0">
                        <a:spcBef>
                          <a:spcPts val="0"/>
                        </a:spcBef>
                        <a:spcAft>
                          <a:spcPts val="0"/>
                        </a:spcAft>
                        <a:buNone/>
                      </a:pPr>
                      <a:r>
                        <a:rPr lang="en-US" sz="1600">
                          <a:solidFill>
                            <a:schemeClr val="dk1"/>
                          </a:solidFill>
                        </a:rPr>
                        <a:t>Available</a:t>
                      </a:r>
                      <a:endParaRPr sz="1600">
                        <a:solidFill>
                          <a:schemeClr val="dk1"/>
                        </a:solidFill>
                      </a:endParaRPr>
                    </a:p>
                  </a:txBody>
                  <a:tcPr marL="47625" marR="47625" marT="0" marB="0">
                    <a:lnT w="19050" cap="flat" cmpd="sng">
                      <a:solidFill>
                        <a:srgbClr val="000000"/>
                      </a:solidFill>
                      <a:prstDash val="solid"/>
                      <a:round/>
                      <a:headEnd type="none" w="sm" len="sm"/>
                      <a:tailEnd type="none" w="sm" len="sm"/>
                    </a:lnT>
                    <a:solidFill>
                      <a:schemeClr val="lt1"/>
                    </a:solidFill>
                  </a:tcPr>
                </a:tc>
                <a:extLst>
                  <a:ext uri="{0D108BD9-81ED-4DB2-BD59-A6C34878D82A}">
                    <a16:rowId xmlns:a16="http://schemas.microsoft.com/office/drawing/2014/main" val="10001"/>
                  </a:ext>
                </a:extLst>
              </a:tr>
              <a:tr h="375925">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2</a:t>
                      </a:r>
                      <a:endParaRPr sz="1500" u="none" strike="noStrike" cap="none">
                        <a:solidFill>
                          <a:schemeClr val="dk1"/>
                        </a:solidFill>
                      </a:endParaRPr>
                    </a:p>
                  </a:txBody>
                  <a:tcPr marL="91450" marR="91450" marT="45725" marB="45725">
                    <a:solidFill>
                      <a:srgbClr val="E8E8E9"/>
                    </a:solidFill>
                  </a:tcPr>
                </a:tc>
                <a:tc>
                  <a:txBody>
                    <a:bodyPr/>
                    <a:lstStyle/>
                    <a:p>
                      <a:pPr marL="0" lvl="0" indent="0" algn="ctr" rtl="0">
                        <a:spcBef>
                          <a:spcPts val="0"/>
                        </a:spcBef>
                        <a:spcAft>
                          <a:spcPts val="0"/>
                        </a:spcAft>
                        <a:buNone/>
                      </a:pPr>
                      <a:r>
                        <a:rPr lang="en-US" sz="1600">
                          <a:solidFill>
                            <a:schemeClr val="dk1"/>
                          </a:solidFill>
                        </a:rPr>
                        <a:t>p.Gln291*</a:t>
                      </a:r>
                      <a:endParaRPr sz="1600">
                        <a:solidFill>
                          <a:schemeClr val="dk1"/>
                        </a:solidFill>
                      </a:endParaRPr>
                    </a:p>
                  </a:txBody>
                  <a:tcPr marL="9525" marR="9525" marT="9525" marB="0">
                    <a:solidFill>
                      <a:srgbClr val="E8E8E9"/>
                    </a:solidFill>
                  </a:tcPr>
                </a:tc>
                <a:tc>
                  <a:txBody>
                    <a:bodyPr/>
                    <a:lstStyle/>
                    <a:p>
                      <a:pPr marL="0" lvl="0" indent="0" algn="ctr" rtl="0">
                        <a:spcBef>
                          <a:spcPts val="0"/>
                        </a:spcBef>
                        <a:spcAft>
                          <a:spcPts val="0"/>
                        </a:spcAft>
                        <a:buNone/>
                      </a:pPr>
                      <a:r>
                        <a:rPr lang="en-US" sz="1600">
                          <a:solidFill>
                            <a:schemeClr val="dk1"/>
                          </a:solidFill>
                        </a:rPr>
                        <a:t>1</a:t>
                      </a:r>
                      <a:endParaRPr sz="1600">
                        <a:solidFill>
                          <a:schemeClr val="dk1"/>
                        </a:solidFill>
                      </a:endParaRPr>
                    </a:p>
                  </a:txBody>
                  <a:tcPr marL="47625" marR="47625" marT="0" marB="0">
                    <a:solidFill>
                      <a:srgbClr val="E8E8E9"/>
                    </a:solidFill>
                  </a:tcPr>
                </a:tc>
                <a:tc>
                  <a:txBody>
                    <a:bodyPr/>
                    <a:lstStyle/>
                    <a:p>
                      <a:pPr marL="0" lvl="0" indent="0" algn="ctr" rtl="0">
                        <a:spcBef>
                          <a:spcPts val="0"/>
                        </a:spcBef>
                        <a:spcAft>
                          <a:spcPts val="0"/>
                        </a:spcAft>
                        <a:buNone/>
                      </a:pPr>
                      <a:r>
                        <a:rPr lang="en-US" sz="1600">
                          <a:solidFill>
                            <a:schemeClr val="dk1"/>
                          </a:solidFill>
                        </a:rPr>
                        <a:t>Quality control step</a:t>
                      </a:r>
                      <a:endParaRPr sz="1600">
                        <a:solidFill>
                          <a:schemeClr val="dk1"/>
                        </a:solidFill>
                      </a:endParaRPr>
                    </a:p>
                  </a:txBody>
                  <a:tcPr marL="47625" marR="47625" marT="0" marB="0">
                    <a:solidFill>
                      <a:srgbClr val="E8E8E9"/>
                    </a:solidFill>
                  </a:tcPr>
                </a:tc>
                <a:extLst>
                  <a:ext uri="{0D108BD9-81ED-4DB2-BD59-A6C34878D82A}">
                    <a16:rowId xmlns:a16="http://schemas.microsoft.com/office/drawing/2014/main" val="10002"/>
                  </a:ext>
                </a:extLst>
              </a:tr>
              <a:tr h="375925">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3</a:t>
                      </a:r>
                      <a:endParaRPr sz="1500" u="none" strike="noStrike" cap="none">
                        <a:solidFill>
                          <a:schemeClr val="dk1"/>
                        </a:solidFill>
                      </a:endParaRPr>
                    </a:p>
                  </a:txBody>
                  <a:tcPr marL="91450" marR="91450" marT="45725" marB="45725">
                    <a:solidFill>
                      <a:schemeClr val="lt1"/>
                    </a:solidFill>
                  </a:tcPr>
                </a:tc>
                <a:tc>
                  <a:txBody>
                    <a:bodyPr/>
                    <a:lstStyle/>
                    <a:p>
                      <a:pPr marL="0" lvl="0" indent="0" algn="ctr" rtl="0">
                        <a:spcBef>
                          <a:spcPts val="0"/>
                        </a:spcBef>
                        <a:spcAft>
                          <a:spcPts val="0"/>
                        </a:spcAft>
                        <a:buNone/>
                      </a:pPr>
                      <a:r>
                        <a:rPr lang="en-US" sz="1600">
                          <a:solidFill>
                            <a:schemeClr val="dk1"/>
                          </a:solidFill>
                        </a:rPr>
                        <a:t>p.Ser295Leu</a:t>
                      </a:r>
                      <a:endParaRPr sz="1600">
                        <a:solidFill>
                          <a:schemeClr val="dk1"/>
                        </a:solidFill>
                      </a:endParaRPr>
                    </a:p>
                  </a:txBody>
                  <a:tcPr marL="9525" marR="9525" marT="9525" marB="0">
                    <a:solidFill>
                      <a:schemeClr val="lt1"/>
                    </a:solidFill>
                  </a:tcPr>
                </a:tc>
                <a:tc>
                  <a:txBody>
                    <a:bodyPr/>
                    <a:lstStyle/>
                    <a:p>
                      <a:pPr marL="0" lvl="0" indent="0" algn="ctr" rtl="0">
                        <a:spcBef>
                          <a:spcPts val="0"/>
                        </a:spcBef>
                        <a:spcAft>
                          <a:spcPts val="0"/>
                        </a:spcAft>
                        <a:buNone/>
                      </a:pPr>
                      <a:r>
                        <a:rPr lang="en-US" sz="1600">
                          <a:solidFill>
                            <a:schemeClr val="dk1"/>
                          </a:solidFill>
                        </a:rPr>
                        <a:t>1</a:t>
                      </a:r>
                      <a:endParaRPr sz="1600">
                        <a:solidFill>
                          <a:schemeClr val="dk1"/>
                        </a:solidFill>
                      </a:endParaRPr>
                    </a:p>
                  </a:txBody>
                  <a:tcPr marL="47625" marR="47625" marT="0" marB="0">
                    <a:solidFill>
                      <a:schemeClr val="lt1"/>
                    </a:solidFill>
                  </a:tcPr>
                </a:tc>
                <a:tc>
                  <a:txBody>
                    <a:bodyPr/>
                    <a:lstStyle/>
                    <a:p>
                      <a:pPr marL="0" lvl="0" indent="0" algn="ctr" rtl="0">
                        <a:spcBef>
                          <a:spcPts val="0"/>
                        </a:spcBef>
                        <a:spcAft>
                          <a:spcPts val="0"/>
                        </a:spcAft>
                        <a:buNone/>
                      </a:pPr>
                      <a:r>
                        <a:rPr lang="en-US" sz="1600">
                          <a:solidFill>
                            <a:schemeClr val="dk1"/>
                          </a:solidFill>
                        </a:rPr>
                        <a:t>Quality control step</a:t>
                      </a:r>
                      <a:endParaRPr sz="1600">
                        <a:solidFill>
                          <a:schemeClr val="dk1"/>
                        </a:solidFill>
                      </a:endParaRPr>
                    </a:p>
                  </a:txBody>
                  <a:tcPr marL="47625" marR="47625" marT="0" marB="0">
                    <a:solidFill>
                      <a:schemeClr val="lt1"/>
                    </a:solidFill>
                  </a:tcPr>
                </a:tc>
                <a:extLst>
                  <a:ext uri="{0D108BD9-81ED-4DB2-BD59-A6C34878D82A}">
                    <a16:rowId xmlns:a16="http://schemas.microsoft.com/office/drawing/2014/main" val="10003"/>
                  </a:ext>
                </a:extLst>
              </a:tr>
              <a:tr h="375925">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4</a:t>
                      </a:r>
                      <a:endParaRPr sz="1500" u="none" strike="noStrike" cap="none">
                        <a:solidFill>
                          <a:schemeClr val="dk1"/>
                        </a:solidFill>
                      </a:endParaRPr>
                    </a:p>
                  </a:txBody>
                  <a:tcPr marL="91450" marR="91450" marT="45725" marB="45725">
                    <a:solidFill>
                      <a:srgbClr val="E8E8E9"/>
                    </a:solidFill>
                  </a:tcPr>
                </a:tc>
                <a:tc>
                  <a:txBody>
                    <a:bodyPr/>
                    <a:lstStyle/>
                    <a:p>
                      <a:pPr marL="0" lvl="0" indent="0" algn="ctr" rtl="0">
                        <a:spcBef>
                          <a:spcPts val="0"/>
                        </a:spcBef>
                        <a:spcAft>
                          <a:spcPts val="0"/>
                        </a:spcAft>
                        <a:buNone/>
                      </a:pPr>
                      <a:r>
                        <a:rPr lang="en-US" sz="1600">
                          <a:solidFill>
                            <a:schemeClr val="dk1"/>
                          </a:solidFill>
                        </a:rPr>
                        <a:t>p.Ala288Val</a:t>
                      </a:r>
                      <a:endParaRPr sz="1600">
                        <a:solidFill>
                          <a:schemeClr val="dk1"/>
                        </a:solidFill>
                      </a:endParaRPr>
                    </a:p>
                  </a:txBody>
                  <a:tcPr marL="9525" marR="9525" marT="9525" marB="0">
                    <a:solidFill>
                      <a:srgbClr val="E8E8E9"/>
                    </a:solidFill>
                  </a:tcPr>
                </a:tc>
                <a:tc>
                  <a:txBody>
                    <a:bodyPr/>
                    <a:lstStyle/>
                    <a:p>
                      <a:pPr marL="0" lvl="0" indent="0" algn="ctr" rtl="0">
                        <a:spcBef>
                          <a:spcPts val="0"/>
                        </a:spcBef>
                        <a:spcAft>
                          <a:spcPts val="0"/>
                        </a:spcAft>
                        <a:buNone/>
                      </a:pPr>
                      <a:r>
                        <a:rPr lang="en-US" sz="1600">
                          <a:solidFill>
                            <a:schemeClr val="dk1"/>
                          </a:solidFill>
                        </a:rPr>
                        <a:t>2</a:t>
                      </a:r>
                      <a:endParaRPr sz="1600">
                        <a:solidFill>
                          <a:schemeClr val="dk1"/>
                        </a:solidFill>
                      </a:endParaRPr>
                    </a:p>
                  </a:txBody>
                  <a:tcPr marL="47625" marR="47625" marT="0" marB="0">
                    <a:solidFill>
                      <a:srgbClr val="E8E8E9"/>
                    </a:solidFill>
                  </a:tcPr>
                </a:tc>
                <a:tc>
                  <a:txBody>
                    <a:bodyPr/>
                    <a:lstStyle/>
                    <a:p>
                      <a:pPr marL="0" lvl="0" indent="0" algn="ctr" rtl="0">
                        <a:spcBef>
                          <a:spcPts val="0"/>
                        </a:spcBef>
                        <a:spcAft>
                          <a:spcPts val="0"/>
                        </a:spcAft>
                        <a:buNone/>
                      </a:pPr>
                      <a:r>
                        <a:rPr lang="en-US" sz="1600">
                          <a:solidFill>
                            <a:schemeClr val="dk1"/>
                          </a:solidFill>
                        </a:rPr>
                        <a:t>Reprogramming</a:t>
                      </a:r>
                      <a:endParaRPr sz="1600">
                        <a:solidFill>
                          <a:schemeClr val="dk1"/>
                        </a:solidFill>
                      </a:endParaRPr>
                    </a:p>
                  </a:txBody>
                  <a:tcPr marL="47625" marR="47625" marT="0" marB="0">
                    <a:solidFill>
                      <a:srgbClr val="E8E8E9"/>
                    </a:solidFill>
                  </a:tcPr>
                </a:tc>
                <a:extLst>
                  <a:ext uri="{0D108BD9-81ED-4DB2-BD59-A6C34878D82A}">
                    <a16:rowId xmlns:a16="http://schemas.microsoft.com/office/drawing/2014/main" val="10004"/>
                  </a:ext>
                </a:extLst>
              </a:tr>
              <a:tr h="375925">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5</a:t>
                      </a:r>
                      <a:endParaRPr sz="1500" u="none" strike="noStrike" cap="none">
                        <a:solidFill>
                          <a:schemeClr val="dk1"/>
                        </a:solidFill>
                      </a:endParaRPr>
                    </a:p>
                  </a:txBody>
                  <a:tcPr marL="91450" marR="91450" marT="45725" marB="45725">
                    <a:solidFill>
                      <a:schemeClr val="lt1"/>
                    </a:solidFill>
                  </a:tcPr>
                </a:tc>
                <a:tc>
                  <a:txBody>
                    <a:bodyPr/>
                    <a:lstStyle/>
                    <a:p>
                      <a:pPr marL="0" lvl="0" indent="0" algn="ctr" rtl="0">
                        <a:spcBef>
                          <a:spcPts val="0"/>
                        </a:spcBef>
                        <a:spcAft>
                          <a:spcPts val="0"/>
                        </a:spcAft>
                        <a:buNone/>
                      </a:pPr>
                      <a:r>
                        <a:rPr lang="en-US" sz="1600">
                          <a:solidFill>
                            <a:schemeClr val="dk1"/>
                          </a:solidFill>
                        </a:rPr>
                        <a:t>p.Ser459Arg</a:t>
                      </a:r>
                      <a:endParaRPr sz="1600">
                        <a:solidFill>
                          <a:schemeClr val="dk1"/>
                        </a:solidFill>
                      </a:endParaRPr>
                    </a:p>
                  </a:txBody>
                  <a:tcPr marL="9525" marR="9525" marT="9525" marB="0">
                    <a:solidFill>
                      <a:schemeClr val="lt1"/>
                    </a:solidFill>
                  </a:tcPr>
                </a:tc>
                <a:tc>
                  <a:txBody>
                    <a:bodyPr/>
                    <a:lstStyle/>
                    <a:p>
                      <a:pPr marL="0" lvl="0" indent="0" algn="ctr" rtl="0">
                        <a:spcBef>
                          <a:spcPts val="0"/>
                        </a:spcBef>
                        <a:spcAft>
                          <a:spcPts val="0"/>
                        </a:spcAft>
                        <a:buNone/>
                      </a:pPr>
                      <a:r>
                        <a:rPr lang="en-US" sz="1600">
                          <a:solidFill>
                            <a:schemeClr val="dk1"/>
                          </a:solidFill>
                        </a:rPr>
                        <a:t>1</a:t>
                      </a:r>
                      <a:endParaRPr sz="1600">
                        <a:solidFill>
                          <a:schemeClr val="dk1"/>
                        </a:solidFill>
                      </a:endParaRPr>
                    </a:p>
                  </a:txBody>
                  <a:tcPr marL="47625" marR="47625" marT="0" marB="0">
                    <a:solidFill>
                      <a:schemeClr val="lt1"/>
                    </a:solidFill>
                  </a:tcPr>
                </a:tc>
                <a:tc>
                  <a:txBody>
                    <a:bodyPr/>
                    <a:lstStyle/>
                    <a:p>
                      <a:pPr marL="0" lvl="0" indent="0" algn="ctr" rtl="0">
                        <a:spcBef>
                          <a:spcPts val="0"/>
                        </a:spcBef>
                        <a:spcAft>
                          <a:spcPts val="0"/>
                        </a:spcAft>
                        <a:buNone/>
                      </a:pPr>
                      <a:r>
                        <a:rPr lang="en-US" sz="1600">
                          <a:solidFill>
                            <a:schemeClr val="dk1"/>
                          </a:solidFill>
                        </a:rPr>
                        <a:t>Reprogramming</a:t>
                      </a:r>
                      <a:endParaRPr sz="1600">
                        <a:solidFill>
                          <a:schemeClr val="dk1"/>
                        </a:solidFill>
                      </a:endParaRPr>
                    </a:p>
                  </a:txBody>
                  <a:tcPr marL="47625" marR="47625" marT="0" marB="0">
                    <a:solidFill>
                      <a:schemeClr val="lt1"/>
                    </a:solidFill>
                  </a:tcPr>
                </a:tc>
                <a:extLst>
                  <a:ext uri="{0D108BD9-81ED-4DB2-BD59-A6C34878D82A}">
                    <a16:rowId xmlns:a16="http://schemas.microsoft.com/office/drawing/2014/main" val="10005"/>
                  </a:ext>
                </a:extLst>
              </a:tr>
              <a:tr h="375925">
                <a:tc>
                  <a:txBody>
                    <a:bodyPr/>
                    <a:lstStyle/>
                    <a:p>
                      <a:pPr marL="0" marR="0" lvl="0" indent="0" algn="ctr"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6</a:t>
                      </a:r>
                      <a:endParaRPr sz="1500" u="none" strike="noStrike" cap="none">
                        <a:solidFill>
                          <a:schemeClr val="dk1"/>
                        </a:solidFill>
                      </a:endParaRPr>
                    </a:p>
                  </a:txBody>
                  <a:tcPr marL="91450" marR="91450" marT="45725" marB="45725">
                    <a:lnB w="19050" cap="flat" cmpd="sng">
                      <a:solidFill>
                        <a:schemeClr val="dk1"/>
                      </a:solidFill>
                      <a:prstDash val="solid"/>
                      <a:round/>
                      <a:headEnd type="none" w="sm" len="sm"/>
                      <a:tailEnd type="none" w="sm" len="sm"/>
                    </a:lnB>
                    <a:solidFill>
                      <a:srgbClr val="E8E8E9"/>
                    </a:solidFill>
                  </a:tcPr>
                </a:tc>
                <a:tc>
                  <a:txBody>
                    <a:bodyPr/>
                    <a:lstStyle/>
                    <a:p>
                      <a:pPr marL="0" lvl="0" indent="0" algn="ctr" rtl="0">
                        <a:spcBef>
                          <a:spcPts val="0"/>
                        </a:spcBef>
                        <a:spcAft>
                          <a:spcPts val="0"/>
                        </a:spcAft>
                        <a:buNone/>
                      </a:pPr>
                      <a:r>
                        <a:rPr lang="en-US" sz="1600">
                          <a:solidFill>
                            <a:schemeClr val="dk1"/>
                          </a:solidFill>
                        </a:rPr>
                        <a:t>p.Arg479*</a:t>
                      </a:r>
                      <a:endParaRPr sz="1600">
                        <a:solidFill>
                          <a:schemeClr val="dk1"/>
                        </a:solidFill>
                      </a:endParaRPr>
                    </a:p>
                  </a:txBody>
                  <a:tcPr marL="9525" marR="9525" marT="9525" marB="0">
                    <a:lnB w="19050" cap="flat" cmpd="sng">
                      <a:solidFill>
                        <a:schemeClr val="dk1"/>
                      </a:solidFill>
                      <a:prstDash val="solid"/>
                      <a:round/>
                      <a:headEnd type="none" w="sm" len="sm"/>
                      <a:tailEnd type="none" w="sm" len="sm"/>
                    </a:lnB>
                    <a:solidFill>
                      <a:srgbClr val="E8E8E9"/>
                    </a:solidFill>
                  </a:tcPr>
                </a:tc>
                <a:tc>
                  <a:txBody>
                    <a:bodyPr/>
                    <a:lstStyle/>
                    <a:p>
                      <a:pPr marL="0" lvl="0" indent="0" algn="ctr" rtl="0">
                        <a:spcBef>
                          <a:spcPts val="0"/>
                        </a:spcBef>
                        <a:spcAft>
                          <a:spcPts val="0"/>
                        </a:spcAft>
                        <a:buNone/>
                      </a:pPr>
                      <a:r>
                        <a:rPr lang="en-US" sz="1600">
                          <a:solidFill>
                            <a:schemeClr val="dk1"/>
                          </a:solidFill>
                        </a:rPr>
                        <a:t>1</a:t>
                      </a:r>
                      <a:endParaRPr sz="1600">
                        <a:solidFill>
                          <a:schemeClr val="dk1"/>
                        </a:solidFill>
                      </a:endParaRPr>
                    </a:p>
                  </a:txBody>
                  <a:tcPr marL="47625" marR="47625" marT="0" marB="0">
                    <a:lnB w="19050" cap="flat" cmpd="sng">
                      <a:solidFill>
                        <a:schemeClr val="dk1"/>
                      </a:solidFill>
                      <a:prstDash val="solid"/>
                      <a:round/>
                      <a:headEnd type="none" w="sm" len="sm"/>
                      <a:tailEnd type="none" w="sm" len="sm"/>
                    </a:lnB>
                    <a:solidFill>
                      <a:srgbClr val="E8E8E9"/>
                    </a:solidFill>
                  </a:tcPr>
                </a:tc>
                <a:tc>
                  <a:txBody>
                    <a:bodyPr/>
                    <a:lstStyle/>
                    <a:p>
                      <a:pPr marL="0" lvl="0" indent="0" algn="ctr" rtl="0">
                        <a:spcBef>
                          <a:spcPts val="0"/>
                        </a:spcBef>
                        <a:spcAft>
                          <a:spcPts val="0"/>
                        </a:spcAft>
                        <a:buNone/>
                      </a:pPr>
                      <a:r>
                        <a:rPr lang="en-US" sz="1600">
                          <a:solidFill>
                            <a:schemeClr val="dk1"/>
                          </a:solidFill>
                        </a:rPr>
                        <a:t>Reprogramming</a:t>
                      </a:r>
                      <a:endParaRPr sz="1600">
                        <a:solidFill>
                          <a:schemeClr val="dk1"/>
                        </a:solidFill>
                      </a:endParaRPr>
                    </a:p>
                  </a:txBody>
                  <a:tcPr marL="47625" marR="47625" marT="0" marB="0">
                    <a:lnB w="19050" cap="flat" cmpd="sng">
                      <a:solidFill>
                        <a:schemeClr val="dk1"/>
                      </a:solidFill>
                      <a:prstDash val="solid"/>
                      <a:round/>
                      <a:headEnd type="none" w="sm" len="sm"/>
                      <a:tailEnd type="none" w="sm" len="sm"/>
                    </a:lnB>
                    <a:solidFill>
                      <a:srgbClr val="E8E8E9"/>
                    </a:solidFill>
                  </a:tcPr>
                </a:tc>
                <a:extLst>
                  <a:ext uri="{0D108BD9-81ED-4DB2-BD59-A6C34878D82A}">
                    <a16:rowId xmlns:a16="http://schemas.microsoft.com/office/drawing/2014/main" val="10006"/>
                  </a:ext>
                </a:extLst>
              </a:tr>
            </a:tbl>
          </a:graphicData>
        </a:graphic>
      </p:graphicFrame>
      <p:sp>
        <p:nvSpPr>
          <p:cNvPr id="269" name="Google Shape;269;g13d1c059acc_0_11"/>
          <p:cNvSpPr txBox="1"/>
          <p:nvPr/>
        </p:nvSpPr>
        <p:spPr>
          <a:xfrm>
            <a:off x="7206206" y="896315"/>
            <a:ext cx="4647300" cy="2031900"/>
          </a:xfrm>
          <a:prstGeom prst="rect">
            <a:avLst/>
          </a:prstGeom>
          <a:solidFill>
            <a:srgbClr val="00B0F0"/>
          </a:solidFill>
          <a:ln>
            <a:noFill/>
          </a:ln>
        </p:spPr>
        <p:txBody>
          <a:bodyPr spcFirstLastPara="1" wrap="square" lIns="91425" tIns="45700" rIns="91425" bIns="45700" anchor="t" anchorCtr="0">
            <a:spAutoFit/>
          </a:bodyPr>
          <a:lstStyle/>
          <a:p>
            <a:pPr marL="285743" marR="0" lvl="0" indent="-285743" algn="l" rtl="0">
              <a:lnSpc>
                <a:spcPct val="100000"/>
              </a:lnSpc>
              <a:spcBef>
                <a:spcPts val="0"/>
              </a:spcBef>
              <a:spcAft>
                <a:spcPts val="0"/>
              </a:spcAft>
              <a:buClr>
                <a:srgbClr val="FFFFFF"/>
              </a:buClr>
              <a:buSzPts val="1800"/>
              <a:buFont typeface="Arial"/>
              <a:buChar char="•"/>
            </a:pPr>
            <a:r>
              <a:rPr lang="en-US" sz="1800" b="0" i="0" u="none" strike="noStrike" cap="none">
                <a:solidFill>
                  <a:srgbClr val="FFFFFF"/>
                </a:solidFill>
                <a:latin typeface="Arial"/>
                <a:ea typeface="Arial"/>
                <a:cs typeface="Arial"/>
                <a:sym typeface="Arial"/>
              </a:rPr>
              <a:t>Researchers worldwide can request (non- and for-profit), for a nominal fee $120/sample</a:t>
            </a:r>
            <a:endParaRPr sz="1400" b="0" i="0" u="none" strike="noStrike" cap="none">
              <a:solidFill>
                <a:srgbClr val="000000"/>
              </a:solidFill>
              <a:latin typeface="Arial"/>
              <a:ea typeface="Arial"/>
              <a:cs typeface="Arial"/>
              <a:sym typeface="Arial"/>
            </a:endParaRPr>
          </a:p>
          <a:p>
            <a:pPr marL="285743" marR="0" lvl="0" indent="-171443"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a:p>
            <a:pPr marL="285743" marR="0" lvl="0" indent="-285743" algn="l" rtl="0">
              <a:lnSpc>
                <a:spcPct val="100000"/>
              </a:lnSpc>
              <a:spcBef>
                <a:spcPts val="0"/>
              </a:spcBef>
              <a:spcAft>
                <a:spcPts val="0"/>
              </a:spcAft>
              <a:buClr>
                <a:srgbClr val="FFFFFF"/>
              </a:buClr>
              <a:buSzPts val="1800"/>
              <a:buFont typeface="Arial"/>
              <a:buChar char="•"/>
            </a:pPr>
            <a:r>
              <a:rPr lang="en-US" sz="1800" b="0" i="0" u="none" strike="noStrike" cap="none">
                <a:solidFill>
                  <a:srgbClr val="FFFFFF"/>
                </a:solidFill>
                <a:latin typeface="Arial"/>
                <a:ea typeface="Arial"/>
                <a:cs typeface="Arial"/>
                <a:sym typeface="Arial"/>
              </a:rPr>
              <a:t>Request through SFARI Base</a:t>
            </a:r>
            <a:endParaRPr sz="1400" b="0" i="0" u="none" strike="noStrike" cap="none">
              <a:solidFill>
                <a:srgbClr val="000000"/>
              </a:solidFill>
              <a:latin typeface="Arial"/>
              <a:ea typeface="Arial"/>
              <a:cs typeface="Arial"/>
              <a:sym typeface="Arial"/>
            </a:endParaRPr>
          </a:p>
          <a:p>
            <a:pPr marL="285743" marR="0" lvl="0" indent="-171443"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a:p>
            <a:pPr marL="285743" marR="0" lvl="0" indent="-285743" algn="l" rtl="0">
              <a:lnSpc>
                <a:spcPct val="100000"/>
              </a:lnSpc>
              <a:spcBef>
                <a:spcPts val="0"/>
              </a:spcBef>
              <a:spcAft>
                <a:spcPts val="0"/>
              </a:spcAft>
              <a:buClr>
                <a:srgbClr val="FFFFFF"/>
              </a:buClr>
              <a:buSzPts val="1800"/>
              <a:buFont typeface="Arial"/>
              <a:buChar char="•"/>
            </a:pPr>
            <a:r>
              <a:rPr lang="en-US" sz="1800" b="0" i="0" u="none" strike="noStrike" cap="none">
                <a:solidFill>
                  <a:srgbClr val="FFFFFF"/>
                </a:solidFill>
                <a:latin typeface="Arial"/>
                <a:ea typeface="Arial"/>
                <a:cs typeface="Arial"/>
                <a:sym typeface="Arial"/>
              </a:rPr>
              <a:t>Researchers can submit requests now</a:t>
            </a:r>
            <a:endParaRPr sz="1400" b="0" i="0" u="none" strike="noStrike" cap="none">
              <a:solidFill>
                <a:srgbClr val="000000"/>
              </a:solidFill>
              <a:latin typeface="Arial"/>
              <a:ea typeface="Arial"/>
              <a:cs typeface="Arial"/>
              <a:sym typeface="Arial"/>
            </a:endParaRPr>
          </a:p>
        </p:txBody>
      </p:sp>
      <p:sp>
        <p:nvSpPr>
          <p:cNvPr id="270" name="Google Shape;270;g13d1c059acc_0_11"/>
          <p:cNvSpPr txBox="1"/>
          <p:nvPr/>
        </p:nvSpPr>
        <p:spPr>
          <a:xfrm>
            <a:off x="608600" y="399925"/>
            <a:ext cx="11223600" cy="790500"/>
          </a:xfrm>
          <a:prstGeom prst="rect">
            <a:avLst/>
          </a:prstGeom>
          <a:noFill/>
          <a:ln>
            <a:noFill/>
          </a:ln>
        </p:spPr>
        <p:txBody>
          <a:bodyPr spcFirstLastPara="1" wrap="square" lIns="0" tIns="0" rIns="0" bIns="0" anchor="t" anchorCtr="0">
            <a:normAutofit/>
          </a:bodyPr>
          <a:lstStyle/>
          <a:p>
            <a:pPr marL="0" marR="0" lvl="0" indent="0" algn="ctr" rtl="0">
              <a:lnSpc>
                <a:spcPct val="90000"/>
              </a:lnSpc>
              <a:spcBef>
                <a:spcPts val="0"/>
              </a:spcBef>
              <a:spcAft>
                <a:spcPts val="0"/>
              </a:spcAft>
              <a:buClr>
                <a:srgbClr val="424A54"/>
              </a:buClr>
              <a:buSzPts val="2800"/>
              <a:buFont typeface="Arial"/>
              <a:buNone/>
            </a:pPr>
            <a:r>
              <a:rPr lang="en-US" sz="2800" b="1" i="0" u="none" strike="noStrike" cap="none">
                <a:solidFill>
                  <a:srgbClr val="424A54"/>
                </a:solidFill>
                <a:latin typeface="Arial"/>
                <a:ea typeface="Arial"/>
                <a:cs typeface="Arial"/>
                <a:sym typeface="Arial"/>
              </a:rPr>
              <a:t>S</a:t>
            </a:r>
            <a:r>
              <a:rPr lang="en-US" sz="2800" b="1">
                <a:solidFill>
                  <a:srgbClr val="424A54"/>
                </a:solidFill>
              </a:rPr>
              <a:t>LC6A1</a:t>
            </a:r>
            <a:r>
              <a:rPr lang="en-US" sz="2800" b="1" i="0" u="none" strike="noStrike" cap="none">
                <a:solidFill>
                  <a:srgbClr val="424A54"/>
                </a:solidFill>
                <a:latin typeface="Arial"/>
                <a:ea typeface="Arial"/>
                <a:cs typeface="Arial"/>
                <a:sym typeface="Arial"/>
              </a:rPr>
              <a:t> iPS Cells</a:t>
            </a:r>
            <a:endParaRPr sz="1400" b="0" i="0" u="none" strike="noStrike" cap="none">
              <a:solidFill>
                <a:srgbClr val="000000"/>
              </a:solidFill>
              <a:latin typeface="Arial"/>
              <a:ea typeface="Arial"/>
              <a:cs typeface="Arial"/>
              <a:sym typeface="Arial"/>
            </a:endParaRPr>
          </a:p>
        </p:txBody>
      </p:sp>
      <p:sp>
        <p:nvSpPr>
          <p:cNvPr id="271" name="Google Shape;271;g13d1c059acc_0_11"/>
          <p:cNvSpPr txBox="1"/>
          <p:nvPr/>
        </p:nvSpPr>
        <p:spPr>
          <a:xfrm>
            <a:off x="456200" y="4086800"/>
            <a:ext cx="11223600" cy="790500"/>
          </a:xfrm>
          <a:prstGeom prst="rect">
            <a:avLst/>
          </a:prstGeom>
          <a:noFill/>
          <a:ln>
            <a:noFill/>
          </a:ln>
        </p:spPr>
        <p:txBody>
          <a:bodyPr spcFirstLastPara="1" wrap="square" lIns="0" tIns="0" rIns="0" bIns="0" anchor="t" anchorCtr="0">
            <a:normAutofit/>
          </a:bodyPr>
          <a:lstStyle/>
          <a:p>
            <a:pPr marL="0" marR="0" lvl="0" indent="0" algn="ctr" rtl="0">
              <a:lnSpc>
                <a:spcPct val="90000"/>
              </a:lnSpc>
              <a:spcBef>
                <a:spcPts val="0"/>
              </a:spcBef>
              <a:spcAft>
                <a:spcPts val="0"/>
              </a:spcAft>
              <a:buClr>
                <a:srgbClr val="424A54"/>
              </a:buClr>
              <a:buSzPts val="2800"/>
              <a:buFont typeface="Arial"/>
              <a:buNone/>
            </a:pPr>
            <a:r>
              <a:rPr lang="en-US" sz="2800" b="1" i="0" u="none" strike="noStrike" cap="none">
                <a:solidFill>
                  <a:srgbClr val="424A54"/>
                </a:solidFill>
                <a:latin typeface="Arial"/>
                <a:ea typeface="Arial"/>
                <a:cs typeface="Arial"/>
                <a:sym typeface="Arial"/>
              </a:rPr>
              <a:t>S</a:t>
            </a:r>
            <a:r>
              <a:rPr lang="en-US" sz="2800" b="1">
                <a:solidFill>
                  <a:srgbClr val="424A54"/>
                </a:solidFill>
              </a:rPr>
              <a:t>LC6A1</a:t>
            </a:r>
            <a:r>
              <a:rPr lang="en-US" sz="2800" b="1" i="0" u="none" strike="noStrike" cap="none">
                <a:solidFill>
                  <a:srgbClr val="424A54"/>
                </a:solidFill>
                <a:latin typeface="Arial"/>
                <a:ea typeface="Arial"/>
                <a:cs typeface="Arial"/>
                <a:sym typeface="Arial"/>
              </a:rPr>
              <a:t> Biospecimens </a:t>
            </a:r>
            <a:endParaRPr sz="1400" b="0" i="0" u="none" strike="noStrike" cap="none">
              <a:solidFill>
                <a:srgbClr val="000000"/>
              </a:solidFill>
              <a:latin typeface="Arial"/>
              <a:ea typeface="Arial"/>
              <a:cs typeface="Arial"/>
              <a:sym typeface="Arial"/>
            </a:endParaRPr>
          </a:p>
        </p:txBody>
      </p:sp>
      <p:graphicFrame>
        <p:nvGraphicFramePr>
          <p:cNvPr id="272" name="Google Shape;272;g13d1c059acc_0_11"/>
          <p:cNvGraphicFramePr/>
          <p:nvPr/>
        </p:nvGraphicFramePr>
        <p:xfrm>
          <a:off x="808125" y="4625523"/>
          <a:ext cx="11045400" cy="1247047"/>
        </p:xfrm>
        <a:graphic>
          <a:graphicData uri="http://schemas.openxmlformats.org/drawingml/2006/table">
            <a:tbl>
              <a:tblPr firstRow="1" bandRow="1">
                <a:noFill/>
              </a:tblPr>
              <a:tblGrid>
                <a:gridCol w="1725975">
                  <a:extLst>
                    <a:ext uri="{9D8B030D-6E8A-4147-A177-3AD203B41FA5}">
                      <a16:colId xmlns:a16="http://schemas.microsoft.com/office/drawing/2014/main" val="20000"/>
                    </a:ext>
                  </a:extLst>
                </a:gridCol>
                <a:gridCol w="1836325">
                  <a:extLst>
                    <a:ext uri="{9D8B030D-6E8A-4147-A177-3AD203B41FA5}">
                      <a16:colId xmlns:a16="http://schemas.microsoft.com/office/drawing/2014/main" val="20001"/>
                    </a:ext>
                  </a:extLst>
                </a:gridCol>
                <a:gridCol w="1572525">
                  <a:extLst>
                    <a:ext uri="{9D8B030D-6E8A-4147-A177-3AD203B41FA5}">
                      <a16:colId xmlns:a16="http://schemas.microsoft.com/office/drawing/2014/main" val="20002"/>
                    </a:ext>
                  </a:extLst>
                </a:gridCol>
                <a:gridCol w="1979900">
                  <a:extLst>
                    <a:ext uri="{9D8B030D-6E8A-4147-A177-3AD203B41FA5}">
                      <a16:colId xmlns:a16="http://schemas.microsoft.com/office/drawing/2014/main" val="20003"/>
                    </a:ext>
                  </a:extLst>
                </a:gridCol>
                <a:gridCol w="1761650">
                  <a:extLst>
                    <a:ext uri="{9D8B030D-6E8A-4147-A177-3AD203B41FA5}">
                      <a16:colId xmlns:a16="http://schemas.microsoft.com/office/drawing/2014/main" val="20004"/>
                    </a:ext>
                  </a:extLst>
                </a:gridCol>
                <a:gridCol w="2169025">
                  <a:extLst>
                    <a:ext uri="{9D8B030D-6E8A-4147-A177-3AD203B41FA5}">
                      <a16:colId xmlns:a16="http://schemas.microsoft.com/office/drawing/2014/main" val="20005"/>
                    </a:ext>
                  </a:extLst>
                </a:gridCol>
              </a:tblGrid>
              <a:tr h="727750">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dirty="0">
                          <a:solidFill>
                            <a:srgbClr val="FFFFFF"/>
                          </a:solidFill>
                        </a:rPr>
                        <a:t>Total </a:t>
                      </a:r>
                      <a:r>
                        <a:rPr lang="en-US" sz="1600" b="1" dirty="0">
                          <a:solidFill>
                            <a:srgbClr val="FFFFFF"/>
                          </a:solidFill>
                        </a:rPr>
                        <a:t>families</a:t>
                      </a:r>
                      <a:r>
                        <a:rPr lang="en-US" sz="1600" b="1" u="none" strike="noStrike" cap="none" dirty="0">
                          <a:solidFill>
                            <a:srgbClr val="FFFFFF"/>
                          </a:solidFill>
                        </a:rPr>
                        <a:t> who donated</a:t>
                      </a:r>
                      <a:endParaRPr sz="1600" b="1" u="none" strike="noStrike" cap="none" dirty="0">
                        <a:solidFill>
                          <a:srgbClr val="FFFFFF"/>
                        </a:solidFill>
                      </a:endParaRPr>
                    </a:p>
                  </a:txBody>
                  <a:tcPr marL="0" marR="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657BA3"/>
                      </a:solidFill>
                      <a:prstDash val="solid"/>
                      <a:round/>
                      <a:headEnd type="none" w="sm" len="sm"/>
                      <a:tailEnd type="none" w="sm" len="sm"/>
                    </a:lnB>
                    <a:solidFill>
                      <a:srgbClr val="00B0F0"/>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dirty="0">
                          <a:solidFill>
                            <a:srgbClr val="FFFFFF"/>
                          </a:solidFill>
                        </a:rPr>
                        <a:t>Carrier family members with samples</a:t>
                      </a:r>
                      <a:endParaRPr sz="1600" b="1" u="none" strike="noStrike" cap="none" dirty="0">
                        <a:solidFill>
                          <a:srgbClr val="FFFFFF"/>
                        </a:solidFill>
                      </a:endParaRPr>
                    </a:p>
                  </a:txBody>
                  <a:tcPr marL="0" marR="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657BA3"/>
                      </a:solidFill>
                      <a:prstDash val="solid"/>
                      <a:round/>
                      <a:headEnd type="none" w="sm" len="sm"/>
                      <a:tailEnd type="none" w="sm" len="sm"/>
                    </a:lnB>
                    <a:solidFill>
                      <a:srgbClr val="00B0F0"/>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dirty="0">
                          <a:solidFill>
                            <a:srgbClr val="FFFFFF"/>
                          </a:solidFill>
                        </a:rPr>
                        <a:t>Number of iPSCs</a:t>
                      </a:r>
                      <a:endParaRPr sz="1600" b="1" u="none" strike="noStrike" cap="none" dirty="0">
                        <a:solidFill>
                          <a:srgbClr val="FFFFFF"/>
                        </a:solidFill>
                      </a:endParaRPr>
                    </a:p>
                  </a:txBody>
                  <a:tcPr marL="0" marR="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657BA3"/>
                      </a:solidFill>
                      <a:prstDash val="solid"/>
                      <a:round/>
                      <a:headEnd type="none" w="sm" len="sm"/>
                      <a:tailEnd type="none" w="sm" len="sm"/>
                    </a:lnB>
                    <a:solidFill>
                      <a:srgbClr val="00B0F0"/>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dirty="0">
                          <a:solidFill>
                            <a:srgbClr val="FFFFFF"/>
                          </a:solidFill>
                        </a:rPr>
                        <a:t>Whole blood cell DNA</a:t>
                      </a:r>
                      <a:endParaRPr sz="1600" b="1" u="none" strike="noStrike" cap="none" dirty="0">
                        <a:solidFill>
                          <a:srgbClr val="FFFFFF"/>
                        </a:solidFill>
                      </a:endParaRPr>
                    </a:p>
                  </a:txBody>
                  <a:tcPr marL="0" marR="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657BA3"/>
                      </a:solidFill>
                      <a:prstDash val="solid"/>
                      <a:round/>
                      <a:headEnd type="none" w="sm" len="sm"/>
                      <a:tailEnd type="none" w="sm" len="sm"/>
                    </a:lnB>
                    <a:solidFill>
                      <a:srgbClr val="00B0F0"/>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dirty="0">
                          <a:solidFill>
                            <a:srgbClr val="FFFFFF"/>
                          </a:solidFill>
                        </a:rPr>
                        <a:t>LCL</a:t>
                      </a:r>
                      <a:endParaRPr sz="1600" b="1" u="none" strike="noStrike" cap="none" dirty="0">
                        <a:solidFill>
                          <a:srgbClr val="FFFFFF"/>
                        </a:solidFill>
                      </a:endParaRPr>
                    </a:p>
                  </a:txBody>
                  <a:tcPr marL="0" marR="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657BA3"/>
                      </a:solidFill>
                      <a:prstDash val="solid"/>
                      <a:round/>
                      <a:headEnd type="none" w="sm" len="sm"/>
                      <a:tailEnd type="none" w="sm" len="sm"/>
                    </a:lnB>
                    <a:solidFill>
                      <a:srgbClr val="00B0F0"/>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b="1" u="none" strike="noStrike" cap="none" dirty="0">
                          <a:solidFill>
                            <a:srgbClr val="FFFFFF"/>
                          </a:solidFill>
                        </a:rPr>
                        <a:t>Spit DNA</a:t>
                      </a:r>
                      <a:endParaRPr sz="1600" b="1" u="none" strike="noStrike" cap="none" dirty="0">
                        <a:solidFill>
                          <a:srgbClr val="FFFFFF"/>
                        </a:solidFill>
                      </a:endParaRPr>
                    </a:p>
                  </a:txBody>
                  <a:tcPr marL="0" marR="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28575" cap="flat" cmpd="sng">
                      <a:solidFill>
                        <a:srgbClr val="657BA3"/>
                      </a:solidFill>
                      <a:prstDash val="solid"/>
                      <a:round/>
                      <a:headEnd type="none" w="sm" len="sm"/>
                      <a:tailEnd type="none" w="sm" len="sm"/>
                    </a:lnB>
                    <a:solidFill>
                      <a:srgbClr val="00B0F0"/>
                    </a:solidFill>
                  </a:tcPr>
                </a:tc>
                <a:extLst>
                  <a:ext uri="{0D108BD9-81ED-4DB2-BD59-A6C34878D82A}">
                    <a16:rowId xmlns:a16="http://schemas.microsoft.com/office/drawing/2014/main" val="10000"/>
                  </a:ext>
                </a:extLst>
              </a:tr>
              <a:tr h="429675">
                <a:tc>
                  <a:txBody>
                    <a:bodyPr/>
                    <a:lstStyle/>
                    <a:p>
                      <a:pPr marL="0" marR="0" lvl="0" indent="0" algn="ctr" rtl="0">
                        <a:lnSpc>
                          <a:spcPct val="100000"/>
                        </a:lnSpc>
                        <a:spcBef>
                          <a:spcPts val="0"/>
                        </a:spcBef>
                        <a:spcAft>
                          <a:spcPts val="0"/>
                        </a:spcAft>
                        <a:buClr>
                          <a:srgbClr val="000000"/>
                        </a:buClr>
                        <a:buSzPts val="1500"/>
                        <a:buFont typeface="Arial"/>
                        <a:buNone/>
                      </a:pPr>
                      <a:r>
                        <a:rPr lang="en-US" sz="1600" u="none" strike="noStrike" cap="none">
                          <a:solidFill>
                            <a:schemeClr val="dk1"/>
                          </a:solidFill>
                        </a:rPr>
                        <a:t>1</a:t>
                      </a:r>
                      <a:r>
                        <a:rPr lang="en-US" sz="1600">
                          <a:solidFill>
                            <a:schemeClr val="dk1"/>
                          </a:solidFill>
                        </a:rPr>
                        <a:t>4</a:t>
                      </a:r>
                      <a:endParaRPr sz="1600" u="none" strike="noStrike" cap="none" dirty="0">
                        <a:solidFill>
                          <a:schemeClr val="dk1"/>
                        </a:solidFill>
                      </a:endParaRPr>
                    </a:p>
                  </a:txBody>
                  <a:tcPr marL="91450" marR="91450" marT="45725" marB="45725">
                    <a:lnT w="28575" cap="flat" cmpd="sng">
                      <a:solidFill>
                        <a:srgbClr val="657BA3"/>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chemeClr val="dk1"/>
                          </a:solidFill>
                        </a:rPr>
                        <a:t>1</a:t>
                      </a:r>
                      <a:r>
                        <a:rPr lang="en-US" sz="1600" dirty="0">
                          <a:solidFill>
                            <a:schemeClr val="dk1"/>
                          </a:solidFill>
                        </a:rPr>
                        <a:t>3</a:t>
                      </a:r>
                      <a:endParaRPr sz="1600" u="none" strike="noStrike" cap="none" dirty="0">
                        <a:solidFill>
                          <a:schemeClr val="dk1"/>
                        </a:solidFill>
                      </a:endParaRPr>
                    </a:p>
                  </a:txBody>
                  <a:tcPr marL="9525" marR="9525" marT="9525" marB="0">
                    <a:lnT w="28575" cap="flat" cmpd="sng">
                      <a:solidFill>
                        <a:srgbClr val="657BA3"/>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dirty="0">
                          <a:solidFill>
                            <a:schemeClr val="dk1"/>
                          </a:solidFill>
                        </a:rPr>
                        <a:t>1</a:t>
                      </a:r>
                      <a:endParaRPr sz="1600" u="none" strike="noStrike" cap="none" dirty="0">
                        <a:solidFill>
                          <a:schemeClr val="dk1"/>
                        </a:solidFill>
                      </a:endParaRPr>
                    </a:p>
                  </a:txBody>
                  <a:tcPr marL="47625" marR="47625" marT="0" marB="0">
                    <a:lnT w="28575" cap="flat" cmpd="sng">
                      <a:solidFill>
                        <a:srgbClr val="657BA3"/>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dirty="0">
                          <a:solidFill>
                            <a:schemeClr val="dk1"/>
                          </a:solidFill>
                        </a:rPr>
                        <a:t>8</a:t>
                      </a:r>
                      <a:endParaRPr sz="1600" u="none" strike="noStrike" cap="none" dirty="0">
                        <a:solidFill>
                          <a:schemeClr val="dk1"/>
                        </a:solidFill>
                      </a:endParaRPr>
                    </a:p>
                  </a:txBody>
                  <a:tcPr marL="47625" marR="47625" marT="0" marB="0">
                    <a:lnT w="28575" cap="flat" cmpd="sng">
                      <a:solidFill>
                        <a:srgbClr val="657BA3"/>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solidFill>
                            <a:schemeClr val="dk1"/>
                          </a:solidFill>
                        </a:rPr>
                        <a:t>1</a:t>
                      </a:r>
                      <a:endParaRPr sz="1600" u="none" strike="noStrike" cap="none" dirty="0">
                        <a:solidFill>
                          <a:schemeClr val="dk1"/>
                        </a:solidFill>
                      </a:endParaRPr>
                    </a:p>
                  </a:txBody>
                  <a:tcPr marL="47625" marR="47625" marT="0" marB="0">
                    <a:lnT w="28575" cap="flat" cmpd="sng">
                      <a:solidFill>
                        <a:srgbClr val="657BA3"/>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dirty="0">
                          <a:solidFill>
                            <a:schemeClr val="dk1"/>
                          </a:solidFill>
                        </a:rPr>
                        <a:t>0</a:t>
                      </a:r>
                      <a:endParaRPr sz="1600" u="none" strike="noStrike" cap="none" dirty="0">
                        <a:solidFill>
                          <a:schemeClr val="dk1"/>
                        </a:solidFill>
                      </a:endParaRPr>
                    </a:p>
                  </a:txBody>
                  <a:tcPr marL="47625" marR="47625" marT="0" marB="0">
                    <a:lnT w="28575" cap="flat" cmpd="sng">
                      <a:solidFill>
                        <a:srgbClr val="657BA3"/>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6EA9E9A9-4D23-C697-91B7-3C6228E5EB15}"/>
              </a:ext>
            </a:extLst>
          </p:cNvPr>
          <p:cNvSpPr txBox="1"/>
          <p:nvPr/>
        </p:nvSpPr>
        <p:spPr>
          <a:xfrm>
            <a:off x="2247625" y="6370101"/>
            <a:ext cx="1009245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200" dirty="0">
                <a:cs typeface="Arial"/>
              </a:rPr>
              <a:t>The # of families with available specimen can differ from the # of carriers who donated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p:nvPr/>
        </p:nvSpPr>
        <p:spPr>
          <a:xfrm>
            <a:off x="0" y="-3324"/>
            <a:ext cx="12192000" cy="6861200"/>
          </a:xfrm>
          <a:prstGeom prst="rect">
            <a:avLst/>
          </a:prstGeom>
          <a:solidFill>
            <a:schemeClr val="lt1"/>
          </a:solidFill>
          <a:ln>
            <a:noFill/>
          </a:ln>
        </p:spPr>
        <p:txBody>
          <a:bodyPr spcFirstLastPara="1" wrap="square" lIns="91433" tIns="45700" rIns="91433" bIns="45700" anchor="ctr" anchorCtr="0">
            <a:noAutofit/>
          </a:bodyPr>
          <a:lstStyle/>
          <a:p>
            <a:pPr algn="ctr" defTabSz="1219170">
              <a:buClr>
                <a:srgbClr val="000000"/>
              </a:buClr>
              <a:defRPr/>
            </a:pPr>
            <a:endParaRPr sz="1867" kern="0">
              <a:solidFill>
                <a:srgbClr val="FFFFFF"/>
              </a:solidFill>
              <a:latin typeface="Arial"/>
              <a:ea typeface="Arial"/>
              <a:cs typeface="Arial"/>
              <a:sym typeface="Arial"/>
            </a:endParaRPr>
          </a:p>
        </p:txBody>
      </p:sp>
      <p:sp>
        <p:nvSpPr>
          <p:cNvPr id="166" name="Google Shape;166;p30"/>
          <p:cNvSpPr/>
          <p:nvPr/>
        </p:nvSpPr>
        <p:spPr>
          <a:xfrm>
            <a:off x="309200" y="321800"/>
            <a:ext cx="11573600" cy="6214400"/>
          </a:xfrm>
          <a:prstGeom prst="rect">
            <a:avLst/>
          </a:prstGeom>
          <a:solidFill>
            <a:srgbClr val="687586"/>
          </a:solidFill>
          <a:ln w="127000" cap="sq" cmpd="thinThick">
            <a:solidFill>
              <a:srgbClr val="687586"/>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defRPr/>
            </a:pPr>
            <a:endParaRPr sz="1867" kern="0" dirty="0">
              <a:solidFill>
                <a:srgbClr val="FFFFFF"/>
              </a:solidFill>
              <a:latin typeface="Arial"/>
              <a:ea typeface="Arial"/>
              <a:cs typeface="Arial"/>
              <a:sym typeface="Arial"/>
            </a:endParaRPr>
          </a:p>
        </p:txBody>
      </p:sp>
      <p:sp>
        <p:nvSpPr>
          <p:cNvPr id="167" name="Google Shape;167;p30"/>
          <p:cNvSpPr txBox="1">
            <a:spLocks noGrp="1"/>
          </p:cNvSpPr>
          <p:nvPr>
            <p:ph type="title"/>
          </p:nvPr>
        </p:nvSpPr>
        <p:spPr>
          <a:xfrm>
            <a:off x="1036682" y="-1006959"/>
            <a:ext cx="10118635" cy="2840000"/>
          </a:xfrm>
          <a:prstGeom prst="rect">
            <a:avLst/>
          </a:prstGeom>
          <a:noFill/>
          <a:ln>
            <a:noFill/>
          </a:ln>
        </p:spPr>
        <p:txBody>
          <a:bodyPr spcFirstLastPara="1" vert="horz" wrap="square" lIns="91433" tIns="45700" rIns="91433" bIns="45700" rtlCol="0" anchor="b" anchorCtr="0">
            <a:normAutofit/>
          </a:bodyPr>
          <a:lstStyle/>
          <a:p>
            <a:pPr algn="ctr">
              <a:spcBef>
                <a:spcPts val="0"/>
              </a:spcBef>
              <a:buClr>
                <a:schemeClr val="lt1"/>
              </a:buClr>
              <a:buSzPts val="4100"/>
            </a:pPr>
            <a:r>
              <a:rPr lang="en" sz="4000" dirty="0">
                <a:solidFill>
                  <a:schemeClr val="lt1"/>
                </a:solidFill>
                <a:latin typeface="Arial" panose="020B0604020202020204" pitchFamily="34" charset="0"/>
                <a:ea typeface="Arial"/>
                <a:sym typeface="Arial"/>
              </a:rPr>
              <a:t>Simons Searchlight </a:t>
            </a:r>
            <a:r>
              <a:rPr lang="en" sz="4000" dirty="0">
                <a:solidFill>
                  <a:schemeClr val="bg1"/>
                </a:solidFill>
                <a:latin typeface="Arial" panose="020B0604020202020204" pitchFamily="34" charset="0"/>
              </a:rPr>
              <a:t>SLC6A1</a:t>
            </a:r>
            <a:r>
              <a:rPr lang="en" sz="4000" dirty="0">
                <a:solidFill>
                  <a:schemeClr val="lt1"/>
                </a:solidFill>
                <a:latin typeface="Arial" panose="020B0604020202020204" pitchFamily="34" charset="0"/>
                <a:sym typeface="Arial"/>
              </a:rPr>
              <a:t> </a:t>
            </a:r>
            <a:br>
              <a:rPr lang="en" sz="4000" dirty="0">
                <a:solidFill>
                  <a:schemeClr val="lt1"/>
                </a:solidFill>
                <a:latin typeface="Arial" panose="020B0604020202020204" pitchFamily="34" charset="0"/>
                <a:sym typeface="Arial"/>
              </a:rPr>
            </a:br>
            <a:r>
              <a:rPr lang="en" sz="4000" dirty="0">
                <a:solidFill>
                  <a:schemeClr val="lt1"/>
                </a:solidFill>
                <a:latin typeface="Arial" panose="020B0604020202020204" pitchFamily="34" charset="0"/>
                <a:ea typeface="Arial"/>
                <a:sym typeface="Arial"/>
              </a:rPr>
              <a:t>Medical History Data</a:t>
            </a:r>
            <a:endParaRPr sz="4000" dirty="0">
              <a:latin typeface="Arial" panose="020B0604020202020204" pitchFamily="34" charset="0"/>
            </a:endParaRPr>
          </a:p>
        </p:txBody>
      </p:sp>
      <p:cxnSp>
        <p:nvCxnSpPr>
          <p:cNvPr id="169" name="Google Shape;169;p30"/>
          <p:cNvCxnSpPr/>
          <p:nvPr/>
        </p:nvCxnSpPr>
        <p:spPr>
          <a:xfrm>
            <a:off x="4622799" y="1992751"/>
            <a:ext cx="2743200" cy="0"/>
          </a:xfrm>
          <a:prstGeom prst="straightConnector1">
            <a:avLst/>
          </a:prstGeom>
          <a:noFill/>
          <a:ln w="12700" cap="flat" cmpd="sng">
            <a:solidFill>
              <a:srgbClr val="D8D8D8"/>
            </a:solidFill>
            <a:prstDash val="solid"/>
            <a:miter lim="800000"/>
            <a:headEnd type="none" w="sm" len="sm"/>
            <a:tailEnd type="none" w="sm" len="sm"/>
          </a:ln>
        </p:spPr>
      </p:cxnSp>
      <p:sp>
        <p:nvSpPr>
          <p:cNvPr id="2" name="TextBox 1">
            <a:extLst>
              <a:ext uri="{FF2B5EF4-FFF2-40B4-BE49-F238E27FC236}">
                <a16:creationId xmlns:a16="http://schemas.microsoft.com/office/drawing/2014/main" id="{FE378356-EE68-F34E-9673-6320BD74F37C}"/>
              </a:ext>
            </a:extLst>
          </p:cNvPr>
          <p:cNvSpPr txBox="1"/>
          <p:nvPr/>
        </p:nvSpPr>
        <p:spPr>
          <a:xfrm>
            <a:off x="2707822" y="5138109"/>
            <a:ext cx="6776357"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57 participants with pathogenic or likely pathogenic variants </a:t>
            </a:r>
          </a:p>
        </p:txBody>
      </p:sp>
      <p:pic>
        <p:nvPicPr>
          <p:cNvPr id="4" name="Picture 3">
            <a:extLst>
              <a:ext uri="{FF2B5EF4-FFF2-40B4-BE49-F238E27FC236}">
                <a16:creationId xmlns:a16="http://schemas.microsoft.com/office/drawing/2014/main" id="{4556435A-2948-FACF-CFDF-4EA1B618A6E9}"/>
              </a:ext>
            </a:extLst>
          </p:cNvPr>
          <p:cNvPicPr>
            <a:picLocks noChangeAspect="1"/>
          </p:cNvPicPr>
          <p:nvPr/>
        </p:nvPicPr>
        <p:blipFill>
          <a:blip r:embed="rId3"/>
          <a:stretch>
            <a:fillRect/>
          </a:stretch>
        </p:blipFill>
        <p:spPr>
          <a:xfrm>
            <a:off x="3756025" y="2138460"/>
            <a:ext cx="4679950" cy="285400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CBA8B-832A-30C2-A556-90894BF5B714}"/>
              </a:ext>
            </a:extLst>
          </p:cNvPr>
          <p:cNvPicPr>
            <a:picLocks noChangeAspect="1"/>
          </p:cNvPicPr>
          <p:nvPr/>
        </p:nvPicPr>
        <p:blipFill>
          <a:blip r:embed="rId2"/>
          <a:stretch>
            <a:fillRect/>
          </a:stretch>
        </p:blipFill>
        <p:spPr>
          <a:xfrm>
            <a:off x="1332441" y="499534"/>
            <a:ext cx="9527117" cy="5555170"/>
          </a:xfrm>
          <a:prstGeom prst="rect">
            <a:avLst/>
          </a:prstGeom>
        </p:spPr>
      </p:pic>
    </p:spTree>
    <p:extLst>
      <p:ext uri="{BB962C8B-B14F-4D97-AF65-F5344CB8AC3E}">
        <p14:creationId xmlns:p14="http://schemas.microsoft.com/office/powerpoint/2010/main" val="1252864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62E0D-2875-E99A-31B5-E21D6E339439}"/>
              </a:ext>
            </a:extLst>
          </p:cNvPr>
          <p:cNvPicPr>
            <a:picLocks noChangeAspect="1"/>
          </p:cNvPicPr>
          <p:nvPr/>
        </p:nvPicPr>
        <p:blipFill>
          <a:blip r:embed="rId2"/>
          <a:stretch>
            <a:fillRect/>
          </a:stretch>
        </p:blipFill>
        <p:spPr>
          <a:xfrm>
            <a:off x="330023" y="647701"/>
            <a:ext cx="11531954" cy="5211233"/>
          </a:xfrm>
          <a:prstGeom prst="rect">
            <a:avLst/>
          </a:prstGeom>
        </p:spPr>
      </p:pic>
    </p:spTree>
    <p:extLst>
      <p:ext uri="{BB962C8B-B14F-4D97-AF65-F5344CB8AC3E}">
        <p14:creationId xmlns:p14="http://schemas.microsoft.com/office/powerpoint/2010/main" val="1119497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790EB3-B43C-0628-9F6B-4FBA081ECEBF}"/>
              </a:ext>
            </a:extLst>
          </p:cNvPr>
          <p:cNvPicPr>
            <a:picLocks noChangeAspect="1"/>
          </p:cNvPicPr>
          <p:nvPr/>
        </p:nvPicPr>
        <p:blipFill>
          <a:blip r:embed="rId3"/>
          <a:stretch>
            <a:fillRect/>
          </a:stretch>
        </p:blipFill>
        <p:spPr>
          <a:xfrm>
            <a:off x="0" y="359990"/>
            <a:ext cx="12168629" cy="5498943"/>
          </a:xfrm>
          <a:prstGeom prst="rect">
            <a:avLst/>
          </a:prstGeom>
        </p:spPr>
      </p:pic>
    </p:spTree>
    <p:extLst>
      <p:ext uri="{BB962C8B-B14F-4D97-AF65-F5344CB8AC3E}">
        <p14:creationId xmlns:p14="http://schemas.microsoft.com/office/powerpoint/2010/main" val="1238885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89;p33">
            <a:extLst>
              <a:ext uri="{FF2B5EF4-FFF2-40B4-BE49-F238E27FC236}">
                <a16:creationId xmlns:a16="http://schemas.microsoft.com/office/drawing/2014/main" id="{554AB1E3-D450-4B16-63E2-2A8FE6E5D8A6}"/>
              </a:ext>
            </a:extLst>
          </p:cNvPr>
          <p:cNvPicPr preferRelativeResize="0"/>
          <p:nvPr/>
        </p:nvPicPr>
        <p:blipFill rotWithShape="1">
          <a:blip r:embed="rId2">
            <a:alphaModFix/>
          </a:blip>
          <a:srcRect/>
          <a:stretch/>
        </p:blipFill>
        <p:spPr>
          <a:xfrm>
            <a:off x="332458" y="2936723"/>
            <a:ext cx="1257017" cy="1334062"/>
          </a:xfrm>
          <a:prstGeom prst="rect">
            <a:avLst/>
          </a:prstGeom>
          <a:noFill/>
          <a:ln>
            <a:noFill/>
          </a:ln>
        </p:spPr>
      </p:pic>
      <p:pic>
        <p:nvPicPr>
          <p:cNvPr id="4" name="Picture 3">
            <a:extLst>
              <a:ext uri="{FF2B5EF4-FFF2-40B4-BE49-F238E27FC236}">
                <a16:creationId xmlns:a16="http://schemas.microsoft.com/office/drawing/2014/main" id="{B32B5793-CEEF-03BF-F2C2-79C69A94561E}"/>
              </a:ext>
            </a:extLst>
          </p:cNvPr>
          <p:cNvPicPr>
            <a:picLocks noChangeAspect="1"/>
          </p:cNvPicPr>
          <p:nvPr/>
        </p:nvPicPr>
        <p:blipFill>
          <a:blip r:embed="rId3"/>
          <a:stretch>
            <a:fillRect/>
          </a:stretch>
        </p:blipFill>
        <p:spPr>
          <a:xfrm>
            <a:off x="332458" y="596900"/>
            <a:ext cx="11719312" cy="5295899"/>
          </a:xfrm>
          <a:prstGeom prst="rect">
            <a:avLst/>
          </a:prstGeom>
        </p:spPr>
      </p:pic>
    </p:spTree>
    <p:extLst>
      <p:ext uri="{BB962C8B-B14F-4D97-AF65-F5344CB8AC3E}">
        <p14:creationId xmlns:p14="http://schemas.microsoft.com/office/powerpoint/2010/main" val="11007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408AB-73ED-FC1A-B346-4AF099FA25A6}"/>
              </a:ext>
            </a:extLst>
          </p:cNvPr>
          <p:cNvSpPr>
            <a:spLocks noGrp="1"/>
          </p:cNvSpPr>
          <p:nvPr>
            <p:ph type="title"/>
          </p:nvPr>
        </p:nvSpPr>
        <p:spPr>
          <a:xfrm>
            <a:off x="426277" y="552905"/>
            <a:ext cx="6308155" cy="1469905"/>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Seizure Course </a:t>
            </a:r>
            <a:br>
              <a:rPr lang="en-US" dirty="0">
                <a:latin typeface="Verdana" panose="020B0604030504040204" pitchFamily="34" charset="0"/>
                <a:ea typeface="Verdana" panose="020B0604030504040204" pitchFamily="34" charset="0"/>
                <a:cs typeface="Verdana" panose="020B0604030504040204" pitchFamily="34" charset="0"/>
              </a:rPr>
            </a:br>
            <a:r>
              <a:rPr lang="en-US" b="0" dirty="0">
                <a:latin typeface="Verdana" panose="020B0604030504040204" pitchFamily="34" charset="0"/>
                <a:ea typeface="Verdana" panose="020B0604030504040204" pitchFamily="34" charset="0"/>
                <a:cs typeface="Verdana" panose="020B0604030504040204" pitchFamily="34" charset="0"/>
              </a:rPr>
              <a:t>Available in 50 individuals who completed the Seizure History Survey</a:t>
            </a:r>
          </a:p>
        </p:txBody>
      </p:sp>
      <p:sp>
        <p:nvSpPr>
          <p:cNvPr id="6" name="TextBox 5">
            <a:extLst>
              <a:ext uri="{FF2B5EF4-FFF2-40B4-BE49-F238E27FC236}">
                <a16:creationId xmlns:a16="http://schemas.microsoft.com/office/drawing/2014/main" id="{BA541EF0-CFB6-B09C-6B68-26C82AFFE8C8}"/>
              </a:ext>
            </a:extLst>
          </p:cNvPr>
          <p:cNvSpPr txBox="1"/>
          <p:nvPr/>
        </p:nvSpPr>
        <p:spPr>
          <a:xfrm>
            <a:off x="3873500" y="1923912"/>
            <a:ext cx="7892223" cy="4247317"/>
          </a:xfrm>
          <a:prstGeom prst="rect">
            <a:avLst/>
          </a:prstGeom>
          <a:noFill/>
        </p:spPr>
        <p:txBody>
          <a:bodyPr wrap="square" lIns="91440" tIns="45720" rIns="91440" bIns="45720" rtlCol="0" anchor="t">
            <a:spAutoFit/>
          </a:bodyPr>
          <a:lstStyle/>
          <a:p>
            <a:endPar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Seizure onset was from 6 months through 23 years</a:t>
            </a:r>
          </a:p>
          <a:p>
            <a:pPr marL="742950" lvl="1" indent="-285750">
              <a:buFont typeface="Arial" panose="020B0604020202020204" pitchFamily="34" charset="0"/>
              <a:buChar char="•"/>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Average age of first seizure around </a:t>
            </a:r>
            <a:r>
              <a:rPr lang="en-US" dirty="0">
                <a:latin typeface="Verdana" panose="020B0604030504040204" pitchFamily="34" charset="0"/>
                <a:ea typeface="Verdana" panose="020B0604030504040204" pitchFamily="34" charset="0"/>
                <a:cs typeface="Verdana" panose="020B0604030504040204" pitchFamily="34" charset="0"/>
              </a:rPr>
              <a:t>3½</a:t>
            </a: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 years</a:t>
            </a:r>
          </a:p>
          <a:p>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rPr>
              <a:t>45 (90%)</a:t>
            </a: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 of individuals with seizures have had to take medication for their seizures</a:t>
            </a:r>
          </a:p>
          <a:p>
            <a:pPr marL="742950" lvl="1" indent="-285750">
              <a:buFont typeface="Arial" panose="020B0604020202020204" pitchFamily="34" charset="0"/>
              <a:buChar char="•"/>
            </a:pPr>
            <a:r>
              <a:rPr lang="en-US" b="1" dirty="0">
                <a:latin typeface="Verdana"/>
                <a:ea typeface="Verdana"/>
                <a:cs typeface="Verdana" panose="020B0604030504040204" pitchFamily="34" charset="0"/>
              </a:rPr>
              <a:t>44</a:t>
            </a:r>
            <a:r>
              <a:rPr lang="en-US" sz="1800" b="1" dirty="0">
                <a:latin typeface="Verdana"/>
                <a:ea typeface="Verdana"/>
                <a:cs typeface="Verdana" panose="020B0604030504040204" pitchFamily="34" charset="0"/>
              </a:rPr>
              <a:t> (</a:t>
            </a:r>
            <a:r>
              <a:rPr lang="en-US" b="1" dirty="0">
                <a:latin typeface="Verdana"/>
                <a:ea typeface="Verdana"/>
                <a:cs typeface="Verdana" panose="020B0604030504040204" pitchFamily="34" charset="0"/>
              </a:rPr>
              <a:t>98</a:t>
            </a:r>
            <a:r>
              <a:rPr lang="en-US" sz="1800" b="1" dirty="0">
                <a:latin typeface="Verdana"/>
                <a:ea typeface="Verdana"/>
                <a:cs typeface="Verdana" panose="020B0604030504040204" pitchFamily="34" charset="0"/>
              </a:rPr>
              <a:t>%) </a:t>
            </a:r>
            <a:r>
              <a:rPr lang="en-US" dirty="0">
                <a:latin typeface="Verdana"/>
                <a:ea typeface="Verdana"/>
                <a:cs typeface="Verdana" panose="020B0604030504040204" pitchFamily="34" charset="0"/>
              </a:rPr>
              <a:t>of them</a:t>
            </a:r>
            <a:r>
              <a:rPr lang="en-US" b="1" dirty="0">
                <a:latin typeface="Verdana"/>
                <a:ea typeface="Verdana"/>
                <a:cs typeface="Verdana" panose="020B0604030504040204" pitchFamily="34" charset="0"/>
              </a:rPr>
              <a:t> </a:t>
            </a:r>
            <a:r>
              <a:rPr lang="en-US" dirty="0">
                <a:latin typeface="Verdana"/>
                <a:ea typeface="Verdana"/>
                <a:cs typeface="Verdana" panose="020B0604030504040204" pitchFamily="34" charset="0"/>
              </a:rPr>
              <a:t>continue</a:t>
            </a:r>
            <a:r>
              <a:rPr lang="en-US" sz="1800" dirty="0">
                <a:latin typeface="Verdana"/>
                <a:ea typeface="Verdana"/>
                <a:cs typeface="Verdana" panose="020B0604030504040204" pitchFamily="34" charset="0"/>
              </a:rPr>
              <a:t> to take preventative medication for their seizures</a:t>
            </a:r>
          </a:p>
          <a:p>
            <a:pPr lvl="1"/>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rPr>
              <a:t>14 (</a:t>
            </a:r>
            <a:r>
              <a:rPr lang="en-US" b="1" dirty="0">
                <a:latin typeface="Verdana" panose="020B0604030504040204" pitchFamily="34" charset="0"/>
                <a:ea typeface="Verdana" panose="020B0604030504040204" pitchFamily="34" charset="0"/>
                <a:cs typeface="Verdana" panose="020B0604030504040204" pitchFamily="34" charset="0"/>
              </a:rPr>
              <a:t>28</a:t>
            </a:r>
            <a:r>
              <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 of all individuals who ever had a seizure (including those who did not require medication) have achieved seizure control</a:t>
            </a:r>
          </a:p>
          <a:p>
            <a:pPr marL="742950" lvl="1" indent="-285750">
              <a:buFont typeface="Arial" panose="020B0604020202020204" pitchFamily="34" charset="0"/>
              <a:buChar char="•"/>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Average age at seizure control was around 6 years</a:t>
            </a:r>
          </a:p>
          <a:p>
            <a:pPr marL="457200" lvl="1"/>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Google Shape;561;p21">
            <a:extLst>
              <a:ext uri="{FF2B5EF4-FFF2-40B4-BE49-F238E27FC236}">
                <a16:creationId xmlns:a16="http://schemas.microsoft.com/office/drawing/2014/main" id="{A2F7DCA7-EF9F-3A7E-5B22-CCF52AC88BF5}"/>
              </a:ext>
            </a:extLst>
          </p:cNvPr>
          <p:cNvPicPr preferRelativeResize="0"/>
          <p:nvPr/>
        </p:nvPicPr>
        <p:blipFill rotWithShape="1">
          <a:blip r:embed="rId3">
            <a:alphaModFix/>
          </a:blip>
          <a:srcRect/>
          <a:stretch/>
        </p:blipFill>
        <p:spPr>
          <a:xfrm>
            <a:off x="1393726" y="2694047"/>
            <a:ext cx="1512326" cy="1469905"/>
          </a:xfrm>
          <a:prstGeom prst="rect">
            <a:avLst/>
          </a:prstGeom>
          <a:noFill/>
          <a:ln>
            <a:noFill/>
          </a:ln>
        </p:spPr>
      </p:pic>
      <p:sp>
        <p:nvSpPr>
          <p:cNvPr id="9" name="TextBox 8">
            <a:extLst>
              <a:ext uri="{FF2B5EF4-FFF2-40B4-BE49-F238E27FC236}">
                <a16:creationId xmlns:a16="http://schemas.microsoft.com/office/drawing/2014/main" id="{783CB9D1-9493-0524-4117-F9124035F482}"/>
              </a:ext>
            </a:extLst>
          </p:cNvPr>
          <p:cNvSpPr txBox="1"/>
          <p:nvPr/>
        </p:nvSpPr>
        <p:spPr>
          <a:xfrm>
            <a:off x="1793568" y="6253635"/>
            <a:ext cx="10121900" cy="307777"/>
          </a:xfrm>
          <a:prstGeom prst="rect">
            <a:avLst/>
          </a:prstGeom>
          <a:noFill/>
        </p:spPr>
        <p:txBody>
          <a:bodyPr wrap="square" lIns="91440" tIns="45720" rIns="91440" bIns="45720" rtlCol="0" anchor="t">
            <a:spAutoFit/>
          </a:bodyPr>
          <a:lstStyle/>
          <a:p>
            <a:r>
              <a:rPr lang="en-US" sz="1400" dirty="0">
                <a:latin typeface="Verdana"/>
                <a:ea typeface="Verdana"/>
                <a:cs typeface="Verdana" panose="020B0604030504040204" pitchFamily="34" charset="0"/>
              </a:rPr>
              <a:t>* Additional people completed the Seizure History survey as compared to the medical history interview</a:t>
            </a:r>
          </a:p>
        </p:txBody>
      </p:sp>
    </p:spTree>
    <p:extLst>
      <p:ext uri="{BB962C8B-B14F-4D97-AF65-F5344CB8AC3E}">
        <p14:creationId xmlns:p14="http://schemas.microsoft.com/office/powerpoint/2010/main" val="220331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20744A-D899-4C4F-527D-9D9BB0685023}"/>
              </a:ext>
            </a:extLst>
          </p:cNvPr>
          <p:cNvPicPr>
            <a:picLocks noChangeAspect="1"/>
          </p:cNvPicPr>
          <p:nvPr/>
        </p:nvPicPr>
        <p:blipFill>
          <a:blip r:embed="rId3"/>
          <a:stretch>
            <a:fillRect/>
          </a:stretch>
        </p:blipFill>
        <p:spPr>
          <a:xfrm>
            <a:off x="0" y="7620"/>
            <a:ext cx="12192000" cy="6858000"/>
          </a:xfrm>
          <a:prstGeom prst="rect">
            <a:avLst/>
          </a:prstGeom>
        </p:spPr>
      </p:pic>
    </p:spTree>
    <p:extLst>
      <p:ext uri="{BB962C8B-B14F-4D97-AF65-F5344CB8AC3E}">
        <p14:creationId xmlns:p14="http://schemas.microsoft.com/office/powerpoint/2010/main" val="3100840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9960ED-5C3D-8D97-1098-49FF3BE0FA69}"/>
              </a:ext>
            </a:extLst>
          </p:cNvPr>
          <p:cNvPicPr>
            <a:picLocks noChangeAspect="1"/>
          </p:cNvPicPr>
          <p:nvPr/>
        </p:nvPicPr>
        <p:blipFill>
          <a:blip r:embed="rId3"/>
          <a:stretch>
            <a:fillRect/>
          </a:stretch>
        </p:blipFill>
        <p:spPr>
          <a:xfrm>
            <a:off x="351367" y="241300"/>
            <a:ext cx="12618638" cy="5702300"/>
          </a:xfrm>
          <a:prstGeom prst="rect">
            <a:avLst/>
          </a:prstGeom>
        </p:spPr>
      </p:pic>
    </p:spTree>
    <p:extLst>
      <p:ext uri="{BB962C8B-B14F-4D97-AF65-F5344CB8AC3E}">
        <p14:creationId xmlns:p14="http://schemas.microsoft.com/office/powerpoint/2010/main" val="1187192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DE81D3-3D5B-99AD-C343-C3CE7E94753F}"/>
              </a:ext>
            </a:extLst>
          </p:cNvPr>
          <p:cNvPicPr>
            <a:picLocks noChangeAspect="1"/>
          </p:cNvPicPr>
          <p:nvPr/>
        </p:nvPicPr>
        <p:blipFill>
          <a:blip r:embed="rId3"/>
          <a:stretch>
            <a:fillRect/>
          </a:stretch>
        </p:blipFill>
        <p:spPr>
          <a:xfrm>
            <a:off x="330021" y="512233"/>
            <a:ext cx="11531957" cy="5211234"/>
          </a:xfrm>
          <a:prstGeom prst="rect">
            <a:avLst/>
          </a:prstGeom>
        </p:spPr>
      </p:pic>
    </p:spTree>
    <p:extLst>
      <p:ext uri="{BB962C8B-B14F-4D97-AF65-F5344CB8AC3E}">
        <p14:creationId xmlns:p14="http://schemas.microsoft.com/office/powerpoint/2010/main" val="2812151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58F2CD2-BAA5-8E40-8453-853E54942694}"/>
              </a:ext>
            </a:extLst>
          </p:cNvPr>
          <p:cNvGrpSpPr/>
          <p:nvPr/>
        </p:nvGrpSpPr>
        <p:grpSpPr>
          <a:xfrm>
            <a:off x="9981422" y="962251"/>
            <a:ext cx="1451982" cy="1551737"/>
            <a:chOff x="774860" y="3455895"/>
            <a:chExt cx="1935976" cy="2068982"/>
          </a:xfrm>
        </p:grpSpPr>
        <p:pic>
          <p:nvPicPr>
            <p:cNvPr id="5" name="Picture 4">
              <a:extLst>
                <a:ext uri="{FF2B5EF4-FFF2-40B4-BE49-F238E27FC236}">
                  <a16:creationId xmlns:a16="http://schemas.microsoft.com/office/drawing/2014/main" id="{66B2D14A-0B55-174E-92A5-D00DAD7B6B20}"/>
                </a:ext>
              </a:extLst>
            </p:cNvPr>
            <p:cNvPicPr>
              <a:picLocks noChangeAspect="1"/>
            </p:cNvPicPr>
            <p:nvPr/>
          </p:nvPicPr>
          <p:blipFill>
            <a:blip r:embed="rId3"/>
            <a:stretch>
              <a:fillRect/>
            </a:stretch>
          </p:blipFill>
          <p:spPr>
            <a:xfrm>
              <a:off x="774860" y="3455895"/>
              <a:ext cx="1935976" cy="2068982"/>
            </a:xfrm>
            <a:prstGeom prst="rect">
              <a:avLst/>
            </a:prstGeom>
          </p:spPr>
        </p:pic>
        <p:pic>
          <p:nvPicPr>
            <p:cNvPr id="6" name="Picture 5">
              <a:extLst>
                <a:ext uri="{FF2B5EF4-FFF2-40B4-BE49-F238E27FC236}">
                  <a16:creationId xmlns:a16="http://schemas.microsoft.com/office/drawing/2014/main" id="{F1B4D3AE-1E9D-CA43-ADB1-9B0218838B81}"/>
                </a:ext>
              </a:extLst>
            </p:cNvPr>
            <p:cNvPicPr>
              <a:picLocks noChangeAspect="1"/>
            </p:cNvPicPr>
            <p:nvPr/>
          </p:nvPicPr>
          <p:blipFill>
            <a:blip r:embed="rId4"/>
            <a:stretch>
              <a:fillRect/>
            </a:stretch>
          </p:blipFill>
          <p:spPr>
            <a:xfrm>
              <a:off x="1331259" y="3605059"/>
              <a:ext cx="770748" cy="1782355"/>
            </a:xfrm>
            <a:prstGeom prst="rect">
              <a:avLst/>
            </a:prstGeom>
          </p:spPr>
        </p:pic>
      </p:grpSp>
      <p:pic>
        <p:nvPicPr>
          <p:cNvPr id="3" name="Picture 2">
            <a:extLst>
              <a:ext uri="{FF2B5EF4-FFF2-40B4-BE49-F238E27FC236}">
                <a16:creationId xmlns:a16="http://schemas.microsoft.com/office/drawing/2014/main" id="{6D137EB9-A76D-A197-2C41-F211A03C72A6}"/>
              </a:ext>
            </a:extLst>
          </p:cNvPr>
          <p:cNvPicPr>
            <a:picLocks noChangeAspect="1"/>
          </p:cNvPicPr>
          <p:nvPr/>
        </p:nvPicPr>
        <p:blipFill>
          <a:blip r:embed="rId5"/>
          <a:stretch>
            <a:fillRect/>
          </a:stretch>
        </p:blipFill>
        <p:spPr>
          <a:xfrm>
            <a:off x="1947471" y="0"/>
            <a:ext cx="7577329" cy="6146800"/>
          </a:xfrm>
          <a:prstGeom prst="rect">
            <a:avLst/>
          </a:prstGeom>
        </p:spPr>
      </p:pic>
      <p:sp>
        <p:nvSpPr>
          <p:cNvPr id="2" name="TextBox 1">
            <a:extLst>
              <a:ext uri="{FF2B5EF4-FFF2-40B4-BE49-F238E27FC236}">
                <a16:creationId xmlns:a16="http://schemas.microsoft.com/office/drawing/2014/main" id="{2147A4A2-5A84-DF2F-DDDD-BDB4930A973B}"/>
              </a:ext>
            </a:extLst>
          </p:cNvPr>
          <p:cNvSpPr txBox="1"/>
          <p:nvPr/>
        </p:nvSpPr>
        <p:spPr>
          <a:xfrm>
            <a:off x="3990906" y="778445"/>
            <a:ext cx="231896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Verdana"/>
                <a:ea typeface="Verdana"/>
                <a:cs typeface="Arial"/>
              </a:rPr>
              <a:t>* Congenital heart disease</a:t>
            </a:r>
            <a:endParaRPr lang="en-US" sz="1200">
              <a:latin typeface="Verdana"/>
              <a:ea typeface="Verdana"/>
              <a:cs typeface="Arial"/>
            </a:endParaRPr>
          </a:p>
        </p:txBody>
      </p:sp>
      <p:sp>
        <p:nvSpPr>
          <p:cNvPr id="7" name="TextBox 6">
            <a:extLst>
              <a:ext uri="{FF2B5EF4-FFF2-40B4-BE49-F238E27FC236}">
                <a16:creationId xmlns:a16="http://schemas.microsoft.com/office/drawing/2014/main" id="{11AEF3D5-3325-8A87-9986-FCAD3AF09AA4}"/>
              </a:ext>
            </a:extLst>
          </p:cNvPr>
          <p:cNvSpPr txBox="1"/>
          <p:nvPr/>
        </p:nvSpPr>
        <p:spPr>
          <a:xfrm>
            <a:off x="4023798" y="1513036"/>
            <a:ext cx="28342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Verdana"/>
                <a:ea typeface="Verdana"/>
                <a:cs typeface="Arial"/>
              </a:rPr>
              <a:t>* Fibromyalgia</a:t>
            </a:r>
          </a:p>
        </p:txBody>
      </p:sp>
      <p:sp>
        <p:nvSpPr>
          <p:cNvPr id="8" name="TextBox 7">
            <a:extLst>
              <a:ext uri="{FF2B5EF4-FFF2-40B4-BE49-F238E27FC236}">
                <a16:creationId xmlns:a16="http://schemas.microsoft.com/office/drawing/2014/main" id="{6A85FBE2-71FF-50AE-74F1-95A86F17B560}"/>
              </a:ext>
            </a:extLst>
          </p:cNvPr>
          <p:cNvSpPr txBox="1"/>
          <p:nvPr/>
        </p:nvSpPr>
        <p:spPr>
          <a:xfrm>
            <a:off x="4374647" y="3102820"/>
            <a:ext cx="399645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Verdana"/>
                <a:ea typeface="Verdana"/>
                <a:cs typeface="Arial"/>
              </a:rPr>
              <a:t>* Including menstrual issues</a:t>
            </a:r>
            <a:endParaRPr lang="en-US" sz="1200" dirty="0">
              <a:latin typeface="Verdana"/>
              <a:ea typeface="Verdana"/>
            </a:endParaRPr>
          </a:p>
        </p:txBody>
      </p:sp>
      <p:sp>
        <p:nvSpPr>
          <p:cNvPr id="9" name="TextBox 8">
            <a:extLst>
              <a:ext uri="{FF2B5EF4-FFF2-40B4-BE49-F238E27FC236}">
                <a16:creationId xmlns:a16="http://schemas.microsoft.com/office/drawing/2014/main" id="{4AED617B-98D8-C045-9758-8F0E74E1A16A}"/>
              </a:ext>
            </a:extLst>
          </p:cNvPr>
          <p:cNvSpPr txBox="1"/>
          <p:nvPr/>
        </p:nvSpPr>
        <p:spPr>
          <a:xfrm>
            <a:off x="4584685" y="3986934"/>
            <a:ext cx="399645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Verdana"/>
                <a:ea typeface="Verdana"/>
                <a:cs typeface="Arial"/>
              </a:rPr>
              <a:t>* Scoliosis (9), pectus excavatum </a:t>
            </a:r>
            <a:endParaRPr lang="en-US" sz="1200" dirty="0">
              <a:latin typeface="Verdana"/>
              <a:ea typeface="Verdana"/>
            </a:endParaRPr>
          </a:p>
        </p:txBody>
      </p:sp>
    </p:spTree>
    <p:extLst>
      <p:ext uri="{BB962C8B-B14F-4D97-AF65-F5344CB8AC3E}">
        <p14:creationId xmlns:p14="http://schemas.microsoft.com/office/powerpoint/2010/main" val="378090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4FEEF4-11F1-FD10-4FE8-9F50AACF4395}"/>
              </a:ext>
            </a:extLst>
          </p:cNvPr>
          <p:cNvPicPr>
            <a:picLocks noChangeAspect="1"/>
          </p:cNvPicPr>
          <p:nvPr/>
        </p:nvPicPr>
        <p:blipFill>
          <a:blip r:embed="rId3"/>
          <a:stretch>
            <a:fillRect/>
          </a:stretch>
        </p:blipFill>
        <p:spPr>
          <a:xfrm>
            <a:off x="232834" y="314624"/>
            <a:ext cx="12044188" cy="5442709"/>
          </a:xfrm>
          <a:prstGeom prst="rect">
            <a:avLst/>
          </a:prstGeom>
        </p:spPr>
      </p:pic>
    </p:spTree>
    <p:extLst>
      <p:ext uri="{BB962C8B-B14F-4D97-AF65-F5344CB8AC3E}">
        <p14:creationId xmlns:p14="http://schemas.microsoft.com/office/powerpoint/2010/main" val="657191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E0A5BE-6EBB-EDA9-515B-90235F074B27}"/>
              </a:ext>
            </a:extLst>
          </p:cNvPr>
          <p:cNvPicPr>
            <a:picLocks noChangeAspect="1"/>
          </p:cNvPicPr>
          <p:nvPr/>
        </p:nvPicPr>
        <p:blipFill>
          <a:blip r:embed="rId3"/>
          <a:stretch>
            <a:fillRect/>
          </a:stretch>
        </p:blipFill>
        <p:spPr>
          <a:xfrm>
            <a:off x="341319" y="1272117"/>
            <a:ext cx="11509362" cy="3689350"/>
          </a:xfrm>
          <a:prstGeom prst="rect">
            <a:avLst/>
          </a:prstGeom>
        </p:spPr>
      </p:pic>
    </p:spTree>
    <p:extLst>
      <p:ext uri="{BB962C8B-B14F-4D97-AF65-F5344CB8AC3E}">
        <p14:creationId xmlns:p14="http://schemas.microsoft.com/office/powerpoint/2010/main" val="3708938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p:nvPr/>
        </p:nvSpPr>
        <p:spPr>
          <a:xfrm>
            <a:off x="0" y="-3324"/>
            <a:ext cx="12192000" cy="6861200"/>
          </a:xfrm>
          <a:prstGeom prst="rect">
            <a:avLst/>
          </a:prstGeom>
          <a:solidFill>
            <a:schemeClr val="lt1"/>
          </a:solidFill>
          <a:ln>
            <a:noFill/>
          </a:ln>
        </p:spPr>
        <p:txBody>
          <a:bodyPr spcFirstLastPara="1" wrap="square" lIns="91433" tIns="45700" rIns="91433" bIns="45700" anchor="ctr" anchorCtr="0">
            <a:noAutofit/>
          </a:bodyPr>
          <a:lstStyle/>
          <a:p>
            <a:pPr algn="ctr" defTabSz="1219170">
              <a:buClr>
                <a:srgbClr val="000000"/>
              </a:buClr>
              <a:defRPr/>
            </a:pPr>
            <a:endParaRPr sz="1867" kern="0">
              <a:solidFill>
                <a:srgbClr val="FFFFFF"/>
              </a:solidFill>
              <a:latin typeface="Arial"/>
              <a:ea typeface="Arial"/>
              <a:cs typeface="Arial"/>
              <a:sym typeface="Arial"/>
            </a:endParaRPr>
          </a:p>
        </p:txBody>
      </p:sp>
      <p:sp>
        <p:nvSpPr>
          <p:cNvPr id="166" name="Google Shape;166;p30"/>
          <p:cNvSpPr/>
          <p:nvPr/>
        </p:nvSpPr>
        <p:spPr>
          <a:xfrm>
            <a:off x="309200" y="321800"/>
            <a:ext cx="11573600" cy="6214400"/>
          </a:xfrm>
          <a:prstGeom prst="rect">
            <a:avLst/>
          </a:prstGeom>
          <a:solidFill>
            <a:srgbClr val="687586"/>
          </a:solidFill>
          <a:ln w="127000" cap="sq" cmpd="thinThick">
            <a:solidFill>
              <a:srgbClr val="687586"/>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defRPr/>
            </a:pPr>
            <a:endParaRPr sz="1867" kern="0" dirty="0">
              <a:solidFill>
                <a:srgbClr val="FFFFFF"/>
              </a:solidFill>
              <a:latin typeface="Arial"/>
              <a:ea typeface="Arial"/>
              <a:cs typeface="Arial"/>
              <a:sym typeface="Arial"/>
            </a:endParaRPr>
          </a:p>
        </p:txBody>
      </p:sp>
      <p:sp>
        <p:nvSpPr>
          <p:cNvPr id="167" name="Google Shape;167;p30"/>
          <p:cNvSpPr txBox="1">
            <a:spLocks noGrp="1"/>
          </p:cNvSpPr>
          <p:nvPr>
            <p:ph type="title"/>
          </p:nvPr>
        </p:nvSpPr>
        <p:spPr>
          <a:xfrm>
            <a:off x="1051560" y="1122363"/>
            <a:ext cx="10394769" cy="2840000"/>
          </a:xfrm>
          <a:prstGeom prst="rect">
            <a:avLst/>
          </a:prstGeom>
          <a:noFill/>
          <a:ln>
            <a:noFill/>
          </a:ln>
        </p:spPr>
        <p:txBody>
          <a:bodyPr spcFirstLastPara="1" vert="horz" wrap="square" lIns="91433" tIns="45700" rIns="91433" bIns="45700" rtlCol="0" anchor="b" anchorCtr="0">
            <a:normAutofit/>
          </a:bodyPr>
          <a:lstStyle/>
          <a:p>
            <a:pPr algn="ctr">
              <a:spcBef>
                <a:spcPts val="0"/>
              </a:spcBef>
              <a:buClr>
                <a:schemeClr val="lt1"/>
              </a:buClr>
              <a:buSzPts val="4100"/>
            </a:pPr>
            <a:r>
              <a:rPr lang="en" sz="4800" dirty="0">
                <a:solidFill>
                  <a:schemeClr val="lt1"/>
                </a:solidFill>
                <a:latin typeface="Arial"/>
                <a:ea typeface="Arial"/>
                <a:cs typeface="Arial"/>
                <a:sym typeface="Arial"/>
              </a:rPr>
              <a:t>Vineland Adaptive Behavior Scales (Vineland-3) </a:t>
            </a:r>
            <a:endParaRPr sz="4800" dirty="0">
              <a:solidFill>
                <a:schemeClr val="lt1"/>
              </a:solidFill>
              <a:latin typeface="Arial" panose="020B0604020202020204" pitchFamily="34" charset="0"/>
            </a:endParaRPr>
          </a:p>
        </p:txBody>
      </p:sp>
      <p:cxnSp>
        <p:nvCxnSpPr>
          <p:cNvPr id="169" name="Google Shape;169;p30"/>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extLst>
      <p:ext uri="{BB962C8B-B14F-4D97-AF65-F5344CB8AC3E}">
        <p14:creationId xmlns:p14="http://schemas.microsoft.com/office/powerpoint/2010/main" val="1355747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EF1617-A19B-4CB9-8E48-51A67528F407}"/>
              </a:ext>
            </a:extLst>
          </p:cNvPr>
          <p:cNvPicPr>
            <a:picLocks noChangeAspect="1"/>
          </p:cNvPicPr>
          <p:nvPr/>
        </p:nvPicPr>
        <p:blipFill>
          <a:blip r:embed="rId3"/>
          <a:stretch>
            <a:fillRect/>
          </a:stretch>
        </p:blipFill>
        <p:spPr>
          <a:xfrm>
            <a:off x="88460" y="476200"/>
            <a:ext cx="12344400" cy="4783455"/>
          </a:xfrm>
          <a:prstGeom prst="rect">
            <a:avLst/>
          </a:prstGeom>
        </p:spPr>
      </p:pic>
      <p:sp>
        <p:nvSpPr>
          <p:cNvPr id="2" name="Rectangle 1">
            <a:extLst>
              <a:ext uri="{FF2B5EF4-FFF2-40B4-BE49-F238E27FC236}">
                <a16:creationId xmlns:a16="http://schemas.microsoft.com/office/drawing/2014/main" id="{BA6AE6EF-41E6-C8EC-EA00-DD63F06C4DD8}"/>
              </a:ext>
            </a:extLst>
          </p:cNvPr>
          <p:cNvSpPr/>
          <p:nvPr/>
        </p:nvSpPr>
        <p:spPr>
          <a:xfrm>
            <a:off x="0" y="5110650"/>
            <a:ext cx="12192000" cy="1249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2;p14">
            <a:extLst>
              <a:ext uri="{FF2B5EF4-FFF2-40B4-BE49-F238E27FC236}">
                <a16:creationId xmlns:a16="http://schemas.microsoft.com/office/drawing/2014/main" id="{B97D5055-CA29-BBC9-CF6F-D1623A364223}"/>
              </a:ext>
            </a:extLst>
          </p:cNvPr>
          <p:cNvSpPr txBox="1"/>
          <p:nvPr/>
        </p:nvSpPr>
        <p:spPr>
          <a:xfrm>
            <a:off x="53085" y="5089169"/>
            <a:ext cx="3116102"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latin typeface="Verdana" panose="020B0604030504040204" pitchFamily="34" charset="0"/>
                <a:ea typeface="Verdana" panose="020B0604030504040204" pitchFamily="34" charset="0"/>
                <a:cs typeface="Verdana" panose="020B0604030504040204" pitchFamily="34" charset="0"/>
              </a:rPr>
              <a:t>What does this mean as my child gets older? </a:t>
            </a:r>
            <a:endParaRPr sz="24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2C45DB14-B5CD-745C-72F0-A0D147003DFE}"/>
              </a:ext>
            </a:extLst>
          </p:cNvPr>
          <p:cNvSpPr txBox="1"/>
          <p:nvPr/>
        </p:nvSpPr>
        <p:spPr>
          <a:xfrm>
            <a:off x="3169187" y="5154352"/>
            <a:ext cx="1759266" cy="1200329"/>
          </a:xfrm>
          <a:prstGeom prst="rect">
            <a:avLst/>
          </a:prstGeom>
          <a:noFill/>
          <a:ln>
            <a:solidFill>
              <a:schemeClr val="tx2"/>
            </a:solidFill>
          </a:ln>
        </p:spPr>
        <p:txBody>
          <a:bodyPr wrap="square">
            <a:spAutoFit/>
          </a:bodyPr>
          <a:lstStyle/>
          <a:p>
            <a:pPr lvl="0" algn="l" rtl="0">
              <a:spcBef>
                <a:spcPts val="0"/>
              </a:spcBef>
              <a:spcAft>
                <a:spcPts val="0"/>
              </a:spcAft>
            </a:pPr>
            <a:r>
              <a:rPr lang="en-US" dirty="0">
                <a:latin typeface="Verdana" panose="020B0604030504040204" pitchFamily="34" charset="0"/>
                <a:ea typeface="Verdana" panose="020B0604030504040204" pitchFamily="34" charset="0"/>
                <a:cs typeface="Verdana" panose="020B0604030504040204" pitchFamily="34" charset="0"/>
              </a:rPr>
              <a:t>Along the bottom is the actual age of the person</a:t>
            </a:r>
          </a:p>
        </p:txBody>
      </p:sp>
      <p:sp>
        <p:nvSpPr>
          <p:cNvPr id="6" name="TextBox 5">
            <a:extLst>
              <a:ext uri="{FF2B5EF4-FFF2-40B4-BE49-F238E27FC236}">
                <a16:creationId xmlns:a16="http://schemas.microsoft.com/office/drawing/2014/main" id="{381ADA5A-68CB-C4E4-3C13-F5E1BE23C3C3}"/>
              </a:ext>
            </a:extLst>
          </p:cNvPr>
          <p:cNvSpPr txBox="1"/>
          <p:nvPr/>
        </p:nvSpPr>
        <p:spPr>
          <a:xfrm>
            <a:off x="8044555" y="5135073"/>
            <a:ext cx="4058986" cy="1200329"/>
          </a:xfrm>
          <a:prstGeom prst="rect">
            <a:avLst/>
          </a:prstGeom>
          <a:noFill/>
          <a:ln>
            <a:solidFill>
              <a:schemeClr val="tx2"/>
            </a:solidFill>
          </a:ln>
        </p:spPr>
        <p:txBody>
          <a:bodyPr wrap="square" lIns="91440" tIns="45720" rIns="91440" bIns="45720" anchor="t">
            <a:spAutoFit/>
          </a:bodyPr>
          <a:lstStyle/>
          <a:p>
            <a:r>
              <a:rPr lang="en" dirty="0">
                <a:latin typeface="Verdana"/>
                <a:ea typeface="Verdana"/>
                <a:cs typeface="Verdana" panose="020B0604030504040204" pitchFamily="34" charset="0"/>
              </a:rPr>
              <a:t>The diagonal line shows skills at older ages. As a person gets older, they may need help communicating.</a:t>
            </a:r>
          </a:p>
        </p:txBody>
      </p:sp>
      <p:sp>
        <p:nvSpPr>
          <p:cNvPr id="7" name="TextBox 6">
            <a:extLst>
              <a:ext uri="{FF2B5EF4-FFF2-40B4-BE49-F238E27FC236}">
                <a16:creationId xmlns:a16="http://schemas.microsoft.com/office/drawing/2014/main" id="{8858D675-34DA-5260-324E-4394BAF70117}"/>
              </a:ext>
            </a:extLst>
          </p:cNvPr>
          <p:cNvSpPr txBox="1"/>
          <p:nvPr/>
        </p:nvSpPr>
        <p:spPr>
          <a:xfrm>
            <a:off x="5071596" y="5170731"/>
            <a:ext cx="2829815" cy="1200329"/>
          </a:xfrm>
          <a:prstGeom prst="rect">
            <a:avLst/>
          </a:prstGeom>
          <a:noFill/>
          <a:ln>
            <a:solidFill>
              <a:schemeClr val="tx2"/>
            </a:solidFill>
          </a:ln>
        </p:spPr>
        <p:txBody>
          <a:bodyPr wrap="square" lIns="91440" tIns="45720" rIns="91440" bIns="45720" anchor="t">
            <a:spAutoFit/>
          </a:bodyPr>
          <a:lstStyle/>
          <a:p>
            <a:r>
              <a:rPr lang="en-US" dirty="0">
                <a:latin typeface="Verdana"/>
                <a:ea typeface="Verdana"/>
                <a:cs typeface="Verdana" panose="020B0604030504040204" pitchFamily="34" charset="0"/>
              </a:rPr>
              <a:t>The dots are placed at the </a:t>
            </a:r>
            <a:r>
              <a:rPr lang="en-US" i="1" dirty="0">
                <a:latin typeface="Verdana"/>
                <a:ea typeface="Verdana"/>
                <a:cs typeface="Verdana" panose="020B0604030504040204" pitchFamily="34" charset="0"/>
              </a:rPr>
              <a:t>level</a:t>
            </a:r>
            <a:r>
              <a:rPr lang="en-US" dirty="0">
                <a:latin typeface="Verdana"/>
                <a:ea typeface="Verdana"/>
                <a:cs typeface="Verdana" panose="020B0604030504040204" pitchFamily="34" charset="0"/>
              </a:rPr>
              <a:t> at which they are expressing themselves </a:t>
            </a:r>
          </a:p>
        </p:txBody>
      </p:sp>
      <p:sp>
        <p:nvSpPr>
          <p:cNvPr id="8" name="TextBox 7">
            <a:extLst>
              <a:ext uri="{FF2B5EF4-FFF2-40B4-BE49-F238E27FC236}">
                <a16:creationId xmlns:a16="http://schemas.microsoft.com/office/drawing/2014/main" id="{22B437A7-3F2D-1DC1-C55E-6ED37634DE54}"/>
              </a:ext>
            </a:extLst>
          </p:cNvPr>
          <p:cNvSpPr txBox="1"/>
          <p:nvPr/>
        </p:nvSpPr>
        <p:spPr>
          <a:xfrm>
            <a:off x="4928453" y="1834194"/>
            <a:ext cx="28782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Each blue dot is a person</a:t>
            </a:r>
            <a:endParaRPr lang="en-US" dirty="0"/>
          </a:p>
        </p:txBody>
      </p:sp>
      <p:cxnSp>
        <p:nvCxnSpPr>
          <p:cNvPr id="10" name="Straight Arrow Connector 9">
            <a:extLst>
              <a:ext uri="{FF2B5EF4-FFF2-40B4-BE49-F238E27FC236}">
                <a16:creationId xmlns:a16="http://schemas.microsoft.com/office/drawing/2014/main" id="{015F934D-72CD-B2F1-2066-75A1C9D7119E}"/>
              </a:ext>
            </a:extLst>
          </p:cNvPr>
          <p:cNvCxnSpPr>
            <a:cxnSpLocks/>
          </p:cNvCxnSpPr>
          <p:nvPr/>
        </p:nvCxnSpPr>
        <p:spPr>
          <a:xfrm>
            <a:off x="6730019" y="2242127"/>
            <a:ext cx="440215" cy="6258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2" name="TextBox 11">
            <a:extLst>
              <a:ext uri="{FF2B5EF4-FFF2-40B4-BE49-F238E27FC236}">
                <a16:creationId xmlns:a16="http://schemas.microsoft.com/office/drawing/2014/main" id="{6372C04C-DB44-DF54-BEFB-FC363F8D11DD}"/>
              </a:ext>
            </a:extLst>
          </p:cNvPr>
          <p:cNvSpPr txBox="1"/>
          <p:nvPr/>
        </p:nvSpPr>
        <p:spPr>
          <a:xfrm>
            <a:off x="9892743" y="3013342"/>
            <a:ext cx="2212972" cy="55399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FFC000"/>
                </a:solidFill>
                <a:latin typeface="Verdana"/>
                <a:ea typeface="Verdana"/>
                <a:cs typeface="Arial"/>
              </a:rPr>
              <a:t>---</a:t>
            </a:r>
            <a:r>
              <a:rPr lang="en-US" sz="1400" dirty="0">
                <a:latin typeface="Verdana"/>
                <a:ea typeface="Verdana"/>
                <a:cs typeface="Arial"/>
              </a:rPr>
              <a:t> at this level, a person typically:</a:t>
            </a:r>
            <a:endParaRPr lang="en-US" sz="1400" dirty="0">
              <a:latin typeface="Verdana"/>
              <a:ea typeface="Verdana"/>
            </a:endParaRPr>
          </a:p>
        </p:txBody>
      </p:sp>
      <p:cxnSp>
        <p:nvCxnSpPr>
          <p:cNvPr id="13" name="Straight Arrow Connector 12">
            <a:extLst>
              <a:ext uri="{FF2B5EF4-FFF2-40B4-BE49-F238E27FC236}">
                <a16:creationId xmlns:a16="http://schemas.microsoft.com/office/drawing/2014/main" id="{5B5959FF-0306-B952-D662-33BB20F40EA2}"/>
              </a:ext>
            </a:extLst>
          </p:cNvPr>
          <p:cNvCxnSpPr>
            <a:cxnSpLocks/>
          </p:cNvCxnSpPr>
          <p:nvPr/>
        </p:nvCxnSpPr>
        <p:spPr>
          <a:xfrm flipH="1">
            <a:off x="5965902" y="2242127"/>
            <a:ext cx="520602" cy="6258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7" name="TextBox 16">
            <a:extLst>
              <a:ext uri="{FF2B5EF4-FFF2-40B4-BE49-F238E27FC236}">
                <a16:creationId xmlns:a16="http://schemas.microsoft.com/office/drawing/2014/main" id="{5A14194F-0448-8F94-4D84-1733FA5A72A9}"/>
              </a:ext>
            </a:extLst>
          </p:cNvPr>
          <p:cNvSpPr txBox="1"/>
          <p:nvPr/>
        </p:nvSpPr>
        <p:spPr>
          <a:xfrm>
            <a:off x="7806666" y="1338146"/>
            <a:ext cx="94746" cy="167269"/>
          </a:xfrm>
          <a:prstGeom prst="rect">
            <a:avLst/>
          </a:prstGeom>
          <a:solidFill>
            <a:schemeClr val="bg1"/>
          </a:solidFill>
        </p:spPr>
        <p:txBody>
          <a:bodyPr wrap="square" rtlCol="0">
            <a:spAutoFit/>
          </a:bodyPr>
          <a:lstStyle/>
          <a:p>
            <a:endParaRPr lang="en-US" dirty="0"/>
          </a:p>
        </p:txBody>
      </p:sp>
      <p:sp>
        <p:nvSpPr>
          <p:cNvPr id="18" name="TextBox 17">
            <a:extLst>
              <a:ext uri="{FF2B5EF4-FFF2-40B4-BE49-F238E27FC236}">
                <a16:creationId xmlns:a16="http://schemas.microsoft.com/office/drawing/2014/main" id="{0EAC099F-2177-4B7E-D523-15149AF8E5B9}"/>
              </a:ext>
            </a:extLst>
          </p:cNvPr>
          <p:cNvSpPr txBox="1"/>
          <p:nvPr/>
        </p:nvSpPr>
        <p:spPr>
          <a:xfrm>
            <a:off x="8468243" y="6490793"/>
            <a:ext cx="3723757" cy="307777"/>
          </a:xfrm>
          <a:prstGeom prst="rect">
            <a:avLst/>
          </a:prstGeom>
          <a:noFill/>
        </p:spPr>
        <p:txBody>
          <a:bodyPr wrap="square" rtlCol="0">
            <a:spAutoFit/>
          </a:bodyPr>
          <a:lstStyle/>
          <a:p>
            <a:r>
              <a:rPr lang="en-US" sz="1400" dirty="0"/>
              <a:t>* 1 outlier removed for data quality purposes</a:t>
            </a:r>
          </a:p>
        </p:txBody>
      </p:sp>
      <p:sp>
        <p:nvSpPr>
          <p:cNvPr id="9" name="TextBox 8">
            <a:extLst>
              <a:ext uri="{FF2B5EF4-FFF2-40B4-BE49-F238E27FC236}">
                <a16:creationId xmlns:a16="http://schemas.microsoft.com/office/drawing/2014/main" id="{D06026DB-387C-8FCA-83BC-6C9E6FF40E50}"/>
              </a:ext>
            </a:extLst>
          </p:cNvPr>
          <p:cNvSpPr txBox="1"/>
          <p:nvPr/>
        </p:nvSpPr>
        <p:spPr>
          <a:xfrm>
            <a:off x="278296" y="768626"/>
            <a:ext cx="1961322" cy="338554"/>
          </a:xfrm>
          <a:prstGeom prst="rect">
            <a:avLst/>
          </a:prstGeom>
          <a:solidFill>
            <a:schemeClr val="bg1"/>
          </a:solidFill>
        </p:spPr>
        <p:txBody>
          <a:bodyPr wrap="square" rtlCol="0">
            <a:sp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(16 individuals)</a:t>
            </a:r>
          </a:p>
        </p:txBody>
      </p:sp>
    </p:spTree>
    <p:extLst>
      <p:ext uri="{BB962C8B-B14F-4D97-AF65-F5344CB8AC3E}">
        <p14:creationId xmlns:p14="http://schemas.microsoft.com/office/powerpoint/2010/main" val="4137941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9F5DA8-8E50-4BD6-2141-48B07FF50FC8}"/>
              </a:ext>
            </a:extLst>
          </p:cNvPr>
          <p:cNvPicPr>
            <a:picLocks noChangeAspect="1"/>
          </p:cNvPicPr>
          <p:nvPr/>
        </p:nvPicPr>
        <p:blipFill>
          <a:blip r:embed="rId3"/>
          <a:stretch>
            <a:fillRect/>
          </a:stretch>
        </p:blipFill>
        <p:spPr>
          <a:xfrm>
            <a:off x="105695" y="306692"/>
            <a:ext cx="12086305" cy="4683443"/>
          </a:xfrm>
          <a:prstGeom prst="rect">
            <a:avLst/>
          </a:prstGeom>
        </p:spPr>
      </p:pic>
      <p:sp>
        <p:nvSpPr>
          <p:cNvPr id="2" name="Rectangle 1">
            <a:extLst>
              <a:ext uri="{FF2B5EF4-FFF2-40B4-BE49-F238E27FC236}">
                <a16:creationId xmlns:a16="http://schemas.microsoft.com/office/drawing/2014/main" id="{AD73F8C4-F719-C78B-51B2-5612BAEA4F6D}"/>
              </a:ext>
            </a:extLst>
          </p:cNvPr>
          <p:cNvSpPr/>
          <p:nvPr/>
        </p:nvSpPr>
        <p:spPr>
          <a:xfrm>
            <a:off x="0" y="5110650"/>
            <a:ext cx="12192000" cy="1249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2;p14">
            <a:extLst>
              <a:ext uri="{FF2B5EF4-FFF2-40B4-BE49-F238E27FC236}">
                <a16:creationId xmlns:a16="http://schemas.microsoft.com/office/drawing/2014/main" id="{4B73A0D7-2FD8-AF6A-303E-62E43602675B}"/>
              </a:ext>
            </a:extLst>
          </p:cNvPr>
          <p:cNvSpPr txBox="1"/>
          <p:nvPr/>
        </p:nvSpPr>
        <p:spPr>
          <a:xfrm>
            <a:off x="53085" y="5089169"/>
            <a:ext cx="3116102"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latin typeface="Verdana" panose="020B0604030504040204" pitchFamily="34" charset="0"/>
                <a:ea typeface="Verdana" panose="020B0604030504040204" pitchFamily="34" charset="0"/>
                <a:cs typeface="Verdana" panose="020B0604030504040204" pitchFamily="34" charset="0"/>
              </a:rPr>
              <a:t>What does this mean as my child gets older? </a:t>
            </a:r>
            <a:endParaRPr sz="24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409F246F-11FE-F15C-1199-12D0C987612D}"/>
              </a:ext>
            </a:extLst>
          </p:cNvPr>
          <p:cNvSpPr txBox="1"/>
          <p:nvPr/>
        </p:nvSpPr>
        <p:spPr>
          <a:xfrm>
            <a:off x="3168398" y="5133363"/>
            <a:ext cx="1729958" cy="1200329"/>
          </a:xfrm>
          <a:prstGeom prst="rect">
            <a:avLst/>
          </a:prstGeom>
          <a:noFill/>
          <a:ln>
            <a:solidFill>
              <a:schemeClr val="tx2"/>
            </a:solidFill>
          </a:ln>
        </p:spPr>
        <p:txBody>
          <a:bodyPr wrap="square">
            <a:spAutoFit/>
          </a:bodyPr>
          <a:lstStyle/>
          <a:p>
            <a:pPr lvl="0" algn="l" rtl="0">
              <a:spcBef>
                <a:spcPts val="0"/>
              </a:spcBef>
              <a:spcAft>
                <a:spcPts val="0"/>
              </a:spcAft>
            </a:pPr>
            <a:r>
              <a:rPr lang="en-US" dirty="0">
                <a:latin typeface="Verdana" panose="020B0604030504040204" pitchFamily="34" charset="0"/>
                <a:ea typeface="Verdana" panose="020B0604030504040204" pitchFamily="34" charset="0"/>
                <a:cs typeface="Verdana" panose="020B0604030504040204" pitchFamily="34" charset="0"/>
              </a:rPr>
              <a:t>Along the bottom is the actual age of the person</a:t>
            </a:r>
          </a:p>
        </p:txBody>
      </p:sp>
      <p:sp>
        <p:nvSpPr>
          <p:cNvPr id="6" name="TextBox 5">
            <a:extLst>
              <a:ext uri="{FF2B5EF4-FFF2-40B4-BE49-F238E27FC236}">
                <a16:creationId xmlns:a16="http://schemas.microsoft.com/office/drawing/2014/main" id="{829D2EE9-0CEB-2428-FED1-4D72F8B9D33E}"/>
              </a:ext>
            </a:extLst>
          </p:cNvPr>
          <p:cNvSpPr txBox="1"/>
          <p:nvPr/>
        </p:nvSpPr>
        <p:spPr>
          <a:xfrm>
            <a:off x="8445106" y="5125304"/>
            <a:ext cx="3668204" cy="1224751"/>
          </a:xfrm>
          <a:prstGeom prst="rect">
            <a:avLst/>
          </a:prstGeom>
          <a:noFill/>
          <a:ln>
            <a:solidFill>
              <a:schemeClr val="tx2"/>
            </a:solidFill>
          </a:ln>
        </p:spPr>
        <p:txBody>
          <a:bodyPr wrap="square" lIns="91440" tIns="45720" rIns="91440" bIns="45720" anchor="t">
            <a:spAutoFit/>
          </a:bodyPr>
          <a:lstStyle/>
          <a:p>
            <a:r>
              <a:rPr lang="en" dirty="0">
                <a:latin typeface="Verdana"/>
                <a:ea typeface="Verdana"/>
                <a:cs typeface="Verdana" panose="020B0604030504040204" pitchFamily="34" charset="0"/>
              </a:rPr>
              <a:t>The diagonal line shows more skills at older ages. As a person gets older, they may gain more independent skills.</a:t>
            </a:r>
          </a:p>
        </p:txBody>
      </p:sp>
      <p:sp>
        <p:nvSpPr>
          <p:cNvPr id="7" name="TextBox 6">
            <a:extLst>
              <a:ext uri="{FF2B5EF4-FFF2-40B4-BE49-F238E27FC236}">
                <a16:creationId xmlns:a16="http://schemas.microsoft.com/office/drawing/2014/main" id="{8D585212-8DA6-8E93-BC7D-C59B1F34DCE2}"/>
              </a:ext>
            </a:extLst>
          </p:cNvPr>
          <p:cNvSpPr txBox="1"/>
          <p:nvPr/>
        </p:nvSpPr>
        <p:spPr>
          <a:xfrm>
            <a:off x="5180956" y="5133130"/>
            <a:ext cx="2956814" cy="1200329"/>
          </a:xfrm>
          <a:prstGeom prst="rect">
            <a:avLst/>
          </a:prstGeom>
          <a:noFill/>
          <a:ln>
            <a:solidFill>
              <a:schemeClr val="tx2"/>
            </a:solidFill>
          </a:ln>
        </p:spPr>
        <p:txBody>
          <a:bodyPr wrap="square" lIns="91440" tIns="45720" rIns="91440" bIns="45720" anchor="t">
            <a:spAutoFit/>
          </a:bodyPr>
          <a:lstStyle/>
          <a:p>
            <a:pPr lvl="0" algn="l" rtl="0">
              <a:spcBef>
                <a:spcPts val="0"/>
              </a:spcBef>
              <a:spcAft>
                <a:spcPts val="0"/>
              </a:spcAft>
            </a:pPr>
            <a:r>
              <a:rPr lang="en-US" dirty="0">
                <a:latin typeface="Verdana"/>
                <a:ea typeface="Verdana"/>
                <a:cs typeface="Verdana" panose="020B0604030504040204" pitchFamily="34" charset="0"/>
              </a:rPr>
              <a:t>The dots are placed at the </a:t>
            </a:r>
            <a:r>
              <a:rPr lang="en-US" i="1" dirty="0">
                <a:latin typeface="Verdana"/>
                <a:ea typeface="Verdana"/>
                <a:cs typeface="Verdana" panose="020B0604030504040204" pitchFamily="34" charset="0"/>
              </a:rPr>
              <a:t>level</a:t>
            </a:r>
            <a:r>
              <a:rPr lang="en-US" dirty="0">
                <a:latin typeface="Verdana"/>
                <a:ea typeface="Verdana"/>
                <a:cs typeface="Verdana" panose="020B0604030504040204" pitchFamily="34" charset="0"/>
              </a:rPr>
              <a:t> at which they are are able to care for themselves</a:t>
            </a:r>
          </a:p>
        </p:txBody>
      </p:sp>
      <p:sp>
        <p:nvSpPr>
          <p:cNvPr id="8" name="TextBox 7">
            <a:extLst>
              <a:ext uri="{FF2B5EF4-FFF2-40B4-BE49-F238E27FC236}">
                <a16:creationId xmlns:a16="http://schemas.microsoft.com/office/drawing/2014/main" id="{5E7C0D3D-4C25-2551-8EBE-0FBE863452C8}"/>
              </a:ext>
            </a:extLst>
          </p:cNvPr>
          <p:cNvSpPr txBox="1"/>
          <p:nvPr/>
        </p:nvSpPr>
        <p:spPr>
          <a:xfrm>
            <a:off x="9791096" y="2450914"/>
            <a:ext cx="2291591" cy="55399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FFC000"/>
                </a:solidFill>
                <a:latin typeface="Verdana"/>
                <a:ea typeface="Verdana"/>
                <a:cs typeface="Arial"/>
              </a:rPr>
              <a:t>---</a:t>
            </a:r>
            <a:r>
              <a:rPr lang="en-US" sz="1400" dirty="0">
                <a:latin typeface="Verdana"/>
                <a:ea typeface="Verdana"/>
                <a:cs typeface="Arial"/>
              </a:rPr>
              <a:t> - at this level, a person typically:</a:t>
            </a:r>
            <a:endParaRPr lang="en-US" sz="1400" dirty="0">
              <a:latin typeface="Verdana"/>
              <a:ea typeface="Verdana"/>
            </a:endParaRPr>
          </a:p>
        </p:txBody>
      </p:sp>
      <p:cxnSp>
        <p:nvCxnSpPr>
          <p:cNvPr id="9" name="Straight Arrow Connector 8">
            <a:extLst>
              <a:ext uri="{FF2B5EF4-FFF2-40B4-BE49-F238E27FC236}">
                <a16:creationId xmlns:a16="http://schemas.microsoft.com/office/drawing/2014/main" id="{1A2BD6F2-90B1-7249-D777-A5718BBE8288}"/>
              </a:ext>
            </a:extLst>
          </p:cNvPr>
          <p:cNvCxnSpPr/>
          <p:nvPr/>
        </p:nvCxnSpPr>
        <p:spPr>
          <a:xfrm>
            <a:off x="8611903" y="786135"/>
            <a:ext cx="642257" cy="39430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0" name="TextBox 9">
            <a:extLst>
              <a:ext uri="{FF2B5EF4-FFF2-40B4-BE49-F238E27FC236}">
                <a16:creationId xmlns:a16="http://schemas.microsoft.com/office/drawing/2014/main" id="{1862A005-DBBF-19C8-2939-3DF704E1F2A9}"/>
              </a:ext>
            </a:extLst>
          </p:cNvPr>
          <p:cNvSpPr txBox="1"/>
          <p:nvPr/>
        </p:nvSpPr>
        <p:spPr>
          <a:xfrm>
            <a:off x="6842050" y="416803"/>
            <a:ext cx="28661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Each blue dot is a person</a:t>
            </a:r>
            <a:endParaRPr lang="en-US" dirty="0"/>
          </a:p>
        </p:txBody>
      </p:sp>
      <p:cxnSp>
        <p:nvCxnSpPr>
          <p:cNvPr id="11" name="Straight Arrow Connector 10">
            <a:extLst>
              <a:ext uri="{FF2B5EF4-FFF2-40B4-BE49-F238E27FC236}">
                <a16:creationId xmlns:a16="http://schemas.microsoft.com/office/drawing/2014/main" id="{AA88A83C-5A43-6CBF-0A7A-BBA19D2FD8F3}"/>
              </a:ext>
            </a:extLst>
          </p:cNvPr>
          <p:cNvCxnSpPr>
            <a:cxnSpLocks/>
          </p:cNvCxnSpPr>
          <p:nvPr/>
        </p:nvCxnSpPr>
        <p:spPr>
          <a:xfrm flipH="1">
            <a:off x="7817005" y="793914"/>
            <a:ext cx="340891" cy="75585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81566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BD335-6920-101B-4EA5-8FA241032245}"/>
              </a:ext>
            </a:extLst>
          </p:cNvPr>
          <p:cNvPicPr>
            <a:picLocks noChangeAspect="1"/>
          </p:cNvPicPr>
          <p:nvPr/>
        </p:nvPicPr>
        <p:blipFill rotWithShape="1">
          <a:blip r:embed="rId3"/>
          <a:srcRect r="19995"/>
          <a:stretch/>
        </p:blipFill>
        <p:spPr>
          <a:xfrm>
            <a:off x="228227" y="498681"/>
            <a:ext cx="9255978" cy="4483100"/>
          </a:xfrm>
          <a:prstGeom prst="rect">
            <a:avLst/>
          </a:prstGeom>
        </p:spPr>
      </p:pic>
      <p:sp>
        <p:nvSpPr>
          <p:cNvPr id="5" name="TextBox 4">
            <a:extLst>
              <a:ext uri="{FF2B5EF4-FFF2-40B4-BE49-F238E27FC236}">
                <a16:creationId xmlns:a16="http://schemas.microsoft.com/office/drawing/2014/main" id="{DB5F5ECC-F075-E456-7F8A-725F8F212449}"/>
              </a:ext>
            </a:extLst>
          </p:cNvPr>
          <p:cNvSpPr txBox="1"/>
          <p:nvPr/>
        </p:nvSpPr>
        <p:spPr>
          <a:xfrm>
            <a:off x="9484205" y="3233053"/>
            <a:ext cx="2926592" cy="307777"/>
          </a:xfrm>
          <a:prstGeom prst="rect">
            <a:avLst/>
          </a:prstGeom>
          <a:noFill/>
        </p:spPr>
        <p:txBody>
          <a:bodyPr wrap="square" rtlCol="0">
            <a:spAutoFit/>
          </a:bodyPr>
          <a:lstStyle/>
          <a:p>
            <a:r>
              <a:rPr lang="en-US" sz="1400" dirty="0"/>
              <a:t>Shows interest in friends</a:t>
            </a:r>
          </a:p>
        </p:txBody>
      </p:sp>
      <p:sp>
        <p:nvSpPr>
          <p:cNvPr id="6" name="TextBox 5">
            <a:extLst>
              <a:ext uri="{FF2B5EF4-FFF2-40B4-BE49-F238E27FC236}">
                <a16:creationId xmlns:a16="http://schemas.microsoft.com/office/drawing/2014/main" id="{38A42C29-082E-05B8-765F-00355F093427}"/>
              </a:ext>
            </a:extLst>
          </p:cNvPr>
          <p:cNvSpPr txBox="1"/>
          <p:nvPr/>
        </p:nvSpPr>
        <p:spPr>
          <a:xfrm>
            <a:off x="9484206" y="3554854"/>
            <a:ext cx="2707794" cy="523220"/>
          </a:xfrm>
          <a:prstGeom prst="rect">
            <a:avLst/>
          </a:prstGeom>
          <a:noFill/>
        </p:spPr>
        <p:txBody>
          <a:bodyPr wrap="square" rtlCol="0">
            <a:spAutoFit/>
          </a:bodyPr>
          <a:lstStyle/>
          <a:p>
            <a:r>
              <a:rPr lang="en-US" sz="1400" dirty="0"/>
              <a:t>Makes eye contact during social interactions </a:t>
            </a:r>
          </a:p>
        </p:txBody>
      </p:sp>
      <p:sp>
        <p:nvSpPr>
          <p:cNvPr id="2" name="TextBox 1">
            <a:extLst>
              <a:ext uri="{FF2B5EF4-FFF2-40B4-BE49-F238E27FC236}">
                <a16:creationId xmlns:a16="http://schemas.microsoft.com/office/drawing/2014/main" id="{09D34302-BD01-50CB-10E2-CCFCFDA56453}"/>
              </a:ext>
            </a:extLst>
          </p:cNvPr>
          <p:cNvSpPr txBox="1"/>
          <p:nvPr/>
        </p:nvSpPr>
        <p:spPr>
          <a:xfrm>
            <a:off x="9594781" y="2334380"/>
            <a:ext cx="2212972" cy="55399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FFC000"/>
                </a:solidFill>
                <a:latin typeface="Verdana"/>
                <a:ea typeface="Verdana"/>
                <a:cs typeface="Arial"/>
              </a:rPr>
              <a:t>---</a:t>
            </a:r>
            <a:r>
              <a:rPr lang="en-US" sz="1400" dirty="0">
                <a:latin typeface="Verdana"/>
                <a:ea typeface="Verdana"/>
                <a:cs typeface="Arial"/>
              </a:rPr>
              <a:t> - at this level, a person typically:</a:t>
            </a:r>
            <a:endParaRPr lang="en-US" sz="1400" dirty="0">
              <a:latin typeface="Verdana"/>
              <a:ea typeface="Verdana"/>
            </a:endParaRPr>
          </a:p>
        </p:txBody>
      </p:sp>
      <p:sp>
        <p:nvSpPr>
          <p:cNvPr id="3" name="TextBox 2">
            <a:extLst>
              <a:ext uri="{FF2B5EF4-FFF2-40B4-BE49-F238E27FC236}">
                <a16:creationId xmlns:a16="http://schemas.microsoft.com/office/drawing/2014/main" id="{993E26EC-0FF0-44C7-944C-9D458AB67B74}"/>
              </a:ext>
            </a:extLst>
          </p:cNvPr>
          <p:cNvSpPr txBox="1"/>
          <p:nvPr/>
        </p:nvSpPr>
        <p:spPr>
          <a:xfrm>
            <a:off x="7111560" y="486723"/>
            <a:ext cx="29265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Each blue dot is a person</a:t>
            </a:r>
            <a:endParaRPr lang="en-US" dirty="0"/>
          </a:p>
        </p:txBody>
      </p:sp>
      <p:cxnSp>
        <p:nvCxnSpPr>
          <p:cNvPr id="7" name="Straight Arrow Connector 6">
            <a:extLst>
              <a:ext uri="{FF2B5EF4-FFF2-40B4-BE49-F238E27FC236}">
                <a16:creationId xmlns:a16="http://schemas.microsoft.com/office/drawing/2014/main" id="{898A2A63-1E6F-DE7C-B541-55F6D7A32BED}"/>
              </a:ext>
            </a:extLst>
          </p:cNvPr>
          <p:cNvCxnSpPr/>
          <p:nvPr/>
        </p:nvCxnSpPr>
        <p:spPr>
          <a:xfrm>
            <a:off x="8630874" y="844893"/>
            <a:ext cx="572942" cy="45943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8" name="Rectangle 7">
            <a:extLst>
              <a:ext uri="{FF2B5EF4-FFF2-40B4-BE49-F238E27FC236}">
                <a16:creationId xmlns:a16="http://schemas.microsoft.com/office/drawing/2014/main" id="{BEA30359-1FBB-73F1-0390-1FEBA74A4C2E}"/>
              </a:ext>
            </a:extLst>
          </p:cNvPr>
          <p:cNvSpPr/>
          <p:nvPr/>
        </p:nvSpPr>
        <p:spPr>
          <a:xfrm>
            <a:off x="0" y="5110650"/>
            <a:ext cx="12192000" cy="1249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Google Shape;92;p14">
            <a:extLst>
              <a:ext uri="{FF2B5EF4-FFF2-40B4-BE49-F238E27FC236}">
                <a16:creationId xmlns:a16="http://schemas.microsoft.com/office/drawing/2014/main" id="{EA89665C-662A-1A40-886A-670A0E76A5E9}"/>
              </a:ext>
            </a:extLst>
          </p:cNvPr>
          <p:cNvSpPr txBox="1"/>
          <p:nvPr/>
        </p:nvSpPr>
        <p:spPr>
          <a:xfrm>
            <a:off x="53085" y="5089169"/>
            <a:ext cx="3116102"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latin typeface="Verdana" panose="020B0604030504040204" pitchFamily="34" charset="0"/>
                <a:ea typeface="Verdana" panose="020B0604030504040204" pitchFamily="34" charset="0"/>
                <a:cs typeface="Verdana" panose="020B0604030504040204" pitchFamily="34" charset="0"/>
              </a:rPr>
              <a:t>What does this mean as my child gets older? </a:t>
            </a:r>
            <a:endParaRPr sz="24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37B0C1AB-A5DD-D654-8378-1C942A5FA5DF}"/>
              </a:ext>
            </a:extLst>
          </p:cNvPr>
          <p:cNvSpPr txBox="1"/>
          <p:nvPr/>
        </p:nvSpPr>
        <p:spPr>
          <a:xfrm>
            <a:off x="3334476" y="5133362"/>
            <a:ext cx="1837420" cy="1200329"/>
          </a:xfrm>
          <a:prstGeom prst="rect">
            <a:avLst/>
          </a:prstGeom>
          <a:noFill/>
          <a:ln>
            <a:solidFill>
              <a:schemeClr val="tx2"/>
            </a:solidFill>
          </a:ln>
        </p:spPr>
        <p:txBody>
          <a:bodyPr wrap="square">
            <a:spAutoFit/>
          </a:bodyPr>
          <a:lstStyle/>
          <a:p>
            <a:pPr lvl="0" algn="l" rtl="0">
              <a:spcBef>
                <a:spcPts val="0"/>
              </a:spcBef>
              <a:spcAft>
                <a:spcPts val="0"/>
              </a:spcAft>
            </a:pPr>
            <a:r>
              <a:rPr lang="en-US" dirty="0">
                <a:solidFill>
                  <a:srgbClr val="424A54"/>
                </a:solidFill>
                <a:latin typeface="Verdana" panose="020B0604030504040204" pitchFamily="34" charset="0"/>
                <a:ea typeface="Verdana" panose="020B0604030504040204" pitchFamily="34" charset="0"/>
                <a:cs typeface="Verdana" panose="020B0604030504040204" pitchFamily="34" charset="0"/>
              </a:rPr>
              <a:t>Along the bottom is the actual age of the person</a:t>
            </a:r>
          </a:p>
        </p:txBody>
      </p:sp>
      <p:sp>
        <p:nvSpPr>
          <p:cNvPr id="11" name="TextBox 10">
            <a:extLst>
              <a:ext uri="{FF2B5EF4-FFF2-40B4-BE49-F238E27FC236}">
                <a16:creationId xmlns:a16="http://schemas.microsoft.com/office/drawing/2014/main" id="{F61C5B59-67DE-EA0D-EA84-4BADBFB22A81}"/>
              </a:ext>
            </a:extLst>
          </p:cNvPr>
          <p:cNvSpPr txBox="1"/>
          <p:nvPr/>
        </p:nvSpPr>
        <p:spPr>
          <a:xfrm>
            <a:off x="8171566" y="5159496"/>
            <a:ext cx="3849198" cy="1200329"/>
          </a:xfrm>
          <a:prstGeom prst="rect">
            <a:avLst/>
          </a:prstGeom>
          <a:noFill/>
          <a:ln>
            <a:solidFill>
              <a:schemeClr val="tx2"/>
            </a:solidFill>
          </a:ln>
        </p:spPr>
        <p:txBody>
          <a:bodyPr wrap="square" lIns="91440" tIns="45720" rIns="91440" bIns="45720" anchor="t">
            <a:spAutoFit/>
          </a:bodyPr>
          <a:lstStyle/>
          <a:p>
            <a:r>
              <a:rPr lang="en" dirty="0">
                <a:solidFill>
                  <a:srgbClr val="424A54"/>
                </a:solidFill>
                <a:latin typeface="Verdana"/>
                <a:ea typeface="Verdana"/>
                <a:cs typeface="Verdana" panose="020B0604030504040204" pitchFamily="34" charset="0"/>
              </a:rPr>
              <a:t>The diagonal line shows skills at older ages. As a person gets older, they may need support with interactions.</a:t>
            </a:r>
          </a:p>
        </p:txBody>
      </p:sp>
      <p:sp>
        <p:nvSpPr>
          <p:cNvPr id="12" name="TextBox 11">
            <a:extLst>
              <a:ext uri="{FF2B5EF4-FFF2-40B4-BE49-F238E27FC236}">
                <a16:creationId xmlns:a16="http://schemas.microsoft.com/office/drawing/2014/main" id="{22CFEE4B-63E9-278F-2142-6FFFC9A54C69}"/>
              </a:ext>
            </a:extLst>
          </p:cNvPr>
          <p:cNvSpPr txBox="1"/>
          <p:nvPr/>
        </p:nvSpPr>
        <p:spPr>
          <a:xfrm>
            <a:off x="5532648" y="5157555"/>
            <a:ext cx="2282739" cy="1200329"/>
          </a:xfrm>
          <a:prstGeom prst="rect">
            <a:avLst/>
          </a:prstGeom>
          <a:noFill/>
          <a:ln>
            <a:solidFill>
              <a:schemeClr val="tx2"/>
            </a:solidFill>
          </a:ln>
        </p:spPr>
        <p:txBody>
          <a:bodyPr wrap="square" lIns="91440" tIns="45720" rIns="91440" bIns="45720" anchor="t">
            <a:spAutoFit/>
          </a:bodyPr>
          <a:lstStyle/>
          <a:p>
            <a:r>
              <a:rPr lang="en-US" dirty="0">
                <a:solidFill>
                  <a:srgbClr val="424A54"/>
                </a:solidFill>
                <a:latin typeface="Verdana"/>
                <a:ea typeface="Verdana"/>
                <a:cs typeface="Verdana" panose="020B0604030504040204" pitchFamily="34" charset="0"/>
              </a:rPr>
              <a:t>The dots are placed at the </a:t>
            </a:r>
            <a:r>
              <a:rPr lang="en-US" i="1" dirty="0">
                <a:solidFill>
                  <a:srgbClr val="424A54"/>
                </a:solidFill>
                <a:latin typeface="Verdana"/>
                <a:ea typeface="Verdana"/>
                <a:cs typeface="Verdana" panose="020B0604030504040204" pitchFamily="34" charset="0"/>
              </a:rPr>
              <a:t>level</a:t>
            </a:r>
            <a:r>
              <a:rPr lang="en-US" dirty="0">
                <a:solidFill>
                  <a:srgbClr val="424A54"/>
                </a:solidFill>
                <a:latin typeface="Verdana"/>
                <a:ea typeface="Verdana"/>
                <a:cs typeface="Verdana" panose="020B0604030504040204" pitchFamily="34" charset="0"/>
              </a:rPr>
              <a:t> of their social behaviors</a:t>
            </a:r>
          </a:p>
        </p:txBody>
      </p:sp>
    </p:spTree>
    <p:extLst>
      <p:ext uri="{BB962C8B-B14F-4D97-AF65-F5344CB8AC3E}">
        <p14:creationId xmlns:p14="http://schemas.microsoft.com/office/powerpoint/2010/main" val="4184499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B6EFB7-243B-BD8F-2921-5D0D69FCEAB5}"/>
              </a:ext>
            </a:extLst>
          </p:cNvPr>
          <p:cNvPicPr>
            <a:picLocks noChangeAspect="1"/>
          </p:cNvPicPr>
          <p:nvPr/>
        </p:nvPicPr>
        <p:blipFill>
          <a:blip r:embed="rId3"/>
          <a:stretch>
            <a:fillRect/>
          </a:stretch>
        </p:blipFill>
        <p:spPr>
          <a:xfrm>
            <a:off x="-69621" y="538609"/>
            <a:ext cx="12331241" cy="4778356"/>
          </a:xfrm>
          <a:prstGeom prst="rect">
            <a:avLst/>
          </a:prstGeom>
        </p:spPr>
      </p:pic>
      <p:sp>
        <p:nvSpPr>
          <p:cNvPr id="2" name="TextBox 1">
            <a:extLst>
              <a:ext uri="{FF2B5EF4-FFF2-40B4-BE49-F238E27FC236}">
                <a16:creationId xmlns:a16="http://schemas.microsoft.com/office/drawing/2014/main" id="{DF4BA375-E867-6014-9C38-D2F4EBB1D7CC}"/>
              </a:ext>
            </a:extLst>
          </p:cNvPr>
          <p:cNvSpPr txBox="1"/>
          <p:nvPr/>
        </p:nvSpPr>
        <p:spPr>
          <a:xfrm>
            <a:off x="3942258" y="5893"/>
            <a:ext cx="5129617" cy="1067449"/>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cs typeface="Arial"/>
              </a:rPr>
              <a:t>Note: This graph only shows children and individuals with delays. An additional 3 individuals (20%) may have higher level motor coordination, not shown here.</a:t>
            </a:r>
          </a:p>
        </p:txBody>
      </p:sp>
      <p:sp>
        <p:nvSpPr>
          <p:cNvPr id="3" name="Rectangle 2">
            <a:extLst>
              <a:ext uri="{FF2B5EF4-FFF2-40B4-BE49-F238E27FC236}">
                <a16:creationId xmlns:a16="http://schemas.microsoft.com/office/drawing/2014/main" id="{32513EF5-BAE6-9CF3-59D2-E0773582C87F}"/>
              </a:ext>
            </a:extLst>
          </p:cNvPr>
          <p:cNvSpPr/>
          <p:nvPr/>
        </p:nvSpPr>
        <p:spPr>
          <a:xfrm>
            <a:off x="0" y="5118630"/>
            <a:ext cx="12192000" cy="125752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Google Shape;92;p14">
            <a:extLst>
              <a:ext uri="{FF2B5EF4-FFF2-40B4-BE49-F238E27FC236}">
                <a16:creationId xmlns:a16="http://schemas.microsoft.com/office/drawing/2014/main" id="{89813A25-C317-820B-5515-2BC4770A3E7E}"/>
              </a:ext>
            </a:extLst>
          </p:cNvPr>
          <p:cNvSpPr txBox="1"/>
          <p:nvPr/>
        </p:nvSpPr>
        <p:spPr>
          <a:xfrm>
            <a:off x="53085" y="5082495"/>
            <a:ext cx="3116102"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latin typeface="Verdana" panose="020B0604030504040204" pitchFamily="34" charset="0"/>
                <a:ea typeface="Verdana" panose="020B0604030504040204" pitchFamily="34" charset="0"/>
                <a:cs typeface="Verdana" panose="020B0604030504040204" pitchFamily="34" charset="0"/>
              </a:rPr>
              <a:t>What does this mean as my child gets older? </a:t>
            </a:r>
            <a:endParaRPr sz="24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513EF123-7C45-2B46-9701-CAFEDC2ED0FE}"/>
              </a:ext>
            </a:extLst>
          </p:cNvPr>
          <p:cNvSpPr txBox="1"/>
          <p:nvPr/>
        </p:nvSpPr>
        <p:spPr>
          <a:xfrm>
            <a:off x="3170259" y="5171814"/>
            <a:ext cx="1836489" cy="1200329"/>
          </a:xfrm>
          <a:prstGeom prst="rect">
            <a:avLst/>
          </a:prstGeom>
          <a:noFill/>
          <a:ln>
            <a:solidFill>
              <a:schemeClr val="tx1"/>
            </a:solidFill>
          </a:ln>
        </p:spPr>
        <p:txBody>
          <a:bodyPr wrap="square">
            <a:spAutoFit/>
          </a:bodyPr>
          <a:lstStyle/>
          <a:p>
            <a:pPr lvl="0" algn="l" rtl="0">
              <a:spcBef>
                <a:spcPts val="0"/>
              </a:spcBef>
              <a:spcAft>
                <a:spcPts val="0"/>
              </a:spcAft>
            </a:pPr>
            <a:r>
              <a:rPr lang="en-US" dirty="0">
                <a:latin typeface="Verdana" panose="020B0604030504040204" pitchFamily="34" charset="0"/>
                <a:ea typeface="Verdana" panose="020B0604030504040204" pitchFamily="34" charset="0"/>
                <a:cs typeface="Verdana" panose="020B0604030504040204" pitchFamily="34" charset="0"/>
              </a:rPr>
              <a:t>Along the bottom is the actual age of the person</a:t>
            </a:r>
          </a:p>
        </p:txBody>
      </p:sp>
      <p:sp>
        <p:nvSpPr>
          <p:cNvPr id="7" name="TextBox 6">
            <a:extLst>
              <a:ext uri="{FF2B5EF4-FFF2-40B4-BE49-F238E27FC236}">
                <a16:creationId xmlns:a16="http://schemas.microsoft.com/office/drawing/2014/main" id="{E1D68B13-A71A-9CE7-BCFF-D3092B7C43FC}"/>
              </a:ext>
            </a:extLst>
          </p:cNvPr>
          <p:cNvSpPr txBox="1"/>
          <p:nvPr/>
        </p:nvSpPr>
        <p:spPr>
          <a:xfrm>
            <a:off x="8378581" y="5168640"/>
            <a:ext cx="3770780" cy="1200329"/>
          </a:xfrm>
          <a:prstGeom prst="rect">
            <a:avLst/>
          </a:prstGeom>
          <a:noFill/>
          <a:ln>
            <a:solidFill>
              <a:schemeClr val="tx1"/>
            </a:solidFill>
          </a:ln>
        </p:spPr>
        <p:txBody>
          <a:bodyPr wrap="square" lIns="91440" tIns="45720" rIns="91440" bIns="45720" anchor="t">
            <a:spAutoFit/>
          </a:bodyPr>
          <a:lstStyle/>
          <a:p>
            <a:r>
              <a:rPr lang="en" dirty="0">
                <a:latin typeface="Verdana"/>
                <a:ea typeface="Verdana"/>
                <a:cs typeface="Verdana" panose="020B0604030504040204" pitchFamily="34" charset="0"/>
              </a:rPr>
              <a:t>The diagonal line shows skills at older ages. Individuals are each different, and some need more support.</a:t>
            </a:r>
          </a:p>
        </p:txBody>
      </p:sp>
      <p:sp>
        <p:nvSpPr>
          <p:cNvPr id="8" name="TextBox 7">
            <a:extLst>
              <a:ext uri="{FF2B5EF4-FFF2-40B4-BE49-F238E27FC236}">
                <a16:creationId xmlns:a16="http://schemas.microsoft.com/office/drawing/2014/main" id="{C55C229C-E8E3-A7F2-A3E8-4913CD05B3C2}"/>
              </a:ext>
            </a:extLst>
          </p:cNvPr>
          <p:cNvSpPr txBox="1"/>
          <p:nvPr/>
        </p:nvSpPr>
        <p:spPr>
          <a:xfrm>
            <a:off x="5338193" y="5176233"/>
            <a:ext cx="2799576" cy="1200329"/>
          </a:xfrm>
          <a:prstGeom prst="rect">
            <a:avLst/>
          </a:prstGeom>
          <a:noFill/>
          <a:ln>
            <a:solidFill>
              <a:schemeClr val="tx1"/>
            </a:solidFill>
          </a:ln>
        </p:spPr>
        <p:txBody>
          <a:bodyPr wrap="square" lIns="91440" tIns="45720" rIns="91440" bIns="45720" anchor="t">
            <a:spAutoFit/>
          </a:bodyPr>
          <a:lstStyle/>
          <a:p>
            <a:r>
              <a:rPr lang="en-US" dirty="0">
                <a:latin typeface="Verdana"/>
                <a:ea typeface="Verdana"/>
                <a:cs typeface="Verdana" panose="020B0604030504040204" pitchFamily="34" charset="0"/>
              </a:rPr>
              <a:t>The dots are placed at the </a:t>
            </a:r>
            <a:r>
              <a:rPr lang="en-US" i="1" dirty="0">
                <a:latin typeface="Verdana"/>
                <a:ea typeface="Verdana"/>
                <a:cs typeface="Verdana" panose="020B0604030504040204" pitchFamily="34" charset="0"/>
              </a:rPr>
              <a:t>level </a:t>
            </a:r>
            <a:r>
              <a:rPr lang="en-US" dirty="0">
                <a:latin typeface="Verdana"/>
                <a:ea typeface="Verdana"/>
                <a:cs typeface="Verdana" panose="020B0604030504040204" pitchFamily="34" charset="0"/>
              </a:rPr>
              <a:t>at which they are moving around, like walking</a:t>
            </a:r>
          </a:p>
        </p:txBody>
      </p:sp>
      <p:sp>
        <p:nvSpPr>
          <p:cNvPr id="9" name="TextBox 8">
            <a:extLst>
              <a:ext uri="{FF2B5EF4-FFF2-40B4-BE49-F238E27FC236}">
                <a16:creationId xmlns:a16="http://schemas.microsoft.com/office/drawing/2014/main" id="{ADDE964F-9328-08A2-614E-6AC952311005}"/>
              </a:ext>
            </a:extLst>
          </p:cNvPr>
          <p:cNvSpPr txBox="1"/>
          <p:nvPr/>
        </p:nvSpPr>
        <p:spPr>
          <a:xfrm>
            <a:off x="9741237" y="2837433"/>
            <a:ext cx="2237163" cy="55399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FFC000"/>
                </a:solidFill>
                <a:latin typeface="Verdana"/>
                <a:ea typeface="Verdana"/>
                <a:cs typeface="Arial"/>
              </a:rPr>
              <a:t>---</a:t>
            </a:r>
            <a:r>
              <a:rPr lang="en-US" sz="1400" dirty="0">
                <a:latin typeface="Verdana"/>
                <a:ea typeface="Verdana"/>
                <a:cs typeface="Arial"/>
              </a:rPr>
              <a:t> - at this level, a  person typically:</a:t>
            </a:r>
            <a:endParaRPr lang="en-US" sz="1400" dirty="0">
              <a:latin typeface="Verdana"/>
              <a:ea typeface="Verdana"/>
            </a:endParaRPr>
          </a:p>
        </p:txBody>
      </p:sp>
      <p:sp>
        <p:nvSpPr>
          <p:cNvPr id="10" name="TextBox 9">
            <a:extLst>
              <a:ext uri="{FF2B5EF4-FFF2-40B4-BE49-F238E27FC236}">
                <a16:creationId xmlns:a16="http://schemas.microsoft.com/office/drawing/2014/main" id="{F661A54C-CE6E-54C5-004B-DA0DF840F9FF}"/>
              </a:ext>
            </a:extLst>
          </p:cNvPr>
          <p:cNvSpPr txBox="1"/>
          <p:nvPr/>
        </p:nvSpPr>
        <p:spPr>
          <a:xfrm>
            <a:off x="9294733" y="1033824"/>
            <a:ext cx="30414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Each blue dot is a person</a:t>
            </a:r>
            <a:endParaRPr lang="en-US" dirty="0"/>
          </a:p>
        </p:txBody>
      </p:sp>
      <p:cxnSp>
        <p:nvCxnSpPr>
          <p:cNvPr id="11" name="Straight Arrow Connector 10">
            <a:extLst>
              <a:ext uri="{FF2B5EF4-FFF2-40B4-BE49-F238E27FC236}">
                <a16:creationId xmlns:a16="http://schemas.microsoft.com/office/drawing/2014/main" id="{530DA1FF-93C5-0B11-E0C1-5BCE00D7FAF0}"/>
              </a:ext>
            </a:extLst>
          </p:cNvPr>
          <p:cNvCxnSpPr>
            <a:cxnSpLocks/>
            <a:stCxn id="10" idx="1"/>
          </p:cNvCxnSpPr>
          <p:nvPr/>
        </p:nvCxnSpPr>
        <p:spPr>
          <a:xfrm flipH="1">
            <a:off x="7961971" y="1218490"/>
            <a:ext cx="1332762" cy="20614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a:extLst>
              <a:ext uri="{FF2B5EF4-FFF2-40B4-BE49-F238E27FC236}">
                <a16:creationId xmlns:a16="http://schemas.microsoft.com/office/drawing/2014/main" id="{07D43A76-204C-0A86-3859-883F6C3BC33F}"/>
              </a:ext>
            </a:extLst>
          </p:cNvPr>
          <p:cNvCxnSpPr>
            <a:cxnSpLocks/>
          </p:cNvCxnSpPr>
          <p:nvPr/>
        </p:nvCxnSpPr>
        <p:spPr>
          <a:xfrm flipH="1">
            <a:off x="7504771" y="1370890"/>
            <a:ext cx="1942362" cy="81688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342682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F8C9AE-D98F-D1D1-40F2-CA2187CE6068}"/>
              </a:ext>
            </a:extLst>
          </p:cNvPr>
          <p:cNvSpPr/>
          <p:nvPr/>
        </p:nvSpPr>
        <p:spPr>
          <a:xfrm>
            <a:off x="399393" y="1804174"/>
            <a:ext cx="6905297" cy="4154984"/>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200" dirty="0">
                <a:solidFill>
                  <a:schemeClr val="accent1"/>
                </a:solidFill>
                <a:latin typeface="Helvetica Neue" panose="02000503000000020004" pitchFamily="2" charset="0"/>
              </a:rPr>
              <a:t>Participant-centered and collects high-priority useful data from families</a:t>
            </a:r>
          </a:p>
          <a:p>
            <a:endParaRPr lang="en-US" sz="2200" dirty="0">
              <a:solidFill>
                <a:schemeClr val="accent1"/>
              </a:solidFill>
              <a:latin typeface="Helvetica Neue" panose="02000503000000020004" pitchFamily="2" charset="0"/>
            </a:endParaRPr>
          </a:p>
          <a:p>
            <a:pPr marL="342900" indent="-342900">
              <a:buFont typeface="Arial" panose="020B0604020202020204" pitchFamily="34" charset="0"/>
              <a:buChar char="•"/>
            </a:pPr>
            <a:r>
              <a:rPr lang="en-US" sz="2200" dirty="0">
                <a:solidFill>
                  <a:schemeClr val="accent1"/>
                </a:solidFill>
                <a:latin typeface="Helvetica Neue"/>
              </a:rPr>
              <a:t>A place that qualified researchers can request to use data in their own research projects</a:t>
            </a:r>
          </a:p>
          <a:p>
            <a:endParaRPr lang="en-US" sz="2200" dirty="0">
              <a:solidFill>
                <a:schemeClr val="accent1"/>
              </a:solidFill>
              <a:latin typeface="Helvetica Neue" panose="02000503000000020004" pitchFamily="2" charset="0"/>
            </a:endParaRPr>
          </a:p>
          <a:p>
            <a:pPr marL="342900" indent="-342900">
              <a:buFont typeface="Arial" panose="020B0604020202020204" pitchFamily="34" charset="0"/>
              <a:buChar char="•"/>
            </a:pPr>
            <a:r>
              <a:rPr lang="en-US" sz="2200" dirty="0">
                <a:solidFill>
                  <a:schemeClr val="accent1"/>
                </a:solidFill>
                <a:latin typeface="Helvetica Neue" panose="02000503000000020004" pitchFamily="2" charset="0"/>
              </a:rPr>
              <a:t>Scalable and continues to grow </a:t>
            </a:r>
          </a:p>
          <a:p>
            <a:pPr marL="342900" indent="-342900">
              <a:buFont typeface="Arial" panose="020B0604020202020204" pitchFamily="34" charset="0"/>
              <a:buChar char="•"/>
            </a:pPr>
            <a:endParaRPr lang="en-US" sz="2200" dirty="0">
              <a:solidFill>
                <a:schemeClr val="accent1"/>
              </a:solidFill>
              <a:latin typeface="Helvetica Neue" panose="02000503000000020004" pitchFamily="2" charset="0"/>
            </a:endParaRPr>
          </a:p>
          <a:p>
            <a:pPr marL="342900" indent="-342900">
              <a:buFont typeface="Arial" panose="020B0604020202020204" pitchFamily="34" charset="0"/>
              <a:buChar char="•"/>
            </a:pPr>
            <a:r>
              <a:rPr lang="en-US" sz="2200" dirty="0">
                <a:solidFill>
                  <a:schemeClr val="accent1"/>
                </a:solidFill>
                <a:latin typeface="Helvetica Neue" panose="02000503000000020004" pitchFamily="2" charset="0"/>
              </a:rPr>
              <a:t>Using surveys that are standardized and validated</a:t>
            </a:r>
          </a:p>
          <a:p>
            <a:pPr marL="342900" indent="-342900">
              <a:buFont typeface="Arial" panose="020B0604020202020204" pitchFamily="34" charset="0"/>
              <a:buChar char="•"/>
            </a:pPr>
            <a:endParaRPr lang="en-US" sz="2200" dirty="0">
              <a:solidFill>
                <a:schemeClr val="accent1"/>
              </a:solidFill>
              <a:latin typeface="Helvetica Neue" panose="02000503000000020004" pitchFamily="2" charset="0"/>
            </a:endParaRPr>
          </a:p>
          <a:p>
            <a:pPr marL="342900" indent="-342900">
              <a:buFont typeface="Arial" panose="020B0604020202020204" pitchFamily="34" charset="0"/>
              <a:buChar char="•"/>
            </a:pPr>
            <a:r>
              <a:rPr lang="en-US" sz="2200" dirty="0">
                <a:solidFill>
                  <a:schemeClr val="accent1"/>
                </a:solidFill>
                <a:latin typeface="Helvetica Neue" panose="02000503000000020004" pitchFamily="2" charset="0"/>
              </a:rPr>
              <a:t>FREE to participate</a:t>
            </a:r>
          </a:p>
          <a:p>
            <a:pPr marL="342900" indent="-342900">
              <a:buFont typeface="Arial" panose="020B0604020202020204" pitchFamily="34" charset="0"/>
              <a:buChar char="•"/>
            </a:pPr>
            <a:endParaRPr lang="en-US" sz="2200" dirty="0">
              <a:solidFill>
                <a:schemeClr val="accent2"/>
              </a:solidFill>
              <a:latin typeface="Helvetica Neue" panose="02000503000000020004" pitchFamily="2" charset="0"/>
            </a:endParaRPr>
          </a:p>
        </p:txBody>
      </p:sp>
      <p:sp>
        <p:nvSpPr>
          <p:cNvPr id="2" name="Google Shape;129;p16">
            <a:extLst>
              <a:ext uri="{FF2B5EF4-FFF2-40B4-BE49-F238E27FC236}">
                <a16:creationId xmlns:a16="http://schemas.microsoft.com/office/drawing/2014/main" id="{8016FF11-4F56-88A1-EDED-8249AC827388}"/>
              </a:ext>
            </a:extLst>
          </p:cNvPr>
          <p:cNvSpPr/>
          <p:nvPr/>
        </p:nvSpPr>
        <p:spPr>
          <a:xfrm>
            <a:off x="377007" y="898842"/>
            <a:ext cx="11415600" cy="35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dk1"/>
                </a:solidFill>
              </a:rPr>
              <a:t>Simons Searchlight is…</a:t>
            </a:r>
            <a:endParaRPr sz="2800" b="1" dirty="0"/>
          </a:p>
        </p:txBody>
      </p:sp>
      <p:pic>
        <p:nvPicPr>
          <p:cNvPr id="8" name="Picture 7" descr="Application, icon&#10;&#10;Description automatically generated">
            <a:extLst>
              <a:ext uri="{FF2B5EF4-FFF2-40B4-BE49-F238E27FC236}">
                <a16:creationId xmlns:a16="http://schemas.microsoft.com/office/drawing/2014/main" id="{FDF5AB7B-388F-FFE5-990B-E90308120849}"/>
              </a:ext>
            </a:extLst>
          </p:cNvPr>
          <p:cNvPicPr>
            <a:picLocks noChangeAspect="1"/>
          </p:cNvPicPr>
          <p:nvPr/>
        </p:nvPicPr>
        <p:blipFill>
          <a:blip r:embed="rId3"/>
          <a:stretch>
            <a:fillRect/>
          </a:stretch>
        </p:blipFill>
        <p:spPr>
          <a:xfrm>
            <a:off x="8068265" y="1566829"/>
            <a:ext cx="3724342" cy="3724342"/>
          </a:xfrm>
          <a:prstGeom prst="rect">
            <a:avLst/>
          </a:prstGeom>
        </p:spPr>
      </p:pic>
    </p:spTree>
    <p:extLst>
      <p:ext uri="{BB962C8B-B14F-4D97-AF65-F5344CB8AC3E}">
        <p14:creationId xmlns:p14="http://schemas.microsoft.com/office/powerpoint/2010/main" val="227361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p:nvPr/>
        </p:nvSpPr>
        <p:spPr>
          <a:xfrm>
            <a:off x="0" y="-3324"/>
            <a:ext cx="12192000" cy="6861200"/>
          </a:xfrm>
          <a:prstGeom prst="rect">
            <a:avLst/>
          </a:prstGeom>
          <a:solidFill>
            <a:schemeClr val="lt1"/>
          </a:solidFill>
          <a:ln>
            <a:noFill/>
          </a:ln>
        </p:spPr>
        <p:txBody>
          <a:bodyPr spcFirstLastPara="1" wrap="square" lIns="91433" tIns="45700" rIns="91433" bIns="45700" anchor="ctr" anchorCtr="0">
            <a:noAutofit/>
          </a:bodyPr>
          <a:lstStyle/>
          <a:p>
            <a:pPr algn="ctr" defTabSz="1219170">
              <a:buClr>
                <a:srgbClr val="000000"/>
              </a:buClr>
              <a:defRPr/>
            </a:pPr>
            <a:endParaRPr sz="1867" kern="0">
              <a:solidFill>
                <a:srgbClr val="FFFFFF"/>
              </a:solidFill>
              <a:latin typeface="Arial"/>
              <a:ea typeface="Arial"/>
              <a:cs typeface="Arial"/>
              <a:sym typeface="Arial"/>
            </a:endParaRPr>
          </a:p>
        </p:txBody>
      </p:sp>
      <p:sp>
        <p:nvSpPr>
          <p:cNvPr id="166" name="Google Shape;166;p30"/>
          <p:cNvSpPr/>
          <p:nvPr/>
        </p:nvSpPr>
        <p:spPr>
          <a:xfrm>
            <a:off x="321735" y="321733"/>
            <a:ext cx="11573600" cy="6214400"/>
          </a:xfrm>
          <a:prstGeom prst="rect">
            <a:avLst/>
          </a:prstGeom>
          <a:solidFill>
            <a:srgbClr val="687586"/>
          </a:solidFill>
          <a:ln w="127000" cap="sq" cmpd="thinThick">
            <a:solidFill>
              <a:srgbClr val="687586"/>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defRPr/>
            </a:pPr>
            <a:endParaRPr sz="1867" kern="0" dirty="0">
              <a:solidFill>
                <a:srgbClr val="FFFFFF"/>
              </a:solidFill>
              <a:latin typeface="Arial"/>
              <a:ea typeface="Arial"/>
              <a:cs typeface="Arial"/>
              <a:sym typeface="Arial"/>
            </a:endParaRPr>
          </a:p>
        </p:txBody>
      </p:sp>
      <p:sp>
        <p:nvSpPr>
          <p:cNvPr id="167" name="Google Shape;167;p30"/>
          <p:cNvSpPr txBox="1">
            <a:spLocks noGrp="1"/>
          </p:cNvSpPr>
          <p:nvPr>
            <p:ph type="title"/>
          </p:nvPr>
        </p:nvSpPr>
        <p:spPr>
          <a:xfrm>
            <a:off x="1051560" y="1122363"/>
            <a:ext cx="10118635" cy="2840000"/>
          </a:xfrm>
          <a:prstGeom prst="rect">
            <a:avLst/>
          </a:prstGeom>
          <a:noFill/>
          <a:ln>
            <a:noFill/>
          </a:ln>
        </p:spPr>
        <p:txBody>
          <a:bodyPr spcFirstLastPara="1" vert="horz" wrap="square" lIns="91433" tIns="45700" rIns="91433" bIns="45700" rtlCol="0" anchor="b" anchorCtr="0">
            <a:normAutofit/>
          </a:bodyPr>
          <a:lstStyle/>
          <a:p>
            <a:pPr algn="ctr">
              <a:spcBef>
                <a:spcPts val="0"/>
              </a:spcBef>
              <a:buClr>
                <a:schemeClr val="lt1"/>
              </a:buClr>
              <a:buSzPts val="4100"/>
            </a:pPr>
            <a:r>
              <a:rPr lang="en" sz="5467" dirty="0">
                <a:solidFill>
                  <a:schemeClr val="lt1"/>
                </a:solidFill>
                <a:latin typeface="Arial" panose="020B0604020202020204" pitchFamily="34" charset="0"/>
                <a:sym typeface="Arial"/>
              </a:rPr>
              <a:t>Child Behavior Checklist (CBCL)</a:t>
            </a:r>
            <a:endParaRPr dirty="0">
              <a:latin typeface="Arial" panose="020B0604020202020204" pitchFamily="34" charset="0"/>
            </a:endParaRPr>
          </a:p>
        </p:txBody>
      </p:sp>
      <p:cxnSp>
        <p:nvCxnSpPr>
          <p:cNvPr id="169" name="Google Shape;169;p30"/>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extLst>
      <p:ext uri="{BB962C8B-B14F-4D97-AF65-F5344CB8AC3E}">
        <p14:creationId xmlns:p14="http://schemas.microsoft.com/office/powerpoint/2010/main" val="1875736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3" name="TextBox 2">
            <a:extLst>
              <a:ext uri="{FF2B5EF4-FFF2-40B4-BE49-F238E27FC236}">
                <a16:creationId xmlns:a16="http://schemas.microsoft.com/office/drawing/2014/main" id="{6713FA32-12EE-A239-6FD7-DC27DEBABB68}"/>
              </a:ext>
            </a:extLst>
          </p:cNvPr>
          <p:cNvSpPr txBox="1"/>
          <p:nvPr/>
        </p:nvSpPr>
        <p:spPr>
          <a:xfrm>
            <a:off x="207548" y="188517"/>
            <a:ext cx="5759910" cy="584775"/>
          </a:xfrm>
          <a:prstGeom prst="rect">
            <a:avLst/>
          </a:prstGeom>
          <a:noFill/>
        </p:spPr>
        <p:txBody>
          <a:bodyPr wrap="none" rtlCol="0">
            <a:sp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Child Behavior Checklist</a:t>
            </a:r>
          </a:p>
        </p:txBody>
      </p:sp>
      <p:pic>
        <p:nvPicPr>
          <p:cNvPr id="5" name="Picture 4">
            <a:extLst>
              <a:ext uri="{FF2B5EF4-FFF2-40B4-BE49-F238E27FC236}">
                <a16:creationId xmlns:a16="http://schemas.microsoft.com/office/drawing/2014/main" id="{9D273324-70D4-4F94-3079-1601D69147BF}"/>
              </a:ext>
            </a:extLst>
          </p:cNvPr>
          <p:cNvPicPr>
            <a:picLocks noChangeAspect="1"/>
          </p:cNvPicPr>
          <p:nvPr/>
        </p:nvPicPr>
        <p:blipFill>
          <a:blip r:embed="rId3"/>
          <a:stretch>
            <a:fillRect/>
          </a:stretch>
        </p:blipFill>
        <p:spPr>
          <a:xfrm>
            <a:off x="207548" y="773292"/>
            <a:ext cx="11591278" cy="5238041"/>
          </a:xfrm>
          <a:prstGeom prst="rect">
            <a:avLst/>
          </a:prstGeom>
        </p:spPr>
      </p:pic>
      <p:sp>
        <p:nvSpPr>
          <p:cNvPr id="2" name="TextBox 1">
            <a:extLst>
              <a:ext uri="{FF2B5EF4-FFF2-40B4-BE49-F238E27FC236}">
                <a16:creationId xmlns:a16="http://schemas.microsoft.com/office/drawing/2014/main" id="{A2CA69DB-E492-4CB7-6C97-2BDC2B276E12}"/>
              </a:ext>
            </a:extLst>
          </p:cNvPr>
          <p:cNvSpPr txBox="1"/>
          <p:nvPr/>
        </p:nvSpPr>
        <p:spPr>
          <a:xfrm>
            <a:off x="8510264" y="1714255"/>
            <a:ext cx="3582212" cy="1754326"/>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dirty="0">
                <a:solidFill>
                  <a:srgbClr val="666E78"/>
                </a:solidFill>
                <a:latin typeface="Arial"/>
                <a:ea typeface="Verdana"/>
                <a:cs typeface="Arial"/>
              </a:rPr>
              <a:t>Some individuals have more issues with mood such as crying, but overall as a group, young children with SLC6A1 do not have significant behavior issues.</a:t>
            </a:r>
            <a:endParaRPr lang="en-US" dirty="0"/>
          </a:p>
        </p:txBody>
      </p:sp>
    </p:spTree>
    <p:extLst>
      <p:ext uri="{BB962C8B-B14F-4D97-AF65-F5344CB8AC3E}">
        <p14:creationId xmlns:p14="http://schemas.microsoft.com/office/powerpoint/2010/main" val="3340775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3" name="TextBox 2">
            <a:extLst>
              <a:ext uri="{FF2B5EF4-FFF2-40B4-BE49-F238E27FC236}">
                <a16:creationId xmlns:a16="http://schemas.microsoft.com/office/drawing/2014/main" id="{6713FA32-12EE-A239-6FD7-DC27DEBABB68}"/>
              </a:ext>
            </a:extLst>
          </p:cNvPr>
          <p:cNvSpPr txBox="1"/>
          <p:nvPr/>
        </p:nvSpPr>
        <p:spPr>
          <a:xfrm>
            <a:off x="336090" y="222383"/>
            <a:ext cx="5759910" cy="584775"/>
          </a:xfrm>
          <a:prstGeom prst="rect">
            <a:avLst/>
          </a:prstGeom>
          <a:noFill/>
        </p:spPr>
        <p:txBody>
          <a:bodyPr wrap="none" rtlCol="0">
            <a:sp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Child Behavior Checklist</a:t>
            </a:r>
          </a:p>
        </p:txBody>
      </p:sp>
      <p:pic>
        <p:nvPicPr>
          <p:cNvPr id="4" name="Picture 3">
            <a:extLst>
              <a:ext uri="{FF2B5EF4-FFF2-40B4-BE49-F238E27FC236}">
                <a16:creationId xmlns:a16="http://schemas.microsoft.com/office/drawing/2014/main" id="{0DBAE908-D082-A807-415A-B6DBEA1BAF5F}"/>
              </a:ext>
            </a:extLst>
          </p:cNvPr>
          <p:cNvPicPr>
            <a:picLocks noChangeAspect="1"/>
          </p:cNvPicPr>
          <p:nvPr/>
        </p:nvPicPr>
        <p:blipFill>
          <a:blip r:embed="rId3"/>
          <a:stretch>
            <a:fillRect/>
          </a:stretch>
        </p:blipFill>
        <p:spPr>
          <a:xfrm>
            <a:off x="336090" y="807158"/>
            <a:ext cx="11161643" cy="5043891"/>
          </a:xfrm>
          <a:prstGeom prst="rect">
            <a:avLst/>
          </a:prstGeom>
        </p:spPr>
      </p:pic>
      <p:sp>
        <p:nvSpPr>
          <p:cNvPr id="2" name="TextBox 1">
            <a:extLst>
              <a:ext uri="{FF2B5EF4-FFF2-40B4-BE49-F238E27FC236}">
                <a16:creationId xmlns:a16="http://schemas.microsoft.com/office/drawing/2014/main" id="{27813690-91AF-06AD-E439-FF49371849BA}"/>
              </a:ext>
            </a:extLst>
          </p:cNvPr>
          <p:cNvSpPr txBox="1"/>
          <p:nvPr/>
        </p:nvSpPr>
        <p:spPr>
          <a:xfrm>
            <a:off x="8869899" y="1480143"/>
            <a:ext cx="2982284"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Arial"/>
              </a:rPr>
              <a:t>Attention concerns are more common at school age, relative to expectations at that age</a:t>
            </a:r>
          </a:p>
        </p:txBody>
      </p:sp>
    </p:spTree>
    <p:extLst>
      <p:ext uri="{BB962C8B-B14F-4D97-AF65-F5344CB8AC3E}">
        <p14:creationId xmlns:p14="http://schemas.microsoft.com/office/powerpoint/2010/main" val="2747004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3" name="TextBox 2">
            <a:extLst>
              <a:ext uri="{FF2B5EF4-FFF2-40B4-BE49-F238E27FC236}">
                <a16:creationId xmlns:a16="http://schemas.microsoft.com/office/drawing/2014/main" id="{6713FA32-12EE-A239-6FD7-DC27DEBABB68}"/>
              </a:ext>
            </a:extLst>
          </p:cNvPr>
          <p:cNvSpPr txBox="1"/>
          <p:nvPr/>
        </p:nvSpPr>
        <p:spPr>
          <a:xfrm>
            <a:off x="427681" y="374783"/>
            <a:ext cx="5759910" cy="584775"/>
          </a:xfrm>
          <a:prstGeom prst="rect">
            <a:avLst/>
          </a:prstGeom>
          <a:noFill/>
        </p:spPr>
        <p:txBody>
          <a:bodyPr wrap="none" rtlCol="0">
            <a:sp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Child Behavior Checklist</a:t>
            </a:r>
          </a:p>
        </p:txBody>
      </p:sp>
      <p:pic>
        <p:nvPicPr>
          <p:cNvPr id="4" name="Picture 3">
            <a:extLst>
              <a:ext uri="{FF2B5EF4-FFF2-40B4-BE49-F238E27FC236}">
                <a16:creationId xmlns:a16="http://schemas.microsoft.com/office/drawing/2014/main" id="{38795637-C864-F5BB-500F-87F122560993}"/>
              </a:ext>
            </a:extLst>
          </p:cNvPr>
          <p:cNvPicPr>
            <a:picLocks noChangeAspect="1"/>
          </p:cNvPicPr>
          <p:nvPr/>
        </p:nvPicPr>
        <p:blipFill>
          <a:blip r:embed="rId3"/>
          <a:stretch>
            <a:fillRect/>
          </a:stretch>
        </p:blipFill>
        <p:spPr>
          <a:xfrm>
            <a:off x="427681" y="959558"/>
            <a:ext cx="10766901" cy="4865509"/>
          </a:xfrm>
          <a:prstGeom prst="rect">
            <a:avLst/>
          </a:prstGeom>
        </p:spPr>
      </p:pic>
    </p:spTree>
    <p:extLst>
      <p:ext uri="{BB962C8B-B14F-4D97-AF65-F5344CB8AC3E}">
        <p14:creationId xmlns:p14="http://schemas.microsoft.com/office/powerpoint/2010/main" val="1593589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3" name="TextBox 2">
            <a:extLst>
              <a:ext uri="{FF2B5EF4-FFF2-40B4-BE49-F238E27FC236}">
                <a16:creationId xmlns:a16="http://schemas.microsoft.com/office/drawing/2014/main" id="{6713FA32-12EE-A239-6FD7-DC27DEBABB68}"/>
              </a:ext>
            </a:extLst>
          </p:cNvPr>
          <p:cNvSpPr txBox="1"/>
          <p:nvPr/>
        </p:nvSpPr>
        <p:spPr>
          <a:xfrm>
            <a:off x="427681" y="374783"/>
            <a:ext cx="5759910" cy="584775"/>
          </a:xfrm>
          <a:prstGeom prst="rect">
            <a:avLst/>
          </a:prstGeom>
          <a:noFill/>
        </p:spPr>
        <p:txBody>
          <a:bodyPr wrap="none" rtlCol="0">
            <a:spAutoFit/>
          </a:bodyPr>
          <a:lstStyle/>
          <a:p>
            <a:r>
              <a:rPr lang="en-US" sz="3200" b="1" dirty="0">
                <a:latin typeface="Verdana" panose="020B0604030504040204" pitchFamily="34" charset="0"/>
                <a:ea typeface="Verdana" panose="020B0604030504040204" pitchFamily="34" charset="0"/>
                <a:cs typeface="Verdana" panose="020B0604030504040204" pitchFamily="34" charset="0"/>
              </a:rPr>
              <a:t>Child Behavior Checklist</a:t>
            </a:r>
          </a:p>
        </p:txBody>
      </p:sp>
      <p:pic>
        <p:nvPicPr>
          <p:cNvPr id="4" name="Picture 3">
            <a:extLst>
              <a:ext uri="{FF2B5EF4-FFF2-40B4-BE49-F238E27FC236}">
                <a16:creationId xmlns:a16="http://schemas.microsoft.com/office/drawing/2014/main" id="{6A19DA7B-9D84-3B18-BFB8-7C9360BAC5EA}"/>
              </a:ext>
            </a:extLst>
          </p:cNvPr>
          <p:cNvPicPr>
            <a:picLocks noChangeAspect="1"/>
          </p:cNvPicPr>
          <p:nvPr/>
        </p:nvPicPr>
        <p:blipFill>
          <a:blip r:embed="rId3"/>
          <a:stretch>
            <a:fillRect/>
          </a:stretch>
        </p:blipFill>
        <p:spPr>
          <a:xfrm>
            <a:off x="427681" y="981313"/>
            <a:ext cx="11137786" cy="5033111"/>
          </a:xfrm>
          <a:prstGeom prst="rect">
            <a:avLst/>
          </a:prstGeom>
        </p:spPr>
      </p:pic>
    </p:spTree>
    <p:extLst>
      <p:ext uri="{BB962C8B-B14F-4D97-AF65-F5344CB8AC3E}">
        <p14:creationId xmlns:p14="http://schemas.microsoft.com/office/powerpoint/2010/main" val="2520606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7"/>
          <p:cNvSpPr txBox="1"/>
          <p:nvPr/>
        </p:nvSpPr>
        <p:spPr>
          <a:xfrm>
            <a:off x="4569551" y="1842444"/>
            <a:ext cx="2831600" cy="461624"/>
          </a:xfrm>
          <a:prstGeom prst="rect">
            <a:avLst/>
          </a:prstGeom>
          <a:noFill/>
          <a:ln>
            <a:noFill/>
          </a:ln>
        </p:spPr>
        <p:txBody>
          <a:bodyPr spcFirstLastPara="1" wrap="square" lIns="91433" tIns="45700" rIns="91433" bIns="45700" anchor="t" anchorCtr="0">
            <a:spAutoFit/>
          </a:bodyPr>
          <a:lstStyle/>
          <a:p>
            <a:pPr defTabSz="1219170">
              <a:buClr>
                <a:srgbClr val="000000"/>
              </a:buClr>
              <a:defRPr/>
            </a:pPr>
            <a:r>
              <a:rPr lang="en" sz="2400" b="1" kern="0" dirty="0">
                <a:solidFill>
                  <a:srgbClr val="424A54"/>
                </a:solidFill>
                <a:latin typeface="Arial" panose="020B0604020202020204" pitchFamily="34" charset="0"/>
                <a:cs typeface="Arial" panose="020B0604020202020204" pitchFamily="34" charset="0"/>
                <a:sym typeface="Arial"/>
              </a:rPr>
              <a:t>Common issues</a:t>
            </a:r>
            <a:endParaRPr sz="1467" kern="0" dirty="0">
              <a:solidFill>
                <a:srgbClr val="000000"/>
              </a:solidFill>
              <a:latin typeface="Arial" panose="020B0604020202020204" pitchFamily="34" charset="0"/>
              <a:cs typeface="Arial" panose="020B0604020202020204" pitchFamily="34" charset="0"/>
              <a:sym typeface="Arial"/>
            </a:endParaRPr>
          </a:p>
        </p:txBody>
      </p:sp>
      <p:sp>
        <p:nvSpPr>
          <p:cNvPr id="317" name="Google Shape;317;p47"/>
          <p:cNvSpPr txBox="1"/>
          <p:nvPr/>
        </p:nvSpPr>
        <p:spPr>
          <a:xfrm>
            <a:off x="7903451" y="1842444"/>
            <a:ext cx="3312800" cy="461624"/>
          </a:xfrm>
          <a:prstGeom prst="rect">
            <a:avLst/>
          </a:prstGeom>
          <a:noFill/>
          <a:ln>
            <a:noFill/>
          </a:ln>
        </p:spPr>
        <p:txBody>
          <a:bodyPr spcFirstLastPara="1" wrap="square" lIns="91433" tIns="45700" rIns="91433" bIns="45700" anchor="t" anchorCtr="0">
            <a:spAutoFit/>
          </a:bodyPr>
          <a:lstStyle/>
          <a:p>
            <a:pPr defTabSz="1219170">
              <a:buClr>
                <a:srgbClr val="000000"/>
              </a:buClr>
              <a:defRPr/>
            </a:pPr>
            <a:r>
              <a:rPr lang="en" sz="2400" b="1" kern="0" dirty="0">
                <a:solidFill>
                  <a:srgbClr val="424A54"/>
                </a:solidFill>
                <a:latin typeface="Arial" panose="020B0604020202020204" pitchFamily="34" charset="0"/>
                <a:cs typeface="Arial" panose="020B0604020202020204" pitchFamily="34" charset="0"/>
                <a:sym typeface="Arial"/>
              </a:rPr>
              <a:t>Other issues</a:t>
            </a:r>
            <a:endParaRPr sz="1467" kern="0" dirty="0">
              <a:solidFill>
                <a:srgbClr val="000000"/>
              </a:solidFill>
              <a:latin typeface="Arial" panose="020B0604020202020204" pitchFamily="34" charset="0"/>
              <a:cs typeface="Arial" panose="020B0604020202020204" pitchFamily="34" charset="0"/>
              <a:sym typeface="Arial"/>
            </a:endParaRPr>
          </a:p>
        </p:txBody>
      </p:sp>
      <p:sp>
        <p:nvSpPr>
          <p:cNvPr id="318" name="Google Shape;318;p47"/>
          <p:cNvSpPr txBox="1">
            <a:spLocks noGrp="1"/>
          </p:cNvSpPr>
          <p:nvPr>
            <p:ph type="body" idx="1"/>
          </p:nvPr>
        </p:nvSpPr>
        <p:spPr>
          <a:xfrm>
            <a:off x="4569553" y="2403727"/>
            <a:ext cx="3071055" cy="3998000"/>
          </a:xfrm>
          <a:prstGeom prst="rect">
            <a:avLst/>
          </a:prstGeom>
          <a:noFill/>
          <a:ln>
            <a:noFill/>
          </a:ln>
        </p:spPr>
        <p:txBody>
          <a:bodyPr spcFirstLastPara="1" wrap="square" lIns="0" tIns="0" rIns="0" bIns="0" anchor="t" anchorCtr="0">
            <a:normAutofit/>
          </a:bodyPr>
          <a:lstStyle/>
          <a:p>
            <a:pPr marL="236855" indent="-227965">
              <a:spcBef>
                <a:spcPts val="0"/>
              </a:spcBef>
              <a:buSzPts val="1500"/>
            </a:pPr>
            <a:r>
              <a:rPr lang="en-US" sz="2000" dirty="0">
                <a:latin typeface="Arial"/>
                <a:cs typeface="Arial"/>
              </a:rPr>
              <a:t>Intellectual disability and developmental delay</a:t>
            </a:r>
          </a:p>
          <a:p>
            <a:pPr marL="236855" indent="-227965">
              <a:spcBef>
                <a:spcPts val="0"/>
              </a:spcBef>
              <a:buSzPts val="1500"/>
            </a:pPr>
            <a:r>
              <a:rPr lang="en-US" sz="2000" dirty="0">
                <a:latin typeface="Arial"/>
                <a:cs typeface="Arial"/>
              </a:rPr>
              <a:t>Language delay</a:t>
            </a:r>
          </a:p>
          <a:p>
            <a:pPr marL="236855" indent="-227965">
              <a:spcBef>
                <a:spcPts val="0"/>
              </a:spcBef>
              <a:buSzPts val="1500"/>
            </a:pPr>
            <a:r>
              <a:rPr lang="en-US" sz="2000" dirty="0">
                <a:latin typeface="Arial" panose="020B0604020202020204" pitchFamily="34" charset="0"/>
              </a:rPr>
              <a:t>Autism</a:t>
            </a:r>
          </a:p>
          <a:p>
            <a:pPr marL="236855" indent="-227965">
              <a:spcBef>
                <a:spcPts val="0"/>
              </a:spcBef>
              <a:buSzPts val="1500"/>
            </a:pPr>
            <a:r>
              <a:rPr lang="en-US" sz="2000" dirty="0">
                <a:latin typeface="Arial"/>
                <a:cs typeface="Arial"/>
              </a:rPr>
              <a:t>Hypotonia (low tone)</a:t>
            </a:r>
          </a:p>
          <a:p>
            <a:pPr marL="236855" indent="-227965">
              <a:spcBef>
                <a:spcPts val="0"/>
              </a:spcBef>
              <a:buSzPts val="1500"/>
            </a:pPr>
            <a:r>
              <a:rPr lang="en-US" sz="2000" dirty="0">
                <a:latin typeface="Arial" panose="020B0604020202020204" pitchFamily="34" charset="0"/>
              </a:rPr>
              <a:t>Seizures</a:t>
            </a:r>
          </a:p>
        </p:txBody>
      </p:sp>
      <p:sp>
        <p:nvSpPr>
          <p:cNvPr id="319" name="Google Shape;319;p47"/>
          <p:cNvSpPr txBox="1"/>
          <p:nvPr/>
        </p:nvSpPr>
        <p:spPr>
          <a:xfrm>
            <a:off x="7882105" y="2361195"/>
            <a:ext cx="3312800" cy="3477835"/>
          </a:xfrm>
          <a:prstGeom prst="rect">
            <a:avLst/>
          </a:prstGeom>
          <a:noFill/>
          <a:ln>
            <a:noFill/>
          </a:ln>
        </p:spPr>
        <p:txBody>
          <a:bodyPr spcFirstLastPara="1" wrap="square" lIns="91433" tIns="45700" rIns="91433" bIns="45700" anchor="t" anchorCtr="0">
            <a:spAutoFit/>
          </a:bodyPr>
          <a:lstStyle/>
          <a:p>
            <a:pPr marL="287655" indent="-278765" defTabSz="1219170">
              <a:buClr>
                <a:srgbClr val="424A54"/>
              </a:buClr>
              <a:buSzPts val="1500"/>
              <a:buFont typeface="Arial"/>
              <a:buChar char="•"/>
              <a:defRPr/>
            </a:pPr>
            <a:r>
              <a:rPr lang="en-US" sz="2000" kern="0" dirty="0">
                <a:solidFill>
                  <a:srgbClr val="424A54"/>
                </a:solidFill>
                <a:latin typeface="Arial"/>
                <a:cs typeface="Arial"/>
                <a:sym typeface="Helvetica Neue"/>
              </a:rPr>
              <a:t>Vision problems </a:t>
            </a:r>
            <a:endParaRPr lang="en-US" dirty="0">
              <a:solidFill>
                <a:srgbClr val="424A54"/>
              </a:solidFill>
              <a:latin typeface="Arial"/>
              <a:cs typeface="Arial"/>
              <a:sym typeface="Helvetica Neue"/>
            </a:endParaRPr>
          </a:p>
          <a:p>
            <a:pPr marL="287655" indent="-278765" defTabSz="1219170">
              <a:buClr>
                <a:srgbClr val="424A54"/>
              </a:buClr>
              <a:buSzPts val="1500"/>
              <a:buFont typeface="Arial"/>
              <a:buChar char="•"/>
              <a:defRPr/>
            </a:pPr>
            <a:r>
              <a:rPr lang="en-US" sz="2000" kern="0" dirty="0">
                <a:solidFill>
                  <a:srgbClr val="424A54"/>
                </a:solidFill>
                <a:latin typeface="Arial"/>
                <a:cs typeface="Arial"/>
                <a:sym typeface="Helvetica Neue"/>
              </a:rPr>
              <a:t>Movement disorders</a:t>
            </a:r>
            <a:endParaRPr lang="en-US" dirty="0">
              <a:solidFill>
                <a:srgbClr val="424A54"/>
              </a:solidFill>
              <a:latin typeface="Arial"/>
              <a:cs typeface="Arial"/>
            </a:endParaRPr>
          </a:p>
          <a:p>
            <a:pPr marL="287655" indent="-278765" defTabSz="1219170">
              <a:buClr>
                <a:srgbClr val="424A54"/>
              </a:buClr>
              <a:buSzPts val="1500"/>
              <a:buFont typeface="Arial"/>
              <a:buChar char="•"/>
              <a:defRPr/>
            </a:pPr>
            <a:r>
              <a:rPr lang="en-US" sz="2000" kern="0" dirty="0">
                <a:solidFill>
                  <a:srgbClr val="424A54"/>
                </a:solidFill>
                <a:latin typeface="Arial"/>
                <a:cs typeface="Arial"/>
                <a:sym typeface="Helvetica Neue"/>
              </a:rPr>
              <a:t>Impatient</a:t>
            </a:r>
            <a:endParaRPr lang="en-US" dirty="0">
              <a:cs typeface="Arial"/>
            </a:endParaRPr>
          </a:p>
          <a:p>
            <a:pPr marL="287655" indent="-278765" defTabSz="1219170">
              <a:buClr>
                <a:srgbClr val="424A54"/>
              </a:buClr>
              <a:buSzPts val="1500"/>
              <a:buFont typeface="Arial"/>
              <a:buChar char="•"/>
              <a:defRPr/>
            </a:pPr>
            <a:r>
              <a:rPr lang="en-US" sz="2000" kern="0" dirty="0">
                <a:solidFill>
                  <a:srgbClr val="424A54"/>
                </a:solidFill>
                <a:latin typeface="Arial"/>
                <a:cs typeface="Arial"/>
              </a:rPr>
              <a:t>Obsessive thoughts or behaviors</a:t>
            </a:r>
            <a:endParaRPr lang="en-US" sz="2000" kern="0" dirty="0">
              <a:solidFill>
                <a:srgbClr val="424A54"/>
              </a:solidFill>
              <a:latin typeface="Arial" panose="020B0604020202020204" pitchFamily="34" charset="0"/>
              <a:cs typeface="Arial" panose="020B0604020202020204" pitchFamily="34" charset="0"/>
            </a:endParaRPr>
          </a:p>
          <a:p>
            <a:pPr marL="287859" indent="-279393" defTabSz="1219170">
              <a:buClr>
                <a:srgbClr val="424A54"/>
              </a:buClr>
              <a:buSzPts val="1500"/>
              <a:buFont typeface="Arial"/>
              <a:buChar char="•"/>
              <a:defRPr/>
            </a:pPr>
            <a:endParaRPr sz="2000" kern="0" dirty="0">
              <a:solidFill>
                <a:srgbClr val="000000"/>
              </a:solidFill>
              <a:latin typeface="Arial" panose="020B0604020202020204" pitchFamily="34" charset="0"/>
              <a:cs typeface="Arial" panose="020B0604020202020204" pitchFamily="34" charset="0"/>
              <a:sym typeface="Arial"/>
            </a:endParaRPr>
          </a:p>
          <a:p>
            <a:pPr defTabSz="1219170">
              <a:buClr>
                <a:srgbClr val="000000"/>
              </a:buClr>
              <a:defRPr/>
            </a:pPr>
            <a:endParaRPr sz="2000" kern="0" dirty="0">
              <a:solidFill>
                <a:srgbClr val="424A54"/>
              </a:solidFill>
              <a:latin typeface="Arial" panose="020B0604020202020204" pitchFamily="34" charset="0"/>
              <a:ea typeface="Helvetica Neue"/>
              <a:cs typeface="Arial" panose="020B0604020202020204" pitchFamily="34" charset="0"/>
              <a:sym typeface="Helvetica Neue"/>
            </a:endParaRPr>
          </a:p>
          <a:p>
            <a:pPr marL="287859" indent="-152396" defTabSz="1219170">
              <a:buClr>
                <a:srgbClr val="424A54"/>
              </a:buClr>
              <a:buSzPts val="1500"/>
              <a:defRPr/>
            </a:pPr>
            <a:endParaRPr sz="2000" kern="0" dirty="0">
              <a:solidFill>
                <a:srgbClr val="424A54"/>
              </a:solidFill>
              <a:latin typeface="Arial" panose="020B0604020202020204" pitchFamily="34" charset="0"/>
              <a:ea typeface="Helvetica Neue"/>
              <a:cs typeface="Arial" panose="020B0604020202020204" pitchFamily="34" charset="0"/>
              <a:sym typeface="Helvetica Neue"/>
            </a:endParaRPr>
          </a:p>
          <a:p>
            <a:pPr marL="287859" indent="-152396" defTabSz="1219170">
              <a:buClr>
                <a:srgbClr val="424A54"/>
              </a:buClr>
              <a:buSzPts val="1500"/>
              <a:defRPr/>
            </a:pPr>
            <a:endParaRPr sz="2000" kern="0" dirty="0">
              <a:solidFill>
                <a:srgbClr val="424A54"/>
              </a:solidFill>
              <a:latin typeface="Arial" panose="020B0604020202020204" pitchFamily="34" charset="0"/>
              <a:ea typeface="Helvetica Neue"/>
              <a:cs typeface="Arial" panose="020B0604020202020204" pitchFamily="34" charset="0"/>
              <a:sym typeface="Helvetica Neue"/>
            </a:endParaRPr>
          </a:p>
          <a:p>
            <a:pPr marL="287859" indent="-152396" defTabSz="1219170">
              <a:buClr>
                <a:srgbClr val="424A54"/>
              </a:buClr>
              <a:buSzPts val="1500"/>
              <a:defRPr/>
            </a:pPr>
            <a:endParaRPr sz="2000" kern="0" dirty="0">
              <a:solidFill>
                <a:srgbClr val="424A54"/>
              </a:solidFill>
              <a:latin typeface="Arial" panose="020B0604020202020204" pitchFamily="34" charset="0"/>
              <a:ea typeface="Helvetica Neue"/>
              <a:cs typeface="Arial" panose="020B0604020202020204" pitchFamily="34" charset="0"/>
              <a:sym typeface="Helvetica Neue"/>
            </a:endParaRPr>
          </a:p>
          <a:p>
            <a:pPr marL="287859" indent="-152396" defTabSz="1219170">
              <a:buClr>
                <a:srgbClr val="424A54"/>
              </a:buClr>
              <a:buSzPts val="1500"/>
              <a:defRPr/>
            </a:pPr>
            <a:endParaRPr sz="2000" kern="0" dirty="0">
              <a:solidFill>
                <a:srgbClr val="424A54"/>
              </a:solidFill>
              <a:latin typeface="Arial" panose="020B0604020202020204" pitchFamily="34" charset="0"/>
              <a:ea typeface="Helvetica Neue"/>
              <a:cs typeface="Arial" panose="020B0604020202020204" pitchFamily="34" charset="0"/>
              <a:sym typeface="Helvetica Neue"/>
            </a:endParaRPr>
          </a:p>
        </p:txBody>
      </p:sp>
      <p:pic>
        <p:nvPicPr>
          <p:cNvPr id="320" name="Google Shape;320;p47"/>
          <p:cNvPicPr preferRelativeResize="0"/>
          <p:nvPr/>
        </p:nvPicPr>
        <p:blipFill rotWithShape="1">
          <a:blip r:embed="rId3">
            <a:alphaModFix/>
          </a:blip>
          <a:srcRect/>
          <a:stretch/>
        </p:blipFill>
        <p:spPr>
          <a:xfrm>
            <a:off x="647491" y="2073256"/>
            <a:ext cx="3068979" cy="2846881"/>
          </a:xfrm>
          <a:prstGeom prst="rect">
            <a:avLst/>
          </a:prstGeom>
          <a:noFill/>
          <a:ln>
            <a:noFill/>
          </a:ln>
        </p:spPr>
      </p:pic>
      <p:sp>
        <p:nvSpPr>
          <p:cNvPr id="2" name="Rectangle 1">
            <a:extLst>
              <a:ext uri="{FF2B5EF4-FFF2-40B4-BE49-F238E27FC236}">
                <a16:creationId xmlns:a16="http://schemas.microsoft.com/office/drawing/2014/main" id="{AD35E8BF-9BC8-6F40-B7A5-15D85EE1F5F1}"/>
              </a:ext>
            </a:extLst>
          </p:cNvPr>
          <p:cNvSpPr/>
          <p:nvPr/>
        </p:nvSpPr>
        <p:spPr>
          <a:xfrm>
            <a:off x="989116" y="757360"/>
            <a:ext cx="9672862" cy="523220"/>
          </a:xfrm>
          <a:prstGeom prst="rect">
            <a:avLst/>
          </a:prstGeom>
        </p:spPr>
        <p:txBody>
          <a:bodyPr wrap="square">
            <a:spAutoFit/>
          </a:bodyPr>
          <a:lstStyle/>
          <a:p>
            <a:pPr algn="ctr" defTabSz="1219170">
              <a:buClr>
                <a:srgbClr val="000000"/>
              </a:buClr>
              <a:defRPr/>
            </a:pPr>
            <a:r>
              <a:rPr lang="en-US" sz="2800" b="1" kern="0" dirty="0">
                <a:latin typeface="Arial"/>
                <a:cs typeface="Arial"/>
                <a:sym typeface="Arial"/>
              </a:rPr>
              <a:t>Summary: </a:t>
            </a:r>
            <a:r>
              <a:rPr lang="en-US" sz="2800" b="1" dirty="0"/>
              <a:t>SLC6A1 </a:t>
            </a:r>
            <a:r>
              <a:rPr lang="en-US" sz="2800" b="1" kern="0" dirty="0">
                <a:latin typeface="Arial"/>
                <a:cs typeface="Arial"/>
                <a:sym typeface="Arial"/>
              </a:rPr>
              <a:t>Medical and Behavioral Phenotypes</a:t>
            </a:r>
          </a:p>
        </p:txBody>
      </p:sp>
    </p:spTree>
    <p:extLst>
      <p:ext uri="{BB962C8B-B14F-4D97-AF65-F5344CB8AC3E}">
        <p14:creationId xmlns:p14="http://schemas.microsoft.com/office/powerpoint/2010/main" val="4145116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p:nvPr/>
        </p:nvSpPr>
        <p:spPr>
          <a:xfrm>
            <a:off x="0" y="-3324"/>
            <a:ext cx="12192000" cy="68612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6" name="Google Shape;166;p30"/>
          <p:cNvSpPr/>
          <p:nvPr/>
        </p:nvSpPr>
        <p:spPr>
          <a:xfrm>
            <a:off x="321735" y="321733"/>
            <a:ext cx="11573600" cy="6214400"/>
          </a:xfrm>
          <a:prstGeom prst="rect">
            <a:avLst/>
          </a:prstGeom>
          <a:solidFill>
            <a:srgbClr val="687586"/>
          </a:solidFill>
          <a:ln w="127000" cap="sq" cmpd="thinThick">
            <a:solidFill>
              <a:srgbClr val="687586"/>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67" name="Google Shape;167;p30"/>
          <p:cNvSpPr txBox="1">
            <a:spLocks noGrp="1"/>
          </p:cNvSpPr>
          <p:nvPr>
            <p:ph type="title"/>
          </p:nvPr>
        </p:nvSpPr>
        <p:spPr>
          <a:xfrm>
            <a:off x="1051560" y="1122363"/>
            <a:ext cx="10118635" cy="2840000"/>
          </a:xfrm>
          <a:prstGeom prst="rect">
            <a:avLst/>
          </a:prstGeom>
          <a:noFill/>
          <a:ln>
            <a:noFill/>
          </a:ln>
        </p:spPr>
        <p:txBody>
          <a:bodyPr spcFirstLastPara="1" vert="horz" wrap="square" lIns="91433" tIns="45700" rIns="91433" bIns="45700" rtlCol="0" anchor="b" anchorCtr="0">
            <a:normAutofit/>
          </a:bodyPr>
          <a:lstStyle/>
          <a:p>
            <a:pPr algn="ctr">
              <a:spcBef>
                <a:spcPts val="0"/>
              </a:spcBef>
              <a:buClr>
                <a:schemeClr val="lt1"/>
              </a:buClr>
              <a:buSzPts val="4100"/>
            </a:pPr>
            <a:br>
              <a:rPr lang="en" sz="5450" dirty="0">
                <a:solidFill>
                  <a:schemeClr val="lt1"/>
                </a:solidFill>
                <a:latin typeface="Arial"/>
                <a:cs typeface="Arial"/>
                <a:sym typeface="Arial"/>
              </a:rPr>
            </a:br>
            <a:r>
              <a:rPr lang="en" sz="5450" dirty="0">
                <a:solidFill>
                  <a:schemeClr val="lt1"/>
                </a:solidFill>
                <a:latin typeface="Arial"/>
                <a:cs typeface="Arial"/>
                <a:sym typeface="Arial"/>
              </a:rPr>
              <a:t>Quality of Life Survey</a:t>
            </a:r>
            <a:endParaRPr sz="5450" dirty="0">
              <a:solidFill>
                <a:schemeClr val="lt1"/>
              </a:solidFill>
              <a:latin typeface="Arial"/>
              <a:cs typeface="Arial"/>
            </a:endParaRPr>
          </a:p>
        </p:txBody>
      </p:sp>
      <p:cxnSp>
        <p:nvCxnSpPr>
          <p:cNvPr id="169" name="Google Shape;169;p30"/>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extLst>
      <p:ext uri="{BB962C8B-B14F-4D97-AF65-F5344CB8AC3E}">
        <p14:creationId xmlns:p14="http://schemas.microsoft.com/office/powerpoint/2010/main" val="3145402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p39"/>
          <p:cNvSpPr txBox="1"/>
          <p:nvPr/>
        </p:nvSpPr>
        <p:spPr>
          <a:xfrm>
            <a:off x="4365523" y="722671"/>
            <a:ext cx="184800" cy="379615"/>
          </a:xfrm>
          <a:prstGeom prst="rect">
            <a:avLst/>
          </a:prstGeom>
          <a:noFill/>
          <a:ln>
            <a:noFill/>
          </a:ln>
        </p:spPr>
        <p:txBody>
          <a:bodyPr spcFirstLastPara="1" wrap="square" lIns="91433" tIns="45700" rIns="91433" bIns="45700" anchor="t" anchorCtr="0">
            <a:spAutoFit/>
          </a:bodyPr>
          <a:lstStyle/>
          <a:p>
            <a:endParaRPr sz="1867">
              <a:solidFill>
                <a:schemeClr val="dk1"/>
              </a:solidFill>
              <a:latin typeface="Arial" panose="020B0604020202020204" pitchFamily="34" charset="0"/>
              <a:cs typeface="Arial" panose="020B0604020202020204" pitchFamily="34" charset="0"/>
              <a:sym typeface="Arial"/>
            </a:endParaRPr>
          </a:p>
        </p:txBody>
      </p:sp>
      <p:sp>
        <p:nvSpPr>
          <p:cNvPr id="7" name="Rectangle 6">
            <a:extLst>
              <a:ext uri="{FF2B5EF4-FFF2-40B4-BE49-F238E27FC236}">
                <a16:creationId xmlns:a16="http://schemas.microsoft.com/office/drawing/2014/main" id="{0C0657D2-267A-D663-EA0E-D2ED231EAAB1}"/>
              </a:ext>
            </a:extLst>
          </p:cNvPr>
          <p:cNvSpPr>
            <a:spLocks noChangeAspect="1"/>
          </p:cNvSpPr>
          <p:nvPr/>
        </p:nvSpPr>
        <p:spPr>
          <a:xfrm>
            <a:off x="237" y="405275"/>
            <a:ext cx="12192000" cy="645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BE3C718-0403-2584-D51F-7AEA70CC16CD}"/>
              </a:ext>
            </a:extLst>
          </p:cNvPr>
          <p:cNvPicPr>
            <a:picLocks noChangeAspect="1"/>
          </p:cNvPicPr>
          <p:nvPr/>
        </p:nvPicPr>
        <p:blipFill>
          <a:blip r:embed="rId3"/>
          <a:stretch>
            <a:fillRect/>
          </a:stretch>
        </p:blipFill>
        <p:spPr>
          <a:xfrm>
            <a:off x="0" y="-54378"/>
            <a:ext cx="12192000" cy="1018176"/>
          </a:xfrm>
          <a:prstGeom prst="rect">
            <a:avLst/>
          </a:prstGeom>
        </p:spPr>
      </p:pic>
      <p:sp>
        <p:nvSpPr>
          <p:cNvPr id="18" name="Title 1">
            <a:extLst>
              <a:ext uri="{FF2B5EF4-FFF2-40B4-BE49-F238E27FC236}">
                <a16:creationId xmlns:a16="http://schemas.microsoft.com/office/drawing/2014/main" id="{33F058B0-9D2F-322D-3587-FB8457299710}"/>
              </a:ext>
            </a:extLst>
          </p:cNvPr>
          <p:cNvSpPr txBox="1">
            <a:spLocks/>
          </p:cNvSpPr>
          <p:nvPr/>
        </p:nvSpPr>
        <p:spPr>
          <a:xfrm>
            <a:off x="1982067" y="719159"/>
            <a:ext cx="8227867" cy="818697"/>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000" kern="0" dirty="0">
                <a:solidFill>
                  <a:srgbClr val="666666"/>
                </a:solidFill>
              </a:rPr>
              <a:t>(33 individuals with SLC6A1)</a:t>
            </a:r>
            <a:endParaRPr lang="en-US" sz="2800" kern="0" dirty="0">
              <a:solidFill>
                <a:srgbClr val="666666"/>
              </a:solidFill>
            </a:endParaRPr>
          </a:p>
        </p:txBody>
      </p:sp>
      <p:sp>
        <p:nvSpPr>
          <p:cNvPr id="19" name="Rectangle 18">
            <a:extLst>
              <a:ext uri="{FF2B5EF4-FFF2-40B4-BE49-F238E27FC236}">
                <a16:creationId xmlns:a16="http://schemas.microsoft.com/office/drawing/2014/main" id="{B0CFA919-165E-4E43-68B5-8E2F886191EF}"/>
              </a:ext>
            </a:extLst>
          </p:cNvPr>
          <p:cNvSpPr/>
          <p:nvPr/>
        </p:nvSpPr>
        <p:spPr>
          <a:xfrm>
            <a:off x="7375767" y="6298843"/>
            <a:ext cx="4630074" cy="253916"/>
          </a:xfrm>
          <a:prstGeom prst="rect">
            <a:avLst/>
          </a:prstGeom>
        </p:spPr>
        <p:txBody>
          <a:bodyPr wrap="square" lIns="91440" tIns="45720" rIns="91440" bIns="45720" anchor="t">
            <a:spAutoFit/>
          </a:bodyPr>
          <a:lstStyle/>
          <a:p>
            <a:r>
              <a:rPr lang="en-US" sz="1050" dirty="0">
                <a:solidFill>
                  <a:srgbClr val="666666"/>
                </a:solidFill>
              </a:rPr>
              <a:t>We gratefully acknowledge Dr. Jenny Downs of the Telethon Kids Institute</a:t>
            </a:r>
          </a:p>
        </p:txBody>
      </p:sp>
      <p:pic>
        <p:nvPicPr>
          <p:cNvPr id="3" name="Picture 2" descr="A red background with white text&#10;&#10;Description automatically generated with medium confidence">
            <a:extLst>
              <a:ext uri="{FF2B5EF4-FFF2-40B4-BE49-F238E27FC236}">
                <a16:creationId xmlns:a16="http://schemas.microsoft.com/office/drawing/2014/main" id="{F7E16AEE-74F6-8F5B-B777-65575DD1169C}"/>
              </a:ext>
            </a:extLst>
          </p:cNvPr>
          <p:cNvPicPr>
            <a:picLocks noChangeAspect="1"/>
          </p:cNvPicPr>
          <p:nvPr/>
        </p:nvPicPr>
        <p:blipFill>
          <a:blip r:embed="rId4"/>
          <a:stretch>
            <a:fillRect/>
          </a:stretch>
        </p:blipFill>
        <p:spPr>
          <a:xfrm>
            <a:off x="187664" y="1333077"/>
            <a:ext cx="3588803" cy="506847"/>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3127FBDC-88A5-6347-9147-76C7A77032CA}"/>
              </a:ext>
            </a:extLst>
          </p:cNvPr>
          <p:cNvPicPr>
            <a:picLocks noChangeAspect="1"/>
          </p:cNvPicPr>
          <p:nvPr/>
        </p:nvPicPr>
        <p:blipFill>
          <a:blip r:embed="rId5"/>
          <a:stretch>
            <a:fillRect/>
          </a:stretch>
        </p:blipFill>
        <p:spPr>
          <a:xfrm>
            <a:off x="4301598" y="1333076"/>
            <a:ext cx="3588803" cy="506847"/>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67801BC8-349F-1C9B-97D1-8F7E17551C7B}"/>
              </a:ext>
            </a:extLst>
          </p:cNvPr>
          <p:cNvPicPr>
            <a:picLocks noChangeAspect="1"/>
          </p:cNvPicPr>
          <p:nvPr/>
        </p:nvPicPr>
        <p:blipFill>
          <a:blip r:embed="rId6"/>
          <a:stretch>
            <a:fillRect/>
          </a:stretch>
        </p:blipFill>
        <p:spPr>
          <a:xfrm>
            <a:off x="8415530" y="1333076"/>
            <a:ext cx="3588803" cy="506847"/>
          </a:xfrm>
          <a:prstGeom prst="rect">
            <a:avLst/>
          </a:prstGeom>
        </p:spPr>
      </p:pic>
      <p:pic>
        <p:nvPicPr>
          <p:cNvPr id="2" name="Picture 4" descr="Diagram&#10;&#10;Description automatically generated">
            <a:extLst>
              <a:ext uri="{FF2B5EF4-FFF2-40B4-BE49-F238E27FC236}">
                <a16:creationId xmlns:a16="http://schemas.microsoft.com/office/drawing/2014/main" id="{CDF67D56-42F2-575C-840E-3ABACAC5A8F9}"/>
              </a:ext>
            </a:extLst>
          </p:cNvPr>
          <p:cNvPicPr>
            <a:picLocks noChangeAspect="1"/>
          </p:cNvPicPr>
          <p:nvPr/>
        </p:nvPicPr>
        <p:blipFill>
          <a:blip r:embed="rId7"/>
          <a:stretch>
            <a:fillRect/>
          </a:stretch>
        </p:blipFill>
        <p:spPr>
          <a:xfrm>
            <a:off x="137006" y="1844502"/>
            <a:ext cx="3728412" cy="3261360"/>
          </a:xfrm>
          <a:prstGeom prst="rect">
            <a:avLst/>
          </a:prstGeom>
        </p:spPr>
      </p:pic>
      <p:pic>
        <p:nvPicPr>
          <p:cNvPr id="5" name="Picture 5" descr="Diagram&#10;&#10;Description automatically generated">
            <a:extLst>
              <a:ext uri="{FF2B5EF4-FFF2-40B4-BE49-F238E27FC236}">
                <a16:creationId xmlns:a16="http://schemas.microsoft.com/office/drawing/2014/main" id="{9CA1526E-C935-FD95-3461-6B5286FC3B0D}"/>
              </a:ext>
            </a:extLst>
          </p:cNvPr>
          <p:cNvPicPr>
            <a:picLocks noChangeAspect="1"/>
          </p:cNvPicPr>
          <p:nvPr/>
        </p:nvPicPr>
        <p:blipFill>
          <a:blip r:embed="rId8"/>
          <a:stretch>
            <a:fillRect/>
          </a:stretch>
        </p:blipFill>
        <p:spPr>
          <a:xfrm>
            <a:off x="8418945" y="1900801"/>
            <a:ext cx="3589866" cy="3218034"/>
          </a:xfrm>
          <a:prstGeom prst="rect">
            <a:avLst/>
          </a:prstGeom>
        </p:spPr>
      </p:pic>
      <p:pic>
        <p:nvPicPr>
          <p:cNvPr id="6" name="Picture 7" descr="Diagram&#10;&#10;Description automatically generated">
            <a:extLst>
              <a:ext uri="{FF2B5EF4-FFF2-40B4-BE49-F238E27FC236}">
                <a16:creationId xmlns:a16="http://schemas.microsoft.com/office/drawing/2014/main" id="{909C50E7-5CC3-FDE4-0F6F-86147BEE7AAC}"/>
              </a:ext>
            </a:extLst>
          </p:cNvPr>
          <p:cNvPicPr>
            <a:picLocks noChangeAspect="1"/>
          </p:cNvPicPr>
          <p:nvPr/>
        </p:nvPicPr>
        <p:blipFill>
          <a:blip r:embed="rId9"/>
          <a:stretch>
            <a:fillRect/>
          </a:stretch>
        </p:blipFill>
        <p:spPr>
          <a:xfrm>
            <a:off x="4301067" y="1898599"/>
            <a:ext cx="3643745" cy="3961347"/>
          </a:xfrm>
          <a:prstGeom prst="rect">
            <a:avLst/>
          </a:prstGeom>
        </p:spPr>
      </p:pic>
    </p:spTree>
    <p:extLst>
      <p:ext uri="{BB962C8B-B14F-4D97-AF65-F5344CB8AC3E}">
        <p14:creationId xmlns:p14="http://schemas.microsoft.com/office/powerpoint/2010/main" val="1661073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p39"/>
          <p:cNvSpPr txBox="1"/>
          <p:nvPr/>
        </p:nvSpPr>
        <p:spPr>
          <a:xfrm>
            <a:off x="4365523" y="722671"/>
            <a:ext cx="184800" cy="379615"/>
          </a:xfrm>
          <a:prstGeom prst="rect">
            <a:avLst/>
          </a:prstGeom>
          <a:noFill/>
          <a:ln>
            <a:noFill/>
          </a:ln>
        </p:spPr>
        <p:txBody>
          <a:bodyPr spcFirstLastPara="1" wrap="square" lIns="91433" tIns="45700" rIns="91433" bIns="45700" anchor="t" anchorCtr="0">
            <a:spAutoFit/>
          </a:bodyPr>
          <a:lstStyle/>
          <a:p>
            <a:endParaRPr sz="1867">
              <a:solidFill>
                <a:schemeClr val="dk1"/>
              </a:solidFill>
              <a:latin typeface="Arial" panose="020B0604020202020204" pitchFamily="34" charset="0"/>
              <a:cs typeface="Arial" panose="020B0604020202020204" pitchFamily="34" charset="0"/>
              <a:sym typeface="Arial"/>
            </a:endParaRPr>
          </a:p>
        </p:txBody>
      </p:sp>
      <p:sp>
        <p:nvSpPr>
          <p:cNvPr id="7" name="Rectangle 6">
            <a:extLst>
              <a:ext uri="{FF2B5EF4-FFF2-40B4-BE49-F238E27FC236}">
                <a16:creationId xmlns:a16="http://schemas.microsoft.com/office/drawing/2014/main" id="{0C0657D2-267A-D663-EA0E-D2ED231EAAB1}"/>
              </a:ext>
            </a:extLst>
          </p:cNvPr>
          <p:cNvSpPr>
            <a:spLocks noChangeAspect="1"/>
          </p:cNvSpPr>
          <p:nvPr/>
        </p:nvSpPr>
        <p:spPr>
          <a:xfrm>
            <a:off x="0" y="405275"/>
            <a:ext cx="12192000" cy="645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BE3C718-0403-2584-D51F-7AEA70CC16CD}"/>
              </a:ext>
            </a:extLst>
          </p:cNvPr>
          <p:cNvPicPr>
            <a:picLocks noChangeAspect="1"/>
          </p:cNvPicPr>
          <p:nvPr/>
        </p:nvPicPr>
        <p:blipFill>
          <a:blip r:embed="rId3"/>
          <a:stretch>
            <a:fillRect/>
          </a:stretch>
        </p:blipFill>
        <p:spPr>
          <a:xfrm>
            <a:off x="0" y="-93455"/>
            <a:ext cx="12192000" cy="1018176"/>
          </a:xfrm>
          <a:prstGeom prst="rect">
            <a:avLst/>
          </a:prstGeom>
        </p:spPr>
      </p:pic>
      <p:sp>
        <p:nvSpPr>
          <p:cNvPr id="18" name="Title 1">
            <a:extLst>
              <a:ext uri="{FF2B5EF4-FFF2-40B4-BE49-F238E27FC236}">
                <a16:creationId xmlns:a16="http://schemas.microsoft.com/office/drawing/2014/main" id="{33F058B0-9D2F-322D-3587-FB8457299710}"/>
              </a:ext>
            </a:extLst>
          </p:cNvPr>
          <p:cNvSpPr txBox="1">
            <a:spLocks/>
          </p:cNvSpPr>
          <p:nvPr/>
        </p:nvSpPr>
        <p:spPr>
          <a:xfrm>
            <a:off x="1982067" y="719159"/>
            <a:ext cx="8227867" cy="818697"/>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000" kern="0" dirty="0">
                <a:solidFill>
                  <a:srgbClr val="666666"/>
                </a:solidFill>
              </a:rPr>
              <a:t>(33 individuals with SLC6A1)</a:t>
            </a:r>
            <a:endParaRPr lang="en-US" sz="2800" kern="0" dirty="0">
              <a:solidFill>
                <a:srgbClr val="666666"/>
              </a:solidFill>
            </a:endParaRPr>
          </a:p>
        </p:txBody>
      </p:sp>
      <p:pic>
        <p:nvPicPr>
          <p:cNvPr id="25" name="Picture 24" descr="Icon&#10;&#10;Description automatically generated">
            <a:extLst>
              <a:ext uri="{FF2B5EF4-FFF2-40B4-BE49-F238E27FC236}">
                <a16:creationId xmlns:a16="http://schemas.microsoft.com/office/drawing/2014/main" id="{A68ED569-1988-1869-B5FD-45309ABE89A0}"/>
              </a:ext>
            </a:extLst>
          </p:cNvPr>
          <p:cNvPicPr>
            <a:picLocks noChangeAspect="1"/>
          </p:cNvPicPr>
          <p:nvPr/>
        </p:nvPicPr>
        <p:blipFill>
          <a:blip r:embed="rId4"/>
          <a:stretch>
            <a:fillRect/>
          </a:stretch>
        </p:blipFill>
        <p:spPr>
          <a:xfrm>
            <a:off x="8275384" y="1476056"/>
            <a:ext cx="3588804" cy="506847"/>
          </a:xfrm>
          <a:prstGeom prst="rect">
            <a:avLst/>
          </a:prstGeom>
        </p:spPr>
      </p:pic>
      <p:pic>
        <p:nvPicPr>
          <p:cNvPr id="27" name="Picture 26" descr="A red background with white text&#10;&#10;Description automatically generated with medium confidence">
            <a:extLst>
              <a:ext uri="{FF2B5EF4-FFF2-40B4-BE49-F238E27FC236}">
                <a16:creationId xmlns:a16="http://schemas.microsoft.com/office/drawing/2014/main" id="{7FCC9EB1-4275-7D87-7FEE-E6EBBAA3972F}"/>
              </a:ext>
            </a:extLst>
          </p:cNvPr>
          <p:cNvPicPr>
            <a:picLocks noChangeAspect="1"/>
          </p:cNvPicPr>
          <p:nvPr/>
        </p:nvPicPr>
        <p:blipFill>
          <a:blip r:embed="rId5"/>
          <a:stretch>
            <a:fillRect/>
          </a:stretch>
        </p:blipFill>
        <p:spPr>
          <a:xfrm>
            <a:off x="2343291" y="1483911"/>
            <a:ext cx="3588803" cy="506847"/>
          </a:xfrm>
          <a:prstGeom prst="rect">
            <a:avLst/>
          </a:prstGeom>
        </p:spPr>
      </p:pic>
      <p:sp>
        <p:nvSpPr>
          <p:cNvPr id="2" name="Rectangle 1">
            <a:extLst>
              <a:ext uri="{FF2B5EF4-FFF2-40B4-BE49-F238E27FC236}">
                <a16:creationId xmlns:a16="http://schemas.microsoft.com/office/drawing/2014/main" id="{496AD7E2-0CC6-4155-AC2A-8541F201B67A}"/>
              </a:ext>
            </a:extLst>
          </p:cNvPr>
          <p:cNvSpPr/>
          <p:nvPr/>
        </p:nvSpPr>
        <p:spPr>
          <a:xfrm>
            <a:off x="7356231" y="6324456"/>
            <a:ext cx="4771727" cy="253916"/>
          </a:xfrm>
          <a:prstGeom prst="rect">
            <a:avLst/>
          </a:prstGeom>
        </p:spPr>
        <p:txBody>
          <a:bodyPr wrap="square" lIns="91440" tIns="45720" rIns="91440" bIns="45720" anchor="t">
            <a:spAutoFit/>
          </a:bodyPr>
          <a:lstStyle/>
          <a:p>
            <a:r>
              <a:rPr lang="en-US" sz="1050" dirty="0">
                <a:solidFill>
                  <a:srgbClr val="666666"/>
                </a:solidFill>
              </a:rPr>
              <a:t>We gratefully acknowledge Dr. Jenny Downs of the Telethon Kids Institute</a:t>
            </a:r>
          </a:p>
        </p:txBody>
      </p:sp>
      <p:pic>
        <p:nvPicPr>
          <p:cNvPr id="3" name="Picture 4" descr="Diagram&#10;&#10;Description automatically generated">
            <a:extLst>
              <a:ext uri="{FF2B5EF4-FFF2-40B4-BE49-F238E27FC236}">
                <a16:creationId xmlns:a16="http://schemas.microsoft.com/office/drawing/2014/main" id="{830FBC8E-0D25-792E-8CB0-251D043A5581}"/>
              </a:ext>
            </a:extLst>
          </p:cNvPr>
          <p:cNvPicPr>
            <a:picLocks noChangeAspect="1"/>
          </p:cNvPicPr>
          <p:nvPr/>
        </p:nvPicPr>
        <p:blipFill>
          <a:blip r:embed="rId6"/>
          <a:stretch>
            <a:fillRect/>
          </a:stretch>
        </p:blipFill>
        <p:spPr>
          <a:xfrm>
            <a:off x="113915" y="2111505"/>
            <a:ext cx="7753926" cy="3458564"/>
          </a:xfrm>
          <a:prstGeom prst="rect">
            <a:avLst/>
          </a:prstGeom>
        </p:spPr>
      </p:pic>
      <p:pic>
        <p:nvPicPr>
          <p:cNvPr id="5" name="Picture 5" descr="Diagram&#10;&#10;Description automatically generated">
            <a:extLst>
              <a:ext uri="{FF2B5EF4-FFF2-40B4-BE49-F238E27FC236}">
                <a16:creationId xmlns:a16="http://schemas.microsoft.com/office/drawing/2014/main" id="{2AFD46D1-85F5-DF3E-4F0A-83F4058ABFF2}"/>
              </a:ext>
            </a:extLst>
          </p:cNvPr>
          <p:cNvPicPr>
            <a:picLocks noChangeAspect="1"/>
          </p:cNvPicPr>
          <p:nvPr/>
        </p:nvPicPr>
        <p:blipFill>
          <a:blip r:embed="rId7"/>
          <a:stretch>
            <a:fillRect/>
          </a:stretch>
        </p:blipFill>
        <p:spPr>
          <a:xfrm>
            <a:off x="8164946" y="1993676"/>
            <a:ext cx="3697624" cy="4086767"/>
          </a:xfrm>
          <a:prstGeom prst="rect">
            <a:avLst/>
          </a:prstGeom>
        </p:spPr>
      </p:pic>
    </p:spTree>
    <p:extLst>
      <p:ext uri="{BB962C8B-B14F-4D97-AF65-F5344CB8AC3E}">
        <p14:creationId xmlns:p14="http://schemas.microsoft.com/office/powerpoint/2010/main" val="2149421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4"/>
          <p:cNvSpPr/>
          <p:nvPr/>
        </p:nvSpPr>
        <p:spPr>
          <a:xfrm>
            <a:off x="-2" y="0"/>
            <a:ext cx="12192000" cy="6258296"/>
          </a:xfrm>
          <a:prstGeom prst="rect">
            <a:avLst/>
          </a:prstGeom>
          <a:solidFill>
            <a:srgbClr val="006C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0" name="Google Shape;220;p24"/>
          <p:cNvPicPr preferRelativeResize="0"/>
          <p:nvPr/>
        </p:nvPicPr>
        <p:blipFill rotWithShape="1">
          <a:blip r:embed="rId3">
            <a:alphaModFix amt="15000"/>
          </a:blip>
          <a:srcRect/>
          <a:stretch/>
        </p:blipFill>
        <p:spPr>
          <a:xfrm>
            <a:off x="4945115" y="-388885"/>
            <a:ext cx="7246885" cy="7246885"/>
          </a:xfrm>
          <a:prstGeom prst="rect">
            <a:avLst/>
          </a:prstGeom>
          <a:noFill/>
          <a:ln>
            <a:noFill/>
          </a:ln>
        </p:spPr>
      </p:pic>
      <p:sp>
        <p:nvSpPr>
          <p:cNvPr id="221" name="Google Shape;221;p24"/>
          <p:cNvSpPr txBox="1"/>
          <p:nvPr/>
        </p:nvSpPr>
        <p:spPr>
          <a:xfrm>
            <a:off x="547608" y="2145550"/>
            <a:ext cx="7086600" cy="1752300"/>
          </a:xfrm>
          <a:prstGeom prst="rect">
            <a:avLst/>
          </a:prstGeom>
          <a:noFill/>
          <a:ln>
            <a:noFill/>
          </a:ln>
        </p:spPr>
        <p:txBody>
          <a:bodyPr spcFirstLastPara="1" wrap="square" lIns="0" tIns="0" rIns="0" bIns="0" anchor="b" anchorCtr="0">
            <a:noAutofit/>
          </a:bodyPr>
          <a:lstStyle/>
          <a:p>
            <a:pPr marL="0" marR="0" lvl="0" indent="0" algn="l" rtl="0">
              <a:lnSpc>
                <a:spcPct val="110000"/>
              </a:lnSpc>
              <a:spcBef>
                <a:spcPts val="0"/>
              </a:spcBef>
              <a:spcAft>
                <a:spcPts val="0"/>
              </a:spcAft>
              <a:buNone/>
            </a:pPr>
            <a:r>
              <a:rPr lang="en-US" sz="4800" b="1" dirty="0">
                <a:solidFill>
                  <a:schemeClr val="lt1"/>
                </a:solidFill>
                <a:latin typeface="Arial"/>
                <a:ea typeface="Arial"/>
                <a:cs typeface="Arial"/>
                <a:sym typeface="Arial"/>
              </a:rPr>
              <a:t>Thank you</a:t>
            </a:r>
            <a:endParaRPr sz="1467" b="1"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7"/>
          <p:cNvSpPr/>
          <p:nvPr/>
        </p:nvSpPr>
        <p:spPr>
          <a:xfrm>
            <a:off x="0" y="0"/>
            <a:ext cx="12192000" cy="6258400"/>
          </a:xfrm>
          <a:prstGeom prst="rect">
            <a:avLst/>
          </a:prstGeom>
          <a:solidFill>
            <a:schemeClr val="accent6">
              <a:lumMod val="75000"/>
            </a:schemeClr>
          </a:solidFill>
          <a:ln>
            <a:noFill/>
          </a:ln>
        </p:spPr>
        <p:txBody>
          <a:bodyPr spcFirstLastPara="1" wrap="square" lIns="91433" tIns="45700" rIns="91433" bIns="45700" anchor="ctr" anchorCtr="0">
            <a:noAutofit/>
          </a:bodyPr>
          <a:lstStyle/>
          <a:p>
            <a:pPr algn="ctr" defTabSz="1219170">
              <a:buClr>
                <a:srgbClr val="424A54"/>
              </a:buClr>
              <a:buSzPts val="1400"/>
            </a:pPr>
            <a:endParaRPr sz="1867" kern="0">
              <a:solidFill>
                <a:srgbClr val="FFFFFF"/>
              </a:solidFill>
              <a:latin typeface="Arial"/>
              <a:ea typeface="Arial"/>
              <a:cs typeface="Arial"/>
              <a:sym typeface="Arial"/>
            </a:endParaRPr>
          </a:p>
        </p:txBody>
      </p:sp>
      <p:sp>
        <p:nvSpPr>
          <p:cNvPr id="121" name="Google Shape;121;p27"/>
          <p:cNvSpPr/>
          <p:nvPr/>
        </p:nvSpPr>
        <p:spPr>
          <a:xfrm>
            <a:off x="310532" y="2435715"/>
            <a:ext cx="1964832" cy="1986570"/>
          </a:xfrm>
          <a:prstGeom prst="ellipse">
            <a:avLst/>
          </a:prstGeom>
          <a:solidFill>
            <a:schemeClr val="lt2"/>
          </a:solidFill>
          <a:ln>
            <a:noFill/>
          </a:ln>
        </p:spPr>
        <p:txBody>
          <a:bodyPr spcFirstLastPara="1" wrap="square" lIns="91433" tIns="45700" rIns="91433" bIns="45700" anchor="ctr" anchorCtr="0">
            <a:noAutofit/>
          </a:bodyPr>
          <a:lstStyle/>
          <a:p>
            <a:pPr algn="ctr" defTabSz="1219170">
              <a:buClr>
                <a:srgbClr val="424A54"/>
              </a:buClr>
              <a:buSzPts val="1400"/>
            </a:pPr>
            <a:endParaRPr sz="1867" kern="0">
              <a:solidFill>
                <a:srgbClr val="FFFFFF"/>
              </a:solidFill>
              <a:latin typeface="Arial"/>
              <a:ea typeface="Arial"/>
              <a:cs typeface="Arial"/>
              <a:sym typeface="Arial"/>
            </a:endParaRPr>
          </a:p>
        </p:txBody>
      </p:sp>
      <p:sp>
        <p:nvSpPr>
          <p:cNvPr id="126" name="Google Shape;126;p27"/>
          <p:cNvSpPr/>
          <p:nvPr/>
        </p:nvSpPr>
        <p:spPr>
          <a:xfrm>
            <a:off x="1425000" y="1163463"/>
            <a:ext cx="3595200" cy="1853600"/>
          </a:xfrm>
          <a:prstGeom prst="rect">
            <a:avLst/>
          </a:prstGeom>
          <a:noFill/>
          <a:ln>
            <a:noFill/>
          </a:ln>
        </p:spPr>
        <p:txBody>
          <a:bodyPr spcFirstLastPara="1" wrap="square" lIns="91433" tIns="91433" rIns="91433" bIns="91433" anchor="ctr" anchorCtr="0">
            <a:noAutofit/>
          </a:bodyPr>
          <a:lstStyle/>
          <a:p>
            <a:pPr defTabSz="1219170">
              <a:buClr>
                <a:srgbClr val="424A54"/>
              </a:buClr>
              <a:buSzPts val="1800"/>
            </a:pPr>
            <a:endParaRPr sz="2400" kern="0">
              <a:solidFill>
                <a:srgbClr val="424A54"/>
              </a:solidFill>
              <a:latin typeface="Arial"/>
              <a:ea typeface="Arial"/>
              <a:cs typeface="Arial"/>
              <a:sym typeface="Arial"/>
            </a:endParaRPr>
          </a:p>
        </p:txBody>
      </p:sp>
      <p:sp>
        <p:nvSpPr>
          <p:cNvPr id="127" name="Google Shape;127;p27"/>
          <p:cNvSpPr/>
          <p:nvPr/>
        </p:nvSpPr>
        <p:spPr>
          <a:xfrm>
            <a:off x="9509884" y="380256"/>
            <a:ext cx="1787600" cy="1011200"/>
          </a:xfrm>
          <a:prstGeom prst="rect">
            <a:avLst/>
          </a:prstGeom>
          <a:noFill/>
          <a:ln>
            <a:noFill/>
          </a:ln>
        </p:spPr>
        <p:txBody>
          <a:bodyPr spcFirstLastPara="1" wrap="square" lIns="91433" tIns="91433" rIns="91433" bIns="91433" anchor="ctr" anchorCtr="0">
            <a:noAutofit/>
          </a:bodyPr>
          <a:lstStyle/>
          <a:p>
            <a:pPr defTabSz="1219170">
              <a:buClr>
                <a:srgbClr val="424A54"/>
              </a:buClr>
              <a:buSzPts val="1800"/>
            </a:pPr>
            <a:endParaRPr sz="2400" kern="0">
              <a:solidFill>
                <a:srgbClr val="424A54"/>
              </a:solidFill>
              <a:latin typeface="Arial"/>
              <a:ea typeface="Arial"/>
              <a:cs typeface="Arial"/>
              <a:sym typeface="Arial"/>
            </a:endParaRPr>
          </a:p>
        </p:txBody>
      </p:sp>
      <p:sp>
        <p:nvSpPr>
          <p:cNvPr id="128" name="Google Shape;128;p27"/>
          <p:cNvSpPr txBox="1"/>
          <p:nvPr/>
        </p:nvSpPr>
        <p:spPr>
          <a:xfrm>
            <a:off x="377280" y="4422285"/>
            <a:ext cx="1824000" cy="1011200"/>
          </a:xfrm>
          <a:prstGeom prst="rect">
            <a:avLst/>
          </a:prstGeom>
          <a:noFill/>
          <a:ln>
            <a:noFill/>
          </a:ln>
        </p:spPr>
        <p:txBody>
          <a:bodyPr spcFirstLastPara="1" wrap="square" lIns="57167" tIns="0" rIns="57167" bIns="0" anchor="ctr" anchorCtr="0">
            <a:noAutofit/>
          </a:bodyPr>
          <a:lstStyle/>
          <a:p>
            <a:pPr algn="ctr" defTabSz="1219170">
              <a:lnSpc>
                <a:spcPct val="90000"/>
              </a:lnSpc>
              <a:buClr>
                <a:srgbClr val="E7E9EF"/>
              </a:buClr>
              <a:buSzPts val="900"/>
            </a:pPr>
            <a:r>
              <a:rPr lang="en" sz="1200" kern="0" dirty="0">
                <a:solidFill>
                  <a:srgbClr val="E7E9EF"/>
                </a:solidFill>
                <a:latin typeface="Arial"/>
                <a:ea typeface="Arial"/>
                <a:cs typeface="Arial"/>
                <a:sym typeface="Arial"/>
              </a:rPr>
              <a:t>Collect detailed </a:t>
            </a:r>
            <a:r>
              <a:rPr lang="en" sz="1200" b="1" kern="0" dirty="0">
                <a:solidFill>
                  <a:srgbClr val="E7E9EF"/>
                </a:solidFill>
                <a:latin typeface="Arial"/>
                <a:ea typeface="Arial"/>
                <a:cs typeface="Arial"/>
                <a:sym typeface="Arial"/>
              </a:rPr>
              <a:t>medical and behavioral histories </a:t>
            </a:r>
            <a:r>
              <a:rPr lang="en" sz="1200" kern="0" dirty="0">
                <a:solidFill>
                  <a:srgbClr val="E7E9EF"/>
                </a:solidFill>
                <a:latin typeface="Arial"/>
                <a:ea typeface="Arial"/>
                <a:cs typeface="Arial"/>
                <a:sym typeface="Arial"/>
              </a:rPr>
              <a:t>along with blood </a:t>
            </a:r>
            <a:r>
              <a:rPr lang="en" sz="1200" b="1" kern="0" dirty="0">
                <a:solidFill>
                  <a:srgbClr val="E7E9EF"/>
                </a:solidFill>
                <a:latin typeface="Arial"/>
                <a:ea typeface="Arial"/>
                <a:cs typeface="Arial"/>
                <a:sym typeface="Arial"/>
              </a:rPr>
              <a:t>samples</a:t>
            </a:r>
            <a:endParaRPr sz="1200" b="1" kern="0" dirty="0">
              <a:solidFill>
                <a:srgbClr val="E7E9EF"/>
              </a:solidFill>
              <a:latin typeface="Arial"/>
              <a:ea typeface="Arial"/>
              <a:cs typeface="Arial"/>
              <a:sym typeface="Arial"/>
            </a:endParaRPr>
          </a:p>
        </p:txBody>
      </p:sp>
      <p:sp>
        <p:nvSpPr>
          <p:cNvPr id="129" name="Google Shape;129;p27"/>
          <p:cNvSpPr/>
          <p:nvPr/>
        </p:nvSpPr>
        <p:spPr>
          <a:xfrm>
            <a:off x="8564012" y="1506077"/>
            <a:ext cx="1447200" cy="1011200"/>
          </a:xfrm>
          <a:prstGeom prst="rect">
            <a:avLst/>
          </a:prstGeom>
          <a:noFill/>
          <a:ln>
            <a:noFill/>
          </a:ln>
        </p:spPr>
        <p:txBody>
          <a:bodyPr spcFirstLastPara="1" wrap="square" lIns="91433" tIns="91433" rIns="91433" bIns="91433" anchor="ctr" anchorCtr="0">
            <a:noAutofit/>
          </a:bodyPr>
          <a:lstStyle/>
          <a:p>
            <a:pPr defTabSz="1219170">
              <a:buClr>
                <a:srgbClr val="424A54"/>
              </a:buClr>
              <a:buSzPts val="1800"/>
            </a:pPr>
            <a:endParaRPr sz="2400" kern="0">
              <a:solidFill>
                <a:srgbClr val="424A54"/>
              </a:solidFill>
              <a:latin typeface="Arial"/>
              <a:ea typeface="Arial"/>
              <a:cs typeface="Arial"/>
              <a:sym typeface="Arial"/>
            </a:endParaRPr>
          </a:p>
        </p:txBody>
      </p:sp>
      <p:sp>
        <p:nvSpPr>
          <p:cNvPr id="130" name="Google Shape;130;p27"/>
          <p:cNvSpPr txBox="1"/>
          <p:nvPr/>
        </p:nvSpPr>
        <p:spPr>
          <a:xfrm>
            <a:off x="2639299" y="4338283"/>
            <a:ext cx="2029600" cy="1011200"/>
          </a:xfrm>
          <a:prstGeom prst="rect">
            <a:avLst/>
          </a:prstGeom>
          <a:noFill/>
          <a:ln>
            <a:noFill/>
          </a:ln>
        </p:spPr>
        <p:txBody>
          <a:bodyPr spcFirstLastPara="1" wrap="square" lIns="57167" tIns="0" rIns="57167" bIns="0" anchor="ctr" anchorCtr="0">
            <a:noAutofit/>
          </a:bodyPr>
          <a:lstStyle/>
          <a:p>
            <a:pPr algn="ctr" defTabSz="1219170">
              <a:lnSpc>
                <a:spcPct val="90000"/>
              </a:lnSpc>
              <a:buClr>
                <a:srgbClr val="E7E9EF"/>
              </a:buClr>
              <a:buSzPts val="900"/>
            </a:pPr>
            <a:r>
              <a:rPr lang="en" sz="1200" kern="0" dirty="0">
                <a:solidFill>
                  <a:srgbClr val="E7E9EF"/>
                </a:solidFill>
                <a:latin typeface="Arial"/>
                <a:ea typeface="Arial"/>
                <a:cs typeface="Arial"/>
                <a:sym typeface="Arial"/>
              </a:rPr>
              <a:t>Synthesize the information you provide and </a:t>
            </a:r>
            <a:r>
              <a:rPr lang="en" sz="1200" b="1" kern="0" dirty="0">
                <a:solidFill>
                  <a:srgbClr val="E7E9EF"/>
                </a:solidFill>
                <a:latin typeface="Arial"/>
                <a:ea typeface="Arial"/>
                <a:cs typeface="Arial"/>
                <a:sym typeface="Arial"/>
              </a:rPr>
              <a:t>share results back to families</a:t>
            </a:r>
            <a:endParaRPr sz="1200" b="1" kern="0" dirty="0">
              <a:solidFill>
                <a:srgbClr val="E7E9EF"/>
              </a:solidFill>
              <a:latin typeface="Arial"/>
              <a:ea typeface="Arial"/>
              <a:cs typeface="Arial"/>
              <a:sym typeface="Arial"/>
            </a:endParaRPr>
          </a:p>
        </p:txBody>
      </p:sp>
      <p:sp>
        <p:nvSpPr>
          <p:cNvPr id="131" name="Google Shape;131;p27"/>
          <p:cNvSpPr txBox="1"/>
          <p:nvPr/>
        </p:nvSpPr>
        <p:spPr>
          <a:xfrm>
            <a:off x="5138356" y="4338283"/>
            <a:ext cx="1906800" cy="1011200"/>
          </a:xfrm>
          <a:prstGeom prst="rect">
            <a:avLst/>
          </a:prstGeom>
          <a:noFill/>
          <a:ln>
            <a:noFill/>
          </a:ln>
        </p:spPr>
        <p:txBody>
          <a:bodyPr spcFirstLastPara="1" wrap="square" lIns="57167" tIns="0" rIns="57167" bIns="0" anchor="ctr" anchorCtr="0">
            <a:noAutofit/>
          </a:bodyPr>
          <a:lstStyle/>
          <a:p>
            <a:pPr algn="ctr" defTabSz="1219170">
              <a:lnSpc>
                <a:spcPct val="90000"/>
              </a:lnSpc>
              <a:buClr>
                <a:srgbClr val="E7E9EF"/>
              </a:buClr>
              <a:buSzPts val="900"/>
            </a:pPr>
            <a:r>
              <a:rPr lang="en" sz="1200" b="1" kern="0" dirty="0">
                <a:solidFill>
                  <a:srgbClr val="E7E9EF"/>
                </a:solidFill>
                <a:latin typeface="Arial"/>
                <a:ea typeface="Arial"/>
                <a:cs typeface="Arial"/>
                <a:sym typeface="Arial"/>
              </a:rPr>
              <a:t>Freely share data </a:t>
            </a:r>
            <a:r>
              <a:rPr lang="en" sz="1200" kern="0" dirty="0">
                <a:solidFill>
                  <a:srgbClr val="E7E9EF"/>
                </a:solidFill>
                <a:latin typeface="Arial"/>
                <a:ea typeface="Arial"/>
                <a:cs typeface="Arial"/>
                <a:sym typeface="Arial"/>
              </a:rPr>
              <a:t>and samples with qualified researchers</a:t>
            </a:r>
            <a:endParaRPr sz="1200" kern="0" dirty="0">
              <a:solidFill>
                <a:srgbClr val="E7E9EF"/>
              </a:solidFill>
              <a:latin typeface="Arial"/>
              <a:ea typeface="Arial"/>
              <a:cs typeface="Arial"/>
              <a:sym typeface="Arial"/>
            </a:endParaRPr>
          </a:p>
        </p:txBody>
      </p:sp>
      <p:sp>
        <p:nvSpPr>
          <p:cNvPr id="132" name="Google Shape;132;p27"/>
          <p:cNvSpPr/>
          <p:nvPr/>
        </p:nvSpPr>
        <p:spPr>
          <a:xfrm>
            <a:off x="8726508" y="4050813"/>
            <a:ext cx="1097600" cy="1011200"/>
          </a:xfrm>
          <a:prstGeom prst="rect">
            <a:avLst/>
          </a:prstGeom>
          <a:noFill/>
          <a:ln>
            <a:noFill/>
          </a:ln>
        </p:spPr>
        <p:txBody>
          <a:bodyPr spcFirstLastPara="1" wrap="square" lIns="91433" tIns="91433" rIns="91433" bIns="91433" anchor="ctr" anchorCtr="0">
            <a:noAutofit/>
          </a:bodyPr>
          <a:lstStyle/>
          <a:p>
            <a:pPr defTabSz="1219170">
              <a:buClr>
                <a:srgbClr val="424A54"/>
              </a:buClr>
              <a:buSzPts val="1800"/>
            </a:pPr>
            <a:endParaRPr sz="2400" kern="0">
              <a:solidFill>
                <a:srgbClr val="424A54"/>
              </a:solidFill>
              <a:latin typeface="Arial"/>
              <a:ea typeface="Arial"/>
              <a:cs typeface="Arial"/>
              <a:sym typeface="Arial"/>
            </a:endParaRPr>
          </a:p>
        </p:txBody>
      </p:sp>
      <p:sp>
        <p:nvSpPr>
          <p:cNvPr id="133" name="Google Shape;133;p27"/>
          <p:cNvSpPr txBox="1"/>
          <p:nvPr/>
        </p:nvSpPr>
        <p:spPr>
          <a:xfrm>
            <a:off x="7469412" y="4335727"/>
            <a:ext cx="1932000" cy="1011200"/>
          </a:xfrm>
          <a:prstGeom prst="rect">
            <a:avLst/>
          </a:prstGeom>
          <a:noFill/>
          <a:ln>
            <a:noFill/>
          </a:ln>
        </p:spPr>
        <p:txBody>
          <a:bodyPr spcFirstLastPara="1" wrap="square" lIns="57167" tIns="0" rIns="57167" bIns="0" anchor="ctr" anchorCtr="0">
            <a:noAutofit/>
          </a:bodyPr>
          <a:lstStyle/>
          <a:p>
            <a:pPr algn="ctr" defTabSz="1219170">
              <a:lnSpc>
                <a:spcPct val="90000"/>
              </a:lnSpc>
              <a:buClr>
                <a:srgbClr val="E7E9EF"/>
              </a:buClr>
              <a:buSzPts val="900"/>
            </a:pPr>
            <a:r>
              <a:rPr lang="en" sz="1200" b="1" kern="0" dirty="0">
                <a:solidFill>
                  <a:srgbClr val="E7E9EF"/>
                </a:solidFill>
                <a:latin typeface="Arial"/>
                <a:ea typeface="Arial"/>
                <a:cs typeface="Arial"/>
                <a:sym typeface="Arial"/>
              </a:rPr>
              <a:t>Connect </a:t>
            </a:r>
            <a:r>
              <a:rPr lang="en" sz="1200" kern="0" dirty="0">
                <a:solidFill>
                  <a:srgbClr val="E7E9EF"/>
                </a:solidFill>
                <a:latin typeface="Arial"/>
                <a:ea typeface="Arial"/>
                <a:cs typeface="Arial"/>
                <a:sym typeface="Arial"/>
              </a:rPr>
              <a:t>participants and researchers from around the world </a:t>
            </a:r>
            <a:endParaRPr sz="1200" kern="0" dirty="0">
              <a:solidFill>
                <a:srgbClr val="E7E9EF"/>
              </a:solidFill>
              <a:latin typeface="Arial"/>
              <a:ea typeface="Arial"/>
              <a:cs typeface="Arial"/>
              <a:sym typeface="Arial"/>
            </a:endParaRPr>
          </a:p>
        </p:txBody>
      </p:sp>
      <p:sp>
        <p:nvSpPr>
          <p:cNvPr id="134" name="Google Shape;134;p27"/>
          <p:cNvSpPr/>
          <p:nvPr/>
        </p:nvSpPr>
        <p:spPr>
          <a:xfrm>
            <a:off x="9423385" y="5036143"/>
            <a:ext cx="1439600" cy="1011200"/>
          </a:xfrm>
          <a:prstGeom prst="rect">
            <a:avLst/>
          </a:prstGeom>
          <a:noFill/>
          <a:ln>
            <a:noFill/>
          </a:ln>
        </p:spPr>
        <p:txBody>
          <a:bodyPr spcFirstLastPara="1" wrap="square" lIns="91433" tIns="91433" rIns="91433" bIns="91433" anchor="ctr" anchorCtr="0">
            <a:noAutofit/>
          </a:bodyPr>
          <a:lstStyle/>
          <a:p>
            <a:pPr defTabSz="1219170">
              <a:buClr>
                <a:srgbClr val="424A54"/>
              </a:buClr>
              <a:buSzPts val="1800"/>
            </a:pPr>
            <a:endParaRPr sz="2400" kern="0">
              <a:solidFill>
                <a:srgbClr val="424A54"/>
              </a:solidFill>
              <a:latin typeface="Arial"/>
              <a:ea typeface="Arial"/>
              <a:cs typeface="Arial"/>
              <a:sym typeface="Arial"/>
            </a:endParaRPr>
          </a:p>
        </p:txBody>
      </p:sp>
      <p:sp>
        <p:nvSpPr>
          <p:cNvPr id="135" name="Google Shape;135;p27"/>
          <p:cNvSpPr txBox="1"/>
          <p:nvPr/>
        </p:nvSpPr>
        <p:spPr>
          <a:xfrm>
            <a:off x="9868846" y="4319486"/>
            <a:ext cx="2068000" cy="1011200"/>
          </a:xfrm>
          <a:prstGeom prst="rect">
            <a:avLst/>
          </a:prstGeom>
          <a:noFill/>
          <a:ln>
            <a:noFill/>
          </a:ln>
        </p:spPr>
        <p:txBody>
          <a:bodyPr spcFirstLastPara="1" wrap="square" lIns="57167" tIns="0" rIns="57167" bIns="0" anchor="ctr" anchorCtr="0">
            <a:noAutofit/>
          </a:bodyPr>
          <a:lstStyle/>
          <a:p>
            <a:pPr algn="ctr" defTabSz="1219170">
              <a:lnSpc>
                <a:spcPct val="90000"/>
              </a:lnSpc>
              <a:buClr>
                <a:srgbClr val="E7E9EF"/>
              </a:buClr>
              <a:buSzPts val="900"/>
            </a:pPr>
            <a:r>
              <a:rPr lang="en" sz="1200" kern="0" dirty="0">
                <a:solidFill>
                  <a:srgbClr val="E7E9EF"/>
                </a:solidFill>
                <a:latin typeface="Arial"/>
                <a:ea typeface="Arial"/>
                <a:cs typeface="Arial"/>
                <a:sym typeface="Arial"/>
              </a:rPr>
              <a:t>Promote better understanding of these genetic changes </a:t>
            </a:r>
            <a:endParaRPr sz="1200" kern="0" dirty="0">
              <a:solidFill>
                <a:srgbClr val="E7E9EF"/>
              </a:solidFill>
              <a:latin typeface="Arial"/>
              <a:ea typeface="Arial"/>
              <a:cs typeface="Arial"/>
              <a:sym typeface="Arial"/>
            </a:endParaRPr>
          </a:p>
        </p:txBody>
      </p:sp>
      <p:sp>
        <p:nvSpPr>
          <p:cNvPr id="136" name="Google Shape;136;p27"/>
          <p:cNvSpPr txBox="1"/>
          <p:nvPr/>
        </p:nvSpPr>
        <p:spPr>
          <a:xfrm>
            <a:off x="2180715" y="398221"/>
            <a:ext cx="7830800" cy="420800"/>
          </a:xfrm>
          <a:prstGeom prst="rect">
            <a:avLst/>
          </a:prstGeom>
          <a:noFill/>
          <a:ln>
            <a:noFill/>
          </a:ln>
        </p:spPr>
        <p:txBody>
          <a:bodyPr spcFirstLastPara="1" wrap="square" lIns="91433" tIns="45700" rIns="91433" bIns="45700" anchor="t" anchorCtr="0">
            <a:noAutofit/>
          </a:bodyPr>
          <a:lstStyle/>
          <a:p>
            <a:pPr algn="ctr" defTabSz="1219170">
              <a:lnSpc>
                <a:spcPct val="90000"/>
              </a:lnSpc>
              <a:buClr>
                <a:srgbClr val="E7E9EF"/>
              </a:buClr>
              <a:buSzPts val="1800"/>
            </a:pPr>
            <a:r>
              <a:rPr lang="en" sz="2400" kern="0" dirty="0">
                <a:solidFill>
                  <a:srgbClr val="E7E9EF"/>
                </a:solidFill>
                <a:latin typeface="Arial"/>
                <a:ea typeface="Arial"/>
                <a:cs typeface="Arial"/>
                <a:sym typeface="Arial"/>
              </a:rPr>
              <a:t>What are the </a:t>
            </a:r>
            <a:r>
              <a:rPr lang="en" sz="2400" b="1" kern="0" dirty="0">
                <a:solidFill>
                  <a:srgbClr val="E7E9EF"/>
                </a:solidFill>
                <a:latin typeface="Arial"/>
                <a:ea typeface="Arial"/>
                <a:cs typeface="Arial"/>
                <a:sym typeface="Arial"/>
              </a:rPr>
              <a:t>goals </a:t>
            </a:r>
            <a:r>
              <a:rPr lang="en" sz="2400" kern="0" dirty="0">
                <a:solidFill>
                  <a:srgbClr val="E7E9EF"/>
                </a:solidFill>
                <a:latin typeface="Arial"/>
                <a:ea typeface="Arial"/>
                <a:cs typeface="Arial"/>
                <a:sym typeface="Arial"/>
              </a:rPr>
              <a:t>of Simons Searchlight?</a:t>
            </a:r>
            <a:endParaRPr sz="2400" kern="0" dirty="0">
              <a:solidFill>
                <a:srgbClr val="424A54"/>
              </a:solidFill>
              <a:latin typeface="Arial"/>
              <a:ea typeface="Arial"/>
              <a:cs typeface="Arial"/>
              <a:sym typeface="Arial"/>
            </a:endParaRPr>
          </a:p>
        </p:txBody>
      </p:sp>
      <p:sp>
        <p:nvSpPr>
          <p:cNvPr id="141" name="Google Shape;141;p27"/>
          <p:cNvSpPr txBox="1"/>
          <p:nvPr/>
        </p:nvSpPr>
        <p:spPr>
          <a:xfrm>
            <a:off x="1289280" y="1077434"/>
            <a:ext cx="9836400" cy="666937"/>
          </a:xfrm>
          <a:prstGeom prst="rect">
            <a:avLst/>
          </a:prstGeom>
          <a:noFill/>
          <a:ln>
            <a:noFill/>
          </a:ln>
        </p:spPr>
        <p:txBody>
          <a:bodyPr spcFirstLastPara="1" wrap="square" lIns="91433" tIns="45700" rIns="91433" bIns="45700" anchor="t" anchorCtr="0">
            <a:spAutoFit/>
          </a:bodyPr>
          <a:lstStyle/>
          <a:p>
            <a:pPr defTabSz="1219170">
              <a:buClr>
                <a:srgbClr val="E7E9EF"/>
              </a:buClr>
              <a:buSzPts val="1400"/>
            </a:pPr>
            <a:r>
              <a:rPr lang="en" sz="1867" kern="0">
                <a:solidFill>
                  <a:srgbClr val="E7E9EF"/>
                </a:solidFill>
                <a:latin typeface="Arial"/>
                <a:ea typeface="Arial"/>
                <a:cs typeface="Arial"/>
                <a:sym typeface="Arial"/>
              </a:rPr>
              <a:t>Our mission is to shed light on these conditions by collecting high quality natural history data and building strong partnerships between researchers, industry and families. </a:t>
            </a:r>
            <a:endParaRPr sz="1867" kern="0">
              <a:solidFill>
                <a:srgbClr val="424A54"/>
              </a:solidFill>
              <a:latin typeface="Arial"/>
              <a:ea typeface="Arial"/>
              <a:cs typeface="Arial"/>
              <a:sym typeface="Arial"/>
            </a:endParaRPr>
          </a:p>
        </p:txBody>
      </p:sp>
      <p:pic>
        <p:nvPicPr>
          <p:cNvPr id="3" name="Picture 2" descr="Logo&#10;&#10;Description automatically generated">
            <a:extLst>
              <a:ext uri="{FF2B5EF4-FFF2-40B4-BE49-F238E27FC236}">
                <a16:creationId xmlns:a16="http://schemas.microsoft.com/office/drawing/2014/main" id="{BD153491-38EA-4A9B-BA56-9FF5A1FD65F8}"/>
              </a:ext>
            </a:extLst>
          </p:cNvPr>
          <p:cNvPicPr>
            <a:picLocks noChangeAspect="1"/>
          </p:cNvPicPr>
          <p:nvPr/>
        </p:nvPicPr>
        <p:blipFill>
          <a:blip r:embed="rId3"/>
          <a:stretch>
            <a:fillRect/>
          </a:stretch>
        </p:blipFill>
        <p:spPr>
          <a:xfrm>
            <a:off x="201795" y="2262393"/>
            <a:ext cx="2391592" cy="2391592"/>
          </a:xfrm>
          <a:prstGeom prst="rect">
            <a:avLst/>
          </a:prstGeom>
        </p:spPr>
      </p:pic>
      <p:sp>
        <p:nvSpPr>
          <p:cNvPr id="29" name="Google Shape;121;p27">
            <a:extLst>
              <a:ext uri="{FF2B5EF4-FFF2-40B4-BE49-F238E27FC236}">
                <a16:creationId xmlns:a16="http://schemas.microsoft.com/office/drawing/2014/main" id="{296DDAC5-572B-89F5-C7C6-0208A57DCFB0}"/>
              </a:ext>
            </a:extLst>
          </p:cNvPr>
          <p:cNvSpPr/>
          <p:nvPr/>
        </p:nvSpPr>
        <p:spPr>
          <a:xfrm>
            <a:off x="2698108" y="2421275"/>
            <a:ext cx="1964832" cy="1986570"/>
          </a:xfrm>
          <a:prstGeom prst="ellipse">
            <a:avLst/>
          </a:prstGeom>
          <a:solidFill>
            <a:schemeClr val="lt2"/>
          </a:solidFill>
          <a:ln>
            <a:noFill/>
          </a:ln>
        </p:spPr>
        <p:txBody>
          <a:bodyPr spcFirstLastPara="1" wrap="square" lIns="91433" tIns="45700" rIns="91433" bIns="45700" anchor="ctr" anchorCtr="0">
            <a:noAutofit/>
          </a:bodyPr>
          <a:lstStyle/>
          <a:p>
            <a:pPr algn="ctr" defTabSz="1219170">
              <a:buClr>
                <a:srgbClr val="424A54"/>
              </a:buClr>
              <a:buSzPts val="1400"/>
            </a:pPr>
            <a:endParaRPr sz="1867" kern="0">
              <a:solidFill>
                <a:srgbClr val="FFFFFF"/>
              </a:solidFill>
              <a:latin typeface="Arial"/>
              <a:ea typeface="Arial"/>
              <a:cs typeface="Arial"/>
              <a:sym typeface="Arial"/>
            </a:endParaRPr>
          </a:p>
        </p:txBody>
      </p:sp>
      <p:pic>
        <p:nvPicPr>
          <p:cNvPr id="5" name="Picture 4" descr="Graphical user interface&#10;&#10;Description automatically generated with medium confidence">
            <a:extLst>
              <a:ext uri="{FF2B5EF4-FFF2-40B4-BE49-F238E27FC236}">
                <a16:creationId xmlns:a16="http://schemas.microsoft.com/office/drawing/2014/main" id="{5FD36EB6-29AF-CEE5-B609-86E2B5230544}"/>
              </a:ext>
            </a:extLst>
          </p:cNvPr>
          <p:cNvPicPr>
            <a:picLocks noChangeAspect="1"/>
          </p:cNvPicPr>
          <p:nvPr/>
        </p:nvPicPr>
        <p:blipFill>
          <a:blip r:embed="rId4"/>
          <a:stretch>
            <a:fillRect/>
          </a:stretch>
        </p:blipFill>
        <p:spPr>
          <a:xfrm>
            <a:off x="2903672" y="2743199"/>
            <a:ext cx="1675381" cy="1307614"/>
          </a:xfrm>
          <a:prstGeom prst="rect">
            <a:avLst/>
          </a:prstGeom>
        </p:spPr>
      </p:pic>
      <p:sp>
        <p:nvSpPr>
          <p:cNvPr id="30" name="Google Shape;121;p27">
            <a:extLst>
              <a:ext uri="{FF2B5EF4-FFF2-40B4-BE49-F238E27FC236}">
                <a16:creationId xmlns:a16="http://schemas.microsoft.com/office/drawing/2014/main" id="{51AAB2E3-756C-4ED7-4E46-9A79AA720D57}"/>
              </a:ext>
            </a:extLst>
          </p:cNvPr>
          <p:cNvSpPr/>
          <p:nvPr/>
        </p:nvSpPr>
        <p:spPr>
          <a:xfrm>
            <a:off x="5064146" y="2435715"/>
            <a:ext cx="1964832" cy="1986570"/>
          </a:xfrm>
          <a:prstGeom prst="ellipse">
            <a:avLst/>
          </a:prstGeom>
          <a:solidFill>
            <a:schemeClr val="lt2"/>
          </a:solidFill>
          <a:ln>
            <a:noFill/>
          </a:ln>
        </p:spPr>
        <p:txBody>
          <a:bodyPr spcFirstLastPara="1" wrap="square" lIns="91433" tIns="45700" rIns="91433" bIns="45700" anchor="ctr" anchorCtr="0">
            <a:noAutofit/>
          </a:bodyPr>
          <a:lstStyle/>
          <a:p>
            <a:pPr algn="ctr" defTabSz="1219170">
              <a:buClr>
                <a:srgbClr val="424A54"/>
              </a:buClr>
              <a:buSzPts val="1400"/>
            </a:pPr>
            <a:endParaRPr sz="1867" kern="0">
              <a:solidFill>
                <a:srgbClr val="FFFFFF"/>
              </a:solidFill>
              <a:latin typeface="Arial"/>
              <a:ea typeface="Arial"/>
              <a:cs typeface="Arial"/>
              <a:sym typeface="Arial"/>
            </a:endParaRPr>
          </a:p>
        </p:txBody>
      </p:sp>
      <p:sp>
        <p:nvSpPr>
          <p:cNvPr id="31" name="Google Shape;121;p27">
            <a:extLst>
              <a:ext uri="{FF2B5EF4-FFF2-40B4-BE49-F238E27FC236}">
                <a16:creationId xmlns:a16="http://schemas.microsoft.com/office/drawing/2014/main" id="{48DBF0E5-6190-0B40-A96F-4FF12C713583}"/>
              </a:ext>
            </a:extLst>
          </p:cNvPr>
          <p:cNvSpPr/>
          <p:nvPr/>
        </p:nvSpPr>
        <p:spPr>
          <a:xfrm>
            <a:off x="7469412" y="2435715"/>
            <a:ext cx="1964832" cy="1986570"/>
          </a:xfrm>
          <a:prstGeom prst="ellipse">
            <a:avLst/>
          </a:prstGeom>
          <a:solidFill>
            <a:schemeClr val="lt2"/>
          </a:solidFill>
          <a:ln>
            <a:noFill/>
          </a:ln>
        </p:spPr>
        <p:txBody>
          <a:bodyPr spcFirstLastPara="1" wrap="square" lIns="91433" tIns="45700" rIns="91433" bIns="45700" anchor="ctr" anchorCtr="0">
            <a:noAutofit/>
          </a:bodyPr>
          <a:lstStyle/>
          <a:p>
            <a:pPr algn="ctr" defTabSz="1219170">
              <a:buClr>
                <a:srgbClr val="424A54"/>
              </a:buClr>
              <a:buSzPts val="1400"/>
            </a:pPr>
            <a:endParaRPr sz="1867" kern="0">
              <a:solidFill>
                <a:srgbClr val="FFFFFF"/>
              </a:solidFill>
              <a:latin typeface="Arial"/>
              <a:ea typeface="Arial"/>
              <a:cs typeface="Arial"/>
              <a:sym typeface="Arial"/>
            </a:endParaRPr>
          </a:p>
        </p:txBody>
      </p:sp>
      <p:sp>
        <p:nvSpPr>
          <p:cNvPr id="32" name="Google Shape;121;p27">
            <a:extLst>
              <a:ext uri="{FF2B5EF4-FFF2-40B4-BE49-F238E27FC236}">
                <a16:creationId xmlns:a16="http://schemas.microsoft.com/office/drawing/2014/main" id="{3D5F1BF4-BB12-7C1B-3718-B955EEA3978E}"/>
              </a:ext>
            </a:extLst>
          </p:cNvPr>
          <p:cNvSpPr/>
          <p:nvPr/>
        </p:nvSpPr>
        <p:spPr>
          <a:xfrm>
            <a:off x="9874678" y="2456510"/>
            <a:ext cx="1964832" cy="1986570"/>
          </a:xfrm>
          <a:prstGeom prst="ellipse">
            <a:avLst/>
          </a:prstGeom>
          <a:solidFill>
            <a:schemeClr val="lt2"/>
          </a:solidFill>
          <a:ln>
            <a:noFill/>
          </a:ln>
        </p:spPr>
        <p:txBody>
          <a:bodyPr spcFirstLastPara="1" wrap="square" lIns="91433" tIns="45700" rIns="91433" bIns="45700" anchor="ctr" anchorCtr="0">
            <a:noAutofit/>
          </a:bodyPr>
          <a:lstStyle/>
          <a:p>
            <a:pPr algn="ctr" defTabSz="1219170">
              <a:buClr>
                <a:srgbClr val="424A54"/>
              </a:buClr>
              <a:buSzPts val="1400"/>
            </a:pPr>
            <a:endParaRPr sz="1867" kern="0">
              <a:solidFill>
                <a:srgbClr val="FFFFFF"/>
              </a:solidFill>
              <a:latin typeface="Arial"/>
              <a:ea typeface="Arial"/>
              <a:cs typeface="Arial"/>
              <a:sym typeface="Arial"/>
            </a:endParaRPr>
          </a:p>
        </p:txBody>
      </p:sp>
      <p:pic>
        <p:nvPicPr>
          <p:cNvPr id="7" name="Picture 6" descr="Logo, icon&#10;&#10;Description automatically generated">
            <a:extLst>
              <a:ext uri="{FF2B5EF4-FFF2-40B4-BE49-F238E27FC236}">
                <a16:creationId xmlns:a16="http://schemas.microsoft.com/office/drawing/2014/main" id="{636CAE6D-7A0B-67F1-295B-1B2BA76939C5}"/>
              </a:ext>
            </a:extLst>
          </p:cNvPr>
          <p:cNvPicPr>
            <a:picLocks noChangeAspect="1"/>
          </p:cNvPicPr>
          <p:nvPr/>
        </p:nvPicPr>
        <p:blipFill>
          <a:blip r:embed="rId5"/>
          <a:stretch>
            <a:fillRect/>
          </a:stretch>
        </p:blipFill>
        <p:spPr>
          <a:xfrm>
            <a:off x="9472973" y="2061977"/>
            <a:ext cx="2816965" cy="2816965"/>
          </a:xfrm>
          <a:prstGeom prst="rect">
            <a:avLst/>
          </a:prstGeom>
        </p:spPr>
      </p:pic>
      <p:pic>
        <p:nvPicPr>
          <p:cNvPr id="9" name="Picture 8" descr="Icon&#10;&#10;Description automatically generated">
            <a:extLst>
              <a:ext uri="{FF2B5EF4-FFF2-40B4-BE49-F238E27FC236}">
                <a16:creationId xmlns:a16="http://schemas.microsoft.com/office/drawing/2014/main" id="{18939EB3-456E-BBA5-3F73-A9DF38447652}"/>
              </a:ext>
            </a:extLst>
          </p:cNvPr>
          <p:cNvPicPr>
            <a:picLocks noChangeAspect="1"/>
          </p:cNvPicPr>
          <p:nvPr/>
        </p:nvPicPr>
        <p:blipFill>
          <a:blip r:embed="rId6"/>
          <a:stretch>
            <a:fillRect/>
          </a:stretch>
        </p:blipFill>
        <p:spPr>
          <a:xfrm>
            <a:off x="5002471" y="2421275"/>
            <a:ext cx="2042686" cy="2001010"/>
          </a:xfrm>
          <a:prstGeom prst="ellipse">
            <a:avLst/>
          </a:prstGeom>
        </p:spPr>
      </p:pic>
      <p:pic>
        <p:nvPicPr>
          <p:cNvPr id="13" name="Picture 12" descr="Icon&#10;&#10;Description automatically generated">
            <a:extLst>
              <a:ext uri="{FF2B5EF4-FFF2-40B4-BE49-F238E27FC236}">
                <a16:creationId xmlns:a16="http://schemas.microsoft.com/office/drawing/2014/main" id="{7C3BE2E7-19F5-FFAF-B15D-F15A89925C8C}"/>
              </a:ext>
            </a:extLst>
          </p:cNvPr>
          <p:cNvPicPr>
            <a:picLocks noChangeAspect="1"/>
          </p:cNvPicPr>
          <p:nvPr/>
        </p:nvPicPr>
        <p:blipFill>
          <a:blip r:embed="rId7"/>
          <a:stretch>
            <a:fillRect/>
          </a:stretch>
        </p:blipFill>
        <p:spPr>
          <a:xfrm>
            <a:off x="7662705" y="2899686"/>
            <a:ext cx="1578245" cy="11415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6" name="Google Shape;126;p16"/>
          <p:cNvSpPr txBox="1"/>
          <p:nvPr/>
        </p:nvSpPr>
        <p:spPr>
          <a:xfrm>
            <a:off x="717740" y="1740565"/>
            <a:ext cx="3153220" cy="273917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rPr>
              <a:t>Personalized r</a:t>
            </a:r>
            <a:r>
              <a:rPr lang="en-US" sz="1800" dirty="0">
                <a:solidFill>
                  <a:schemeClr val="dk1"/>
                </a:solidFill>
                <a:latin typeface="Arial"/>
                <a:ea typeface="Arial"/>
                <a:cs typeface="Arial"/>
                <a:sym typeface="Arial"/>
              </a:rPr>
              <a:t>eports: SCQ, SRS, CBCL and Vineland located on your </a:t>
            </a:r>
            <a:r>
              <a:rPr lang="en-US" sz="1800" dirty="0">
                <a:solidFill>
                  <a:schemeClr val="dk1"/>
                </a:solidFill>
              </a:rPr>
              <a:t>dashboard</a:t>
            </a:r>
            <a:br>
              <a:rPr lang="en-US" sz="1800" dirty="0">
                <a:solidFill>
                  <a:schemeClr val="dk1"/>
                </a:solidFill>
              </a:rPr>
            </a:b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Summary snapshots on your gene pa</a:t>
            </a:r>
            <a:r>
              <a:rPr lang="en-US" sz="1800" dirty="0">
                <a:solidFill>
                  <a:schemeClr val="dk1"/>
                </a:solidFill>
              </a:rPr>
              <a:t>ge</a:t>
            </a:r>
            <a:br>
              <a:rPr lang="en-US" sz="1800" dirty="0">
                <a:solidFill>
                  <a:schemeClr val="dk1"/>
                </a:solidFill>
              </a:rPr>
            </a:b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Presentations at </a:t>
            </a:r>
            <a:r>
              <a:rPr lang="en-US" sz="1800" dirty="0">
                <a:solidFill>
                  <a:schemeClr val="dk1"/>
                </a:solidFill>
              </a:rPr>
              <a:t>conferences and meetings</a:t>
            </a:r>
            <a:endParaRPr dirty="0"/>
          </a:p>
        </p:txBody>
      </p:sp>
      <p:pic>
        <p:nvPicPr>
          <p:cNvPr id="127" name="Google Shape;127;p16"/>
          <p:cNvPicPr preferRelativeResize="0"/>
          <p:nvPr/>
        </p:nvPicPr>
        <p:blipFill rotWithShape="1">
          <a:blip r:embed="rId3">
            <a:alphaModFix/>
          </a:blip>
          <a:srcRect/>
          <a:stretch/>
        </p:blipFill>
        <p:spPr>
          <a:xfrm>
            <a:off x="7831328" y="1503680"/>
            <a:ext cx="4104640" cy="3850640"/>
          </a:xfrm>
          <a:prstGeom prst="rect">
            <a:avLst/>
          </a:prstGeom>
          <a:noFill/>
          <a:ln>
            <a:noFill/>
          </a:ln>
        </p:spPr>
      </p:pic>
      <p:sp>
        <p:nvSpPr>
          <p:cNvPr id="129" name="Google Shape;129;p16"/>
          <p:cNvSpPr/>
          <p:nvPr/>
        </p:nvSpPr>
        <p:spPr>
          <a:xfrm>
            <a:off x="275382" y="258294"/>
            <a:ext cx="11415600" cy="35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dk1"/>
                </a:solidFill>
              </a:rPr>
              <a:t>Information for Families</a:t>
            </a:r>
            <a:endParaRPr sz="2800" b="1" dirty="0"/>
          </a:p>
        </p:txBody>
      </p:sp>
      <p:pic>
        <p:nvPicPr>
          <p:cNvPr id="3" name="Picture 3" descr="Chart&#10;&#10;Description automatically generated">
            <a:extLst>
              <a:ext uri="{FF2B5EF4-FFF2-40B4-BE49-F238E27FC236}">
                <a16:creationId xmlns:a16="http://schemas.microsoft.com/office/drawing/2014/main" id="{748A7AF3-E949-4064-430E-D109A60135DC}"/>
              </a:ext>
            </a:extLst>
          </p:cNvPr>
          <p:cNvPicPr>
            <a:picLocks noChangeAspect="1"/>
          </p:cNvPicPr>
          <p:nvPr/>
        </p:nvPicPr>
        <p:blipFill>
          <a:blip r:embed="rId4"/>
          <a:stretch>
            <a:fillRect/>
          </a:stretch>
        </p:blipFill>
        <p:spPr>
          <a:xfrm>
            <a:off x="3822032" y="687796"/>
            <a:ext cx="3976436" cy="55926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60CF0A-C5BA-A84D-AA21-821310FBBBBD}"/>
              </a:ext>
            </a:extLst>
          </p:cNvPr>
          <p:cNvSpPr/>
          <p:nvPr/>
        </p:nvSpPr>
        <p:spPr>
          <a:xfrm>
            <a:off x="0" y="0"/>
            <a:ext cx="12192000" cy="628226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Description automatically generated">
            <a:extLst>
              <a:ext uri="{FF2B5EF4-FFF2-40B4-BE49-F238E27FC236}">
                <a16:creationId xmlns:a16="http://schemas.microsoft.com/office/drawing/2014/main" id="{D8681103-327A-4D4D-A2F7-9E850DB24CFE}"/>
              </a:ext>
            </a:extLst>
          </p:cNvPr>
          <p:cNvPicPr>
            <a:picLocks noChangeAspect="1"/>
          </p:cNvPicPr>
          <p:nvPr/>
        </p:nvPicPr>
        <p:blipFill>
          <a:blip r:embed="rId3"/>
          <a:stretch>
            <a:fillRect/>
          </a:stretch>
        </p:blipFill>
        <p:spPr>
          <a:xfrm>
            <a:off x="421000" y="1625602"/>
            <a:ext cx="11349999" cy="3589867"/>
          </a:xfrm>
          <a:prstGeom prst="rect">
            <a:avLst/>
          </a:prstGeom>
        </p:spPr>
      </p:pic>
      <p:sp>
        <p:nvSpPr>
          <p:cNvPr id="7" name="Title 1">
            <a:extLst>
              <a:ext uri="{FF2B5EF4-FFF2-40B4-BE49-F238E27FC236}">
                <a16:creationId xmlns:a16="http://schemas.microsoft.com/office/drawing/2014/main" id="{6BA29105-0A8E-554D-B997-26E51C55339F}"/>
              </a:ext>
            </a:extLst>
          </p:cNvPr>
          <p:cNvSpPr txBox="1">
            <a:spLocks/>
          </p:cNvSpPr>
          <p:nvPr/>
        </p:nvSpPr>
        <p:spPr>
          <a:xfrm>
            <a:off x="622683" y="558804"/>
            <a:ext cx="10946632" cy="4208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
                <a:srgbClr val="000000"/>
              </a:buClr>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Arial"/>
              </a:rPr>
              <a:t>Progress of Individuals with </a:t>
            </a:r>
            <a:r>
              <a:rPr lang="en-US" sz="3200" b="1" dirty="0">
                <a:solidFill>
                  <a:schemeClr val="bg1"/>
                </a:solidFill>
              </a:rPr>
              <a:t>SLC6A1</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Arial"/>
            </a:endParaRPr>
          </a:p>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Arial"/>
            </a:endParaRPr>
          </a:p>
        </p:txBody>
      </p:sp>
      <p:sp>
        <p:nvSpPr>
          <p:cNvPr id="8" name="TextBox 7">
            <a:extLst>
              <a:ext uri="{FF2B5EF4-FFF2-40B4-BE49-F238E27FC236}">
                <a16:creationId xmlns:a16="http://schemas.microsoft.com/office/drawing/2014/main" id="{D58CC260-AF8D-2344-B2AB-8FAE5AA1E5B2}"/>
              </a:ext>
            </a:extLst>
          </p:cNvPr>
          <p:cNvSpPr txBox="1"/>
          <p:nvPr/>
        </p:nvSpPr>
        <p:spPr>
          <a:xfrm>
            <a:off x="1785673" y="5469518"/>
            <a:ext cx="8620654" cy="400110"/>
          </a:xfrm>
          <a:prstGeom prst="rect">
            <a:avLst/>
          </a:prstGeom>
          <a:noFill/>
        </p:spPr>
        <p:txBody>
          <a:bodyPr wrap="square" rtlCol="0">
            <a:spAutoFit/>
          </a:bodyPr>
          <a:lstStyle/>
          <a:p>
            <a:r>
              <a:rPr lang="en-US" sz="2000" dirty="0">
                <a:solidFill>
                  <a:schemeClr val="bg1"/>
                </a:solidFill>
              </a:rPr>
              <a:t>We are a long-term study, gathering new information from you every year.</a:t>
            </a:r>
          </a:p>
        </p:txBody>
      </p:sp>
      <p:sp>
        <p:nvSpPr>
          <p:cNvPr id="9" name="TextBox 8">
            <a:extLst>
              <a:ext uri="{FF2B5EF4-FFF2-40B4-BE49-F238E27FC236}">
                <a16:creationId xmlns:a16="http://schemas.microsoft.com/office/drawing/2014/main" id="{380525B6-34F7-8B44-86BD-626D034CA61F}"/>
              </a:ext>
            </a:extLst>
          </p:cNvPr>
          <p:cNvSpPr txBox="1"/>
          <p:nvPr/>
        </p:nvSpPr>
        <p:spPr>
          <a:xfrm>
            <a:off x="420999" y="4348818"/>
            <a:ext cx="1170733" cy="3755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chemeClr val="bg1"/>
                </a:solidFill>
              </a:rPr>
              <a:t>148</a:t>
            </a:r>
            <a:endParaRPr kumimoji="0" lang="en-US" sz="1400" b="1" i="0" u="none" strike="noStrike" kern="0" cap="none" spc="0" normalizeH="0" baseline="0" noProof="0" dirty="0">
              <a:ln>
                <a:noFill/>
              </a:ln>
              <a:solidFill>
                <a:schemeClr val="bg1"/>
              </a:solidFill>
              <a:effectLst/>
              <a:uLnTx/>
              <a:uFillTx/>
              <a:latin typeface="Arial"/>
              <a:cs typeface="Arial"/>
              <a:sym typeface="Arial"/>
            </a:endParaRPr>
          </a:p>
        </p:txBody>
      </p:sp>
      <p:sp>
        <p:nvSpPr>
          <p:cNvPr id="10" name="TextBox 9">
            <a:extLst>
              <a:ext uri="{FF2B5EF4-FFF2-40B4-BE49-F238E27FC236}">
                <a16:creationId xmlns:a16="http://schemas.microsoft.com/office/drawing/2014/main" id="{E22D0301-FBB6-7544-B17B-F02DA0C942CE}"/>
              </a:ext>
            </a:extLst>
          </p:cNvPr>
          <p:cNvSpPr txBox="1"/>
          <p:nvPr/>
        </p:nvSpPr>
        <p:spPr>
          <a:xfrm>
            <a:off x="2469932" y="4348817"/>
            <a:ext cx="11707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chemeClr val="bg1"/>
                </a:solidFill>
                <a:effectLst/>
                <a:uLnTx/>
                <a:uFillTx/>
                <a:latin typeface="Arial"/>
                <a:cs typeface="Arial"/>
                <a:sym typeface="Arial"/>
              </a:rPr>
              <a:t>116</a:t>
            </a:r>
          </a:p>
        </p:txBody>
      </p:sp>
      <p:sp>
        <p:nvSpPr>
          <p:cNvPr id="11" name="TextBox 10">
            <a:extLst>
              <a:ext uri="{FF2B5EF4-FFF2-40B4-BE49-F238E27FC236}">
                <a16:creationId xmlns:a16="http://schemas.microsoft.com/office/drawing/2014/main" id="{FA24F61F-19CA-044E-B3C2-64279861BDC9}"/>
              </a:ext>
            </a:extLst>
          </p:cNvPr>
          <p:cNvSpPr txBox="1"/>
          <p:nvPr/>
        </p:nvSpPr>
        <p:spPr>
          <a:xfrm>
            <a:off x="4518865" y="4348817"/>
            <a:ext cx="1170733" cy="3755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chemeClr val="bg1"/>
                </a:solidFill>
              </a:rPr>
              <a:t>87</a:t>
            </a:r>
            <a:endParaRPr kumimoji="0" lang="en-US" sz="1400" b="1" i="0" u="none" strike="noStrike" kern="0" cap="none" spc="0" normalizeH="0" baseline="0" noProof="0" dirty="0">
              <a:ln>
                <a:noFill/>
              </a:ln>
              <a:solidFill>
                <a:schemeClr val="bg1"/>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BCF49F01-7E16-B140-92CE-E95DBECF919B}"/>
              </a:ext>
            </a:extLst>
          </p:cNvPr>
          <p:cNvSpPr txBox="1"/>
          <p:nvPr/>
        </p:nvSpPr>
        <p:spPr>
          <a:xfrm>
            <a:off x="6550865" y="4348817"/>
            <a:ext cx="1170733" cy="375582"/>
          </a:xfrm>
          <a:prstGeom prst="rect">
            <a:avLst/>
          </a:prstGeom>
          <a:noFill/>
        </p:spPr>
        <p:txBody>
          <a:bodyPr wrap="square" rtlCol="0">
            <a:spAutoFit/>
          </a:bodyPr>
          <a:lstStyle/>
          <a:p>
            <a:pPr lvl="0" algn="ctr">
              <a:buClr>
                <a:srgbClr val="000000"/>
              </a:buClr>
              <a:defRPr/>
            </a:pPr>
            <a:r>
              <a:rPr lang="en-US" b="1" dirty="0">
                <a:solidFill>
                  <a:schemeClr val="bg1"/>
                </a:solidFill>
              </a:rPr>
              <a:t>98</a:t>
            </a:r>
            <a:endParaRPr lang="en-US" sz="1400" b="1" kern="0" dirty="0">
              <a:solidFill>
                <a:schemeClr val="bg1"/>
              </a:solidFill>
              <a:cs typeface="Arial"/>
              <a:sym typeface="Arial"/>
            </a:endParaRPr>
          </a:p>
        </p:txBody>
      </p:sp>
      <p:sp>
        <p:nvSpPr>
          <p:cNvPr id="13" name="TextBox 12">
            <a:extLst>
              <a:ext uri="{FF2B5EF4-FFF2-40B4-BE49-F238E27FC236}">
                <a16:creationId xmlns:a16="http://schemas.microsoft.com/office/drawing/2014/main" id="{15646C7E-6128-F045-A7D5-7D4604559296}"/>
              </a:ext>
            </a:extLst>
          </p:cNvPr>
          <p:cNvSpPr txBox="1"/>
          <p:nvPr/>
        </p:nvSpPr>
        <p:spPr>
          <a:xfrm>
            <a:off x="8551335" y="4348817"/>
            <a:ext cx="11707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chemeClr val="bg1"/>
                </a:solidFill>
                <a:effectLst/>
                <a:uLnTx/>
                <a:uFillTx/>
                <a:latin typeface="Arial"/>
                <a:cs typeface="Arial"/>
                <a:sym typeface="Arial"/>
              </a:rPr>
              <a:t>15</a:t>
            </a:r>
          </a:p>
        </p:txBody>
      </p:sp>
      <p:sp>
        <p:nvSpPr>
          <p:cNvPr id="14" name="TextBox 13">
            <a:extLst>
              <a:ext uri="{FF2B5EF4-FFF2-40B4-BE49-F238E27FC236}">
                <a16:creationId xmlns:a16="http://schemas.microsoft.com/office/drawing/2014/main" id="{647588C8-3B59-7943-A439-51233B33DAC0}"/>
              </a:ext>
            </a:extLst>
          </p:cNvPr>
          <p:cNvSpPr txBox="1"/>
          <p:nvPr/>
        </p:nvSpPr>
        <p:spPr>
          <a:xfrm>
            <a:off x="10476777" y="4382719"/>
            <a:ext cx="142006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bg1"/>
                </a:solidFill>
              </a:rPr>
              <a:t>Login for more</a:t>
            </a:r>
            <a:endParaRPr kumimoji="0" lang="en-US" sz="1050" i="0" u="none" strike="noStrike" kern="0" cap="none" spc="0" normalizeH="0" baseline="0" noProof="0" dirty="0">
              <a:ln>
                <a:noFill/>
              </a:ln>
              <a:solidFill>
                <a:schemeClr val="bg1"/>
              </a:solidFill>
              <a:effectLst/>
              <a:uLnTx/>
              <a:uFillTx/>
              <a:latin typeface="Arial"/>
              <a:cs typeface="Arial"/>
              <a:sym typeface="Arial"/>
            </a:endParaRPr>
          </a:p>
        </p:txBody>
      </p:sp>
    </p:spTree>
    <p:extLst>
      <p:ext uri="{BB962C8B-B14F-4D97-AF65-F5344CB8AC3E}">
        <p14:creationId xmlns:p14="http://schemas.microsoft.com/office/powerpoint/2010/main" val="78938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p:nvPr/>
        </p:nvSpPr>
        <p:spPr>
          <a:xfrm>
            <a:off x="762001" y="166455"/>
            <a:ext cx="10861964" cy="790400"/>
          </a:xfrm>
          <a:prstGeom prst="rect">
            <a:avLst/>
          </a:prstGeom>
          <a:noFill/>
          <a:ln>
            <a:noFill/>
          </a:ln>
        </p:spPr>
        <p:txBody>
          <a:bodyPr spcFirstLastPara="1" wrap="square" lIns="0" tIns="0" rIns="0" bIns="0" anchor="t" anchorCtr="0">
            <a:normAutofit/>
          </a:bodyPr>
          <a:lstStyle/>
          <a:p>
            <a:pPr marL="0" marR="0" lvl="0" indent="0" algn="ctr" rtl="0">
              <a:lnSpc>
                <a:spcPct val="90000"/>
              </a:lnSpc>
              <a:spcBef>
                <a:spcPts val="0"/>
              </a:spcBef>
              <a:spcAft>
                <a:spcPts val="0"/>
              </a:spcAft>
              <a:buClr>
                <a:srgbClr val="424A54"/>
              </a:buClr>
              <a:buSzPts val="2300"/>
              <a:buFont typeface="Arial"/>
              <a:buNone/>
            </a:pPr>
            <a:r>
              <a:rPr lang="en-US" sz="2300" b="1" i="0" u="none" strike="noStrike" cap="none" dirty="0">
                <a:solidFill>
                  <a:srgbClr val="424A54"/>
                </a:solidFill>
                <a:latin typeface="Arial"/>
                <a:ea typeface="Arial"/>
                <a:cs typeface="Arial"/>
                <a:sym typeface="Arial"/>
              </a:rPr>
              <a:t>Variants Observed in S</a:t>
            </a:r>
            <a:r>
              <a:rPr lang="en-US" sz="2300" b="1" dirty="0">
                <a:solidFill>
                  <a:srgbClr val="424A54"/>
                </a:solidFill>
              </a:rPr>
              <a:t>LC6A1</a:t>
            </a:r>
            <a:br>
              <a:rPr lang="en-US" sz="2300" b="1" i="0" u="none" strike="noStrike" cap="none" dirty="0">
                <a:latin typeface="Arial"/>
                <a:ea typeface="Arial"/>
                <a:cs typeface="Arial"/>
              </a:rPr>
            </a:br>
            <a:r>
              <a:rPr lang="en-US" sz="2300" b="1" i="0" u="none" strike="noStrike" cap="none" dirty="0">
                <a:solidFill>
                  <a:srgbClr val="424A54"/>
                </a:solidFill>
                <a:latin typeface="Arial"/>
                <a:ea typeface="Arial"/>
                <a:cs typeface="Arial"/>
                <a:sym typeface="Arial"/>
              </a:rPr>
              <a:t> </a:t>
            </a:r>
            <a:r>
              <a:rPr lang="en-US" sz="2300" b="1" dirty="0">
                <a:solidFill>
                  <a:srgbClr val="424A54"/>
                </a:solidFill>
              </a:rPr>
              <a:t>86</a:t>
            </a:r>
            <a:r>
              <a:rPr lang="en-US" sz="2300" b="1" i="0" u="none" strike="noStrike" cap="none" dirty="0">
                <a:solidFill>
                  <a:srgbClr val="424A54"/>
                </a:solidFill>
                <a:latin typeface="Arial"/>
                <a:ea typeface="Arial"/>
                <a:cs typeface="Arial"/>
                <a:sym typeface="Arial"/>
              </a:rPr>
              <a:t> individuals</a:t>
            </a:r>
            <a:endParaRPr sz="1400" b="0" i="0" u="none" strike="noStrike" cap="none" dirty="0">
              <a:solidFill>
                <a:srgbClr val="000000"/>
              </a:solidFill>
              <a:latin typeface="Arial"/>
              <a:ea typeface="Arial"/>
              <a:cs typeface="Arial"/>
              <a:sym typeface="Arial"/>
            </a:endParaRPr>
          </a:p>
        </p:txBody>
      </p:sp>
      <p:sp>
        <p:nvSpPr>
          <p:cNvPr id="63" name="Google Shape;63;p1"/>
          <p:cNvSpPr txBox="1"/>
          <p:nvPr/>
        </p:nvSpPr>
        <p:spPr>
          <a:xfrm>
            <a:off x="337603" y="5580000"/>
            <a:ext cx="38091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Variants as of November 2022</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dirty="0">
                <a:solidFill>
                  <a:schemeClr val="dk1"/>
                </a:solidFill>
              </a:rPr>
              <a:t>26</a:t>
            </a:r>
            <a:r>
              <a:rPr lang="en-US" sz="1400" b="0" i="0" u="none" strike="noStrike" cap="none" dirty="0">
                <a:solidFill>
                  <a:schemeClr val="dk1"/>
                </a:solidFill>
                <a:latin typeface="Arial"/>
                <a:ea typeface="Arial"/>
                <a:cs typeface="Arial"/>
                <a:sym typeface="Arial"/>
              </a:rPr>
              <a:t> VUS in Simons Searchlight; not shown</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 Indicates biological relatives</a:t>
            </a:r>
            <a:endParaRPr sz="1400" b="0" i="0" u="none" strike="noStrike" cap="none" dirty="0">
              <a:solidFill>
                <a:schemeClr val="dk1"/>
              </a:solidFill>
              <a:latin typeface="Arial"/>
              <a:ea typeface="Arial"/>
              <a:cs typeface="Arial"/>
              <a:sym typeface="Arial"/>
            </a:endParaRPr>
          </a:p>
        </p:txBody>
      </p:sp>
      <p:graphicFrame>
        <p:nvGraphicFramePr>
          <p:cNvPr id="64" name="Google Shape;64;p1"/>
          <p:cNvGraphicFramePr/>
          <p:nvPr>
            <p:extLst>
              <p:ext uri="{D42A27DB-BD31-4B8C-83A1-F6EECF244321}">
                <p14:modId xmlns:p14="http://schemas.microsoft.com/office/powerpoint/2010/main" val="4241089367"/>
              </p:ext>
            </p:extLst>
          </p:nvPr>
        </p:nvGraphicFramePr>
        <p:xfrm>
          <a:off x="6268403" y="995480"/>
          <a:ext cx="5479325" cy="3477585"/>
        </p:xfrm>
        <a:graphic>
          <a:graphicData uri="http://schemas.openxmlformats.org/drawingml/2006/table">
            <a:tbl>
              <a:tblPr firstRow="1" bandRow="1">
                <a:tableStyleId>{793D81CF-94F2-401A-BA57-92F5A7B2D0C5}</a:tableStyleId>
              </a:tblPr>
              <a:tblGrid>
                <a:gridCol w="1275175">
                  <a:extLst>
                    <a:ext uri="{9D8B030D-6E8A-4147-A177-3AD203B41FA5}">
                      <a16:colId xmlns:a16="http://schemas.microsoft.com/office/drawing/2014/main" val="20000"/>
                    </a:ext>
                  </a:extLst>
                </a:gridCol>
                <a:gridCol w="756750">
                  <a:extLst>
                    <a:ext uri="{9D8B030D-6E8A-4147-A177-3AD203B41FA5}">
                      <a16:colId xmlns:a16="http://schemas.microsoft.com/office/drawing/2014/main" val="20001"/>
                    </a:ext>
                  </a:extLst>
                </a:gridCol>
                <a:gridCol w="1837575">
                  <a:extLst>
                    <a:ext uri="{9D8B030D-6E8A-4147-A177-3AD203B41FA5}">
                      <a16:colId xmlns:a16="http://schemas.microsoft.com/office/drawing/2014/main" val="20002"/>
                    </a:ext>
                  </a:extLst>
                </a:gridCol>
                <a:gridCol w="1609825">
                  <a:extLst>
                    <a:ext uri="{9D8B030D-6E8A-4147-A177-3AD203B41FA5}">
                      <a16:colId xmlns:a16="http://schemas.microsoft.com/office/drawing/2014/main" val="20003"/>
                    </a:ext>
                  </a:extLst>
                </a:gridCol>
              </a:tblGrid>
              <a:tr h="344800">
                <a:tc>
                  <a:txBody>
                    <a:bodyPr/>
                    <a:lstStyle/>
                    <a:p>
                      <a:pPr marL="0" marR="0" lvl="0" indent="0" algn="ctr" rtl="0">
                        <a:lnSpc>
                          <a:spcPct val="100000"/>
                        </a:lnSpc>
                        <a:spcBef>
                          <a:spcPts val="0"/>
                        </a:spcBef>
                        <a:spcAft>
                          <a:spcPts val="0"/>
                        </a:spcAft>
                        <a:buClr>
                          <a:schemeClr val="dk1"/>
                        </a:buClr>
                        <a:buSzPts val="1100"/>
                        <a:buFont typeface="Arial"/>
                        <a:buNone/>
                      </a:pPr>
                      <a:r>
                        <a:rPr lang="en-US" sz="1200" b="1" u="none" strike="noStrike" cap="none"/>
                        <a:t>Variant Category</a:t>
                      </a:r>
                      <a:endParaRPr sz="1200" b="1" u="none" strike="noStrike" cap="none">
                        <a:latin typeface="Arial"/>
                        <a:ea typeface="Arial"/>
                        <a:cs typeface="Arial"/>
                        <a:sym typeface="Arial"/>
                      </a:endParaRPr>
                    </a:p>
                  </a:txBody>
                  <a:tcPr marL="9525" marR="9525" marT="9525" marB="0">
                    <a:solidFill>
                      <a:srgbClr val="00B0F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200" b="1" u="none" strike="noStrike" cap="none" dirty="0"/>
                        <a:t>Number</a:t>
                      </a:r>
                      <a:endParaRPr sz="1200" b="1" u="none" strike="noStrike" cap="none" dirty="0"/>
                    </a:p>
                    <a:p>
                      <a:pPr marL="0" marR="0" lvl="0" indent="0" algn="ctr" rtl="0">
                        <a:lnSpc>
                          <a:spcPct val="100000"/>
                        </a:lnSpc>
                        <a:spcBef>
                          <a:spcPts val="0"/>
                        </a:spcBef>
                        <a:spcAft>
                          <a:spcPts val="0"/>
                        </a:spcAft>
                        <a:buClr>
                          <a:schemeClr val="dk1"/>
                        </a:buClr>
                        <a:buSzPts val="1100"/>
                        <a:buFont typeface="Arial"/>
                        <a:buNone/>
                      </a:pPr>
                      <a:endParaRPr sz="1200" b="1" u="none" strike="noStrike" cap="none" dirty="0">
                        <a:latin typeface="Arial"/>
                        <a:ea typeface="Arial"/>
                        <a:cs typeface="Arial"/>
                        <a:sym typeface="Arial"/>
                      </a:endParaRPr>
                    </a:p>
                  </a:txBody>
                  <a:tcPr marL="9525" marR="9525" marT="9525" marB="0">
                    <a:solidFill>
                      <a:srgbClr val="00B0F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200" b="1" u="none" strike="noStrike" cap="none"/>
                        <a:t>Coordinates</a:t>
                      </a:r>
                      <a:endParaRPr sz="1200" b="1" u="none" strike="noStrike" cap="none">
                        <a:latin typeface="Arial"/>
                        <a:ea typeface="Arial"/>
                        <a:cs typeface="Arial"/>
                        <a:sym typeface="Arial"/>
                      </a:endParaRPr>
                    </a:p>
                  </a:txBody>
                  <a:tcPr marL="9525" marR="9525" marT="9525" marB="0">
                    <a:solidFill>
                      <a:srgbClr val="00B0F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200" b="1" u="none" strike="noStrike" cap="none" dirty="0"/>
                        <a:t>Variant Classification</a:t>
                      </a:r>
                      <a:endParaRPr sz="1200" b="1" u="none" strike="noStrike" cap="none" dirty="0">
                        <a:latin typeface="Arial"/>
                        <a:ea typeface="Arial"/>
                        <a:cs typeface="Arial"/>
                        <a:sym typeface="Arial"/>
                      </a:endParaRPr>
                    </a:p>
                  </a:txBody>
                  <a:tcPr marL="9525" marR="9525" marT="9525" marB="0">
                    <a:solidFill>
                      <a:srgbClr val="00B0F0"/>
                    </a:solidFill>
                  </a:tcPr>
                </a:tc>
                <a:extLst>
                  <a:ext uri="{0D108BD9-81ED-4DB2-BD59-A6C34878D82A}">
                    <a16:rowId xmlns:a16="http://schemas.microsoft.com/office/drawing/2014/main" val="10000"/>
                  </a:ext>
                </a:extLst>
              </a:tr>
              <a:tr h="258525">
                <a:tc rowSpan="12">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chemeClr val="dk1"/>
                          </a:solidFill>
                        </a:rPr>
                        <a:t>Frameshift or nonsense</a:t>
                      </a:r>
                      <a:endParaRPr sz="1200" b="1" u="none" strike="noStrike" cap="none">
                        <a:solidFill>
                          <a:schemeClr val="dk1"/>
                        </a:solidFill>
                      </a:endParaRPr>
                    </a:p>
                  </a:txBody>
                  <a:tcPr marL="9525" marR="9525" marT="9525" marB="0" anchor="ctr"/>
                </a:tc>
                <a:tc>
                  <a:txBody>
                    <a:bodyPr/>
                    <a:lstStyle/>
                    <a:p>
                      <a:pPr marL="0" lvl="0" indent="0" algn="l" rtl="0">
                        <a:spcBef>
                          <a:spcPts val="0"/>
                        </a:spcBef>
                        <a:spcAft>
                          <a:spcPts val="0"/>
                        </a:spcAft>
                        <a:buNone/>
                      </a:pPr>
                      <a:endParaRPr sz="1100" b="1"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p.Lys36Glufs*171</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a:p>
                  </a:txBody>
                  <a:tcPr marL="28575" marR="28575" marT="19050" marB="19050" anchor="b"/>
                </a:tc>
                <a:extLst>
                  <a:ext uri="{0D108BD9-81ED-4DB2-BD59-A6C34878D82A}">
                    <a16:rowId xmlns:a16="http://schemas.microsoft.com/office/drawing/2014/main" val="10001"/>
                  </a:ext>
                </a:extLst>
              </a:tr>
              <a:tr h="258525">
                <a:tc vMerge="1">
                  <a:txBody>
                    <a:bodyPr/>
                    <a:lstStyle/>
                    <a:p>
                      <a:endParaRPr lang="en-US"/>
                    </a:p>
                  </a:txBody>
                  <a:tcPr/>
                </a:tc>
                <a:tc>
                  <a:txBody>
                    <a:bodyPr/>
                    <a:lstStyle/>
                    <a:p>
                      <a:pPr marL="0" lvl="0" indent="0" algn="l" rtl="0">
                        <a:spcBef>
                          <a:spcPts val="0"/>
                        </a:spcBef>
                        <a:spcAft>
                          <a:spcPts val="0"/>
                        </a:spcAft>
                        <a:buNone/>
                      </a:pPr>
                      <a:endParaRPr sz="1100" b="1"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p.Val115Tyrfs*22</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a:p>
                  </a:txBody>
                  <a:tcPr marL="28575" marR="28575" marT="19050" marB="19050" anchor="b"/>
                </a:tc>
                <a:extLst>
                  <a:ext uri="{0D108BD9-81ED-4DB2-BD59-A6C34878D82A}">
                    <a16:rowId xmlns:a16="http://schemas.microsoft.com/office/drawing/2014/main" val="10002"/>
                  </a:ext>
                </a:extLst>
              </a:tr>
              <a:tr h="258525">
                <a:tc vMerge="1">
                  <a:txBody>
                    <a:bodyPr/>
                    <a:lstStyle/>
                    <a:p>
                      <a:endParaRPr lang="en-US"/>
                    </a:p>
                  </a:txBody>
                  <a:tcPr/>
                </a:tc>
                <a:tc>
                  <a:txBody>
                    <a:bodyPr/>
                    <a:lstStyle/>
                    <a:p>
                      <a:pPr marL="0" lvl="0" indent="0" algn="l" rtl="0">
                        <a:spcBef>
                          <a:spcPts val="0"/>
                        </a:spcBef>
                        <a:spcAft>
                          <a:spcPts val="0"/>
                        </a:spcAft>
                        <a:buNone/>
                      </a:pPr>
                      <a:endParaRPr sz="1100"/>
                    </a:p>
                  </a:txBody>
                  <a:tcPr marL="28575" marR="28575" marT="19050" marB="19050" anchor="b"/>
                </a:tc>
                <a:tc>
                  <a:txBody>
                    <a:bodyPr/>
                    <a:lstStyle/>
                    <a:p>
                      <a:pPr marL="0" marR="0" lvl="0" indent="0" algn="ctr" rtl="0">
                        <a:lnSpc>
                          <a:spcPct val="115000"/>
                        </a:lnSpc>
                        <a:spcBef>
                          <a:spcPts val="0"/>
                        </a:spcBef>
                        <a:spcAft>
                          <a:spcPts val="0"/>
                        </a:spcAft>
                        <a:buNone/>
                      </a:pPr>
                      <a:r>
                        <a:rPr lang="en-US" sz="1100"/>
                        <a:t>p.Thr217_Ile220del</a:t>
                      </a:r>
                      <a:endParaRPr sz="1100"/>
                    </a:p>
                  </a:txBody>
                  <a:tcPr marL="91425" marR="91425" marT="19050" marB="19050" anchor="b"/>
                </a:tc>
                <a:tc>
                  <a:txBody>
                    <a:bodyPr/>
                    <a:lstStyle/>
                    <a:p>
                      <a:pPr marL="0" marR="0" lvl="0" indent="0" algn="ctr" rtl="0">
                        <a:lnSpc>
                          <a:spcPct val="115000"/>
                        </a:lnSpc>
                        <a:spcBef>
                          <a:spcPts val="0"/>
                        </a:spcBef>
                        <a:spcAft>
                          <a:spcPts val="0"/>
                        </a:spcAft>
                        <a:buNone/>
                      </a:pPr>
                      <a:r>
                        <a:rPr lang="en-US" sz="1100"/>
                        <a:t>Likely Pathogenic</a:t>
                      </a:r>
                      <a:endParaRPr sz="1100"/>
                    </a:p>
                  </a:txBody>
                  <a:tcPr marL="91425" marR="91425" marT="19050" marB="19050" anchor="b"/>
                </a:tc>
                <a:extLst>
                  <a:ext uri="{0D108BD9-81ED-4DB2-BD59-A6C34878D82A}">
                    <a16:rowId xmlns:a16="http://schemas.microsoft.com/office/drawing/2014/main" val="10003"/>
                  </a:ext>
                </a:extLst>
              </a:tr>
              <a:tr h="258525">
                <a:tc vMerge="1">
                  <a:txBody>
                    <a:bodyPr/>
                    <a:lstStyle/>
                    <a:p>
                      <a:endParaRPr lang="en-US"/>
                    </a:p>
                  </a:txBody>
                  <a:tcPr/>
                </a:tc>
                <a:tc>
                  <a:txBody>
                    <a:bodyPr/>
                    <a:lstStyle/>
                    <a:p>
                      <a:pPr marL="0" lvl="0" indent="0" algn="l" rtl="0">
                        <a:spcBef>
                          <a:spcPts val="0"/>
                        </a:spcBef>
                        <a:spcAft>
                          <a:spcPts val="0"/>
                        </a:spcAft>
                        <a:buNone/>
                      </a:pPr>
                      <a:endParaRPr sz="1100"/>
                    </a:p>
                  </a:txBody>
                  <a:tcPr marL="28575" marR="28575" marT="19050" marB="19050" anchor="b"/>
                </a:tc>
                <a:tc>
                  <a:txBody>
                    <a:bodyPr/>
                    <a:lstStyle/>
                    <a:p>
                      <a:pPr marL="0" marR="0" lvl="0" indent="0" algn="ctr" rtl="0">
                        <a:lnSpc>
                          <a:spcPct val="115000"/>
                        </a:lnSpc>
                        <a:spcBef>
                          <a:spcPts val="0"/>
                        </a:spcBef>
                        <a:spcAft>
                          <a:spcPts val="0"/>
                        </a:spcAft>
                        <a:buNone/>
                      </a:pPr>
                      <a:r>
                        <a:rPr lang="en-US" sz="1100"/>
                        <a:t>p.Leu286Alafs*70</a:t>
                      </a:r>
                      <a:endParaRPr sz="1100"/>
                    </a:p>
                  </a:txBody>
                  <a:tcPr marL="91425" marR="91425" marT="19050" marB="19050" anchor="b"/>
                </a:tc>
                <a:tc>
                  <a:txBody>
                    <a:bodyPr/>
                    <a:lstStyle/>
                    <a:p>
                      <a:pPr marL="0" lvl="0" indent="0" algn="l" rtl="0">
                        <a:lnSpc>
                          <a:spcPct val="115000"/>
                        </a:lnSpc>
                        <a:spcBef>
                          <a:spcPts val="0"/>
                        </a:spcBef>
                        <a:spcAft>
                          <a:spcPts val="0"/>
                        </a:spcAft>
                        <a:buNone/>
                      </a:pPr>
                      <a:r>
                        <a:rPr lang="en-US" sz="1100"/>
                        <a:t>Pathogenic</a:t>
                      </a:r>
                      <a:endParaRPr sz="1100"/>
                    </a:p>
                  </a:txBody>
                  <a:tcPr marL="91425" marR="91425" marT="19050" marB="19050" anchor="b"/>
                </a:tc>
                <a:extLst>
                  <a:ext uri="{0D108BD9-81ED-4DB2-BD59-A6C34878D82A}">
                    <a16:rowId xmlns:a16="http://schemas.microsoft.com/office/drawing/2014/main" val="10004"/>
                  </a:ext>
                </a:extLst>
              </a:tr>
              <a:tr h="258525">
                <a:tc vMerge="1">
                  <a:txBody>
                    <a:bodyPr/>
                    <a:lstStyle/>
                    <a:p>
                      <a:endParaRPr lang="en-US"/>
                    </a:p>
                  </a:txBody>
                  <a:tcPr/>
                </a:tc>
                <a:tc>
                  <a:txBody>
                    <a:bodyPr/>
                    <a:lstStyle/>
                    <a:p>
                      <a:pPr marL="0" lvl="0" indent="0" algn="l" rtl="0">
                        <a:spcBef>
                          <a:spcPts val="0"/>
                        </a:spcBef>
                        <a:spcAft>
                          <a:spcPts val="0"/>
                        </a:spcAft>
                        <a:buNone/>
                      </a:pPr>
                      <a:endParaRPr sz="1100" b="1"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p.Gln291*</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a:p>
                  </a:txBody>
                  <a:tcPr marL="28575" marR="28575" marT="19050" marB="19050" anchor="b"/>
                </a:tc>
                <a:extLst>
                  <a:ext uri="{0D108BD9-81ED-4DB2-BD59-A6C34878D82A}">
                    <a16:rowId xmlns:a16="http://schemas.microsoft.com/office/drawing/2014/main" val="10005"/>
                  </a:ext>
                </a:extLst>
              </a:tr>
              <a:tr h="258525">
                <a:tc vMerge="1">
                  <a:txBody>
                    <a:bodyPr/>
                    <a:lstStyle/>
                    <a:p>
                      <a:endParaRPr lang="en-US"/>
                    </a:p>
                  </a:txBody>
                  <a:tcPr/>
                </a:tc>
                <a:tc>
                  <a:txBody>
                    <a:bodyPr/>
                    <a:lstStyle/>
                    <a:p>
                      <a:pPr marL="0" lvl="0" indent="0" algn="l" rtl="0">
                        <a:spcBef>
                          <a:spcPts val="0"/>
                        </a:spcBef>
                        <a:spcAft>
                          <a:spcPts val="0"/>
                        </a:spcAft>
                        <a:buNone/>
                      </a:pPr>
                      <a:endParaRPr sz="1100" b="1"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p.Gln374*</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a:p>
                  </a:txBody>
                  <a:tcPr marL="28575" marR="28575" marT="19050" marB="19050" anchor="b"/>
                </a:tc>
                <a:extLst>
                  <a:ext uri="{0D108BD9-81ED-4DB2-BD59-A6C34878D82A}">
                    <a16:rowId xmlns:a16="http://schemas.microsoft.com/office/drawing/2014/main" val="10006"/>
                  </a:ext>
                </a:extLst>
              </a:tr>
              <a:tr h="258525">
                <a:tc vMerge="1">
                  <a:txBody>
                    <a:bodyPr/>
                    <a:lstStyle/>
                    <a:p>
                      <a:endParaRPr lang="en-US"/>
                    </a:p>
                  </a:txBody>
                  <a:tcPr/>
                </a:tc>
                <a:tc>
                  <a:txBody>
                    <a:bodyPr/>
                    <a:lstStyle/>
                    <a:p>
                      <a:pPr marL="0" lvl="0" indent="0" algn="l" rtl="0">
                        <a:spcBef>
                          <a:spcPts val="0"/>
                        </a:spcBef>
                        <a:spcAft>
                          <a:spcPts val="0"/>
                        </a:spcAft>
                        <a:buNone/>
                      </a:pPr>
                      <a:endParaRPr sz="1100" b="1" u="none" strike="noStrike" cap="none"/>
                    </a:p>
                  </a:txBody>
                  <a:tcPr marL="28575" marR="28575" marT="19050" marB="19050" anchor="b"/>
                </a:tc>
                <a:tc>
                  <a:txBody>
                    <a:bodyPr/>
                    <a:lstStyle/>
                    <a:p>
                      <a:pPr marL="0" marR="0" lvl="0" indent="0" algn="ctr" rtl="0">
                        <a:lnSpc>
                          <a:spcPct val="115000"/>
                        </a:lnSpc>
                        <a:spcBef>
                          <a:spcPts val="0"/>
                        </a:spcBef>
                        <a:spcAft>
                          <a:spcPts val="0"/>
                        </a:spcAft>
                        <a:buNone/>
                      </a:pPr>
                      <a:r>
                        <a:rPr lang="en-US" sz="1100"/>
                        <a:t>p.Leu390_Leu392del</a:t>
                      </a:r>
                      <a:endParaRPr sz="1100"/>
                    </a:p>
                  </a:txBody>
                  <a:tcPr marL="91425" marR="91425" marT="19050" marB="19050" anchor="b"/>
                </a:tc>
                <a:tc>
                  <a:txBody>
                    <a:bodyPr/>
                    <a:lstStyle/>
                    <a:p>
                      <a:pPr marL="0" marR="0" lvl="0" indent="0" algn="ctr" rtl="0">
                        <a:lnSpc>
                          <a:spcPct val="115000"/>
                        </a:lnSpc>
                        <a:spcBef>
                          <a:spcPts val="0"/>
                        </a:spcBef>
                        <a:spcAft>
                          <a:spcPts val="0"/>
                        </a:spcAft>
                        <a:buNone/>
                      </a:pPr>
                      <a:r>
                        <a:rPr lang="en-US" sz="1100"/>
                        <a:t>Likely Pathogenic</a:t>
                      </a:r>
                      <a:endParaRPr sz="1100"/>
                    </a:p>
                  </a:txBody>
                  <a:tcPr marL="91425" marR="91425" marT="19050" marB="19050" anchor="b"/>
                </a:tc>
                <a:extLst>
                  <a:ext uri="{0D108BD9-81ED-4DB2-BD59-A6C34878D82A}">
                    <a16:rowId xmlns:a16="http://schemas.microsoft.com/office/drawing/2014/main" val="10007"/>
                  </a:ext>
                </a:extLst>
              </a:tr>
              <a:tr h="258525">
                <a:tc vMerge="1">
                  <a:txBody>
                    <a:bodyPr/>
                    <a:lstStyle/>
                    <a:p>
                      <a:endParaRPr lang="en-US"/>
                    </a:p>
                  </a:txBody>
                  <a:tcPr/>
                </a:tc>
                <a:tc>
                  <a:txBody>
                    <a:bodyPr/>
                    <a:lstStyle/>
                    <a:p>
                      <a:pPr marL="0" lvl="0" indent="0" algn="l" rtl="0">
                        <a:spcBef>
                          <a:spcPts val="0"/>
                        </a:spcBef>
                        <a:spcAft>
                          <a:spcPts val="0"/>
                        </a:spcAft>
                        <a:buNone/>
                      </a:pPr>
                      <a:endParaRPr sz="1100" b="1"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p.Leu408Trpfs*26</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8"/>
                  </a:ext>
                </a:extLst>
              </a:tr>
              <a:tr h="258525">
                <a:tc vMerge="1">
                  <a:txBody>
                    <a:bodyPr/>
                    <a:lstStyle/>
                    <a:p>
                      <a:endParaRPr lang="en-US"/>
                    </a:p>
                  </a:txBody>
                  <a:tcPr/>
                </a:tc>
                <a:tc>
                  <a:txBody>
                    <a:bodyPr/>
                    <a:lstStyle/>
                    <a:p>
                      <a:pPr marL="0" lvl="0" indent="0" algn="l" rtl="0">
                        <a:spcBef>
                          <a:spcPts val="0"/>
                        </a:spcBef>
                        <a:spcAft>
                          <a:spcPts val="0"/>
                        </a:spcAft>
                        <a:buNone/>
                      </a:pPr>
                      <a:endParaRPr sz="1100" b="1"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p.Arg419Alafs*15</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9"/>
                  </a:ext>
                </a:extLst>
              </a:tr>
              <a:tr h="258525">
                <a:tc vMerge="1">
                  <a:txBody>
                    <a:bodyPr/>
                    <a:lstStyle/>
                    <a:p>
                      <a:endParaRPr lang="en-US"/>
                    </a:p>
                  </a:txBody>
                  <a:tcPr/>
                </a:tc>
                <a:tc>
                  <a:txBody>
                    <a:bodyPr/>
                    <a:lstStyle/>
                    <a:p>
                      <a:pPr marL="0" lvl="0" indent="0" algn="ctr" rtl="0">
                        <a:lnSpc>
                          <a:spcPct val="115000"/>
                        </a:lnSpc>
                        <a:spcBef>
                          <a:spcPts val="0"/>
                        </a:spcBef>
                        <a:spcAft>
                          <a:spcPts val="0"/>
                        </a:spcAft>
                        <a:buNone/>
                      </a:pPr>
                      <a:r>
                        <a:rPr lang="en-US" sz="1100" b="1"/>
                        <a:t>3</a:t>
                      </a:r>
                      <a:endParaRPr sz="1100" b="1"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p.Arg479*</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a:p>
                  </a:txBody>
                  <a:tcPr marL="28575" marR="28575" marT="19050" marB="19050" anchor="b"/>
                </a:tc>
                <a:extLst>
                  <a:ext uri="{0D108BD9-81ED-4DB2-BD59-A6C34878D82A}">
                    <a16:rowId xmlns:a16="http://schemas.microsoft.com/office/drawing/2014/main" val="10010"/>
                  </a:ext>
                </a:extLst>
              </a:tr>
              <a:tr h="258525">
                <a:tc vMerge="1">
                  <a:txBody>
                    <a:bodyPr/>
                    <a:lstStyle/>
                    <a:p>
                      <a:endParaRPr lang="en-US"/>
                    </a:p>
                  </a:txBody>
                  <a:tcPr/>
                </a:tc>
                <a:tc>
                  <a:txBody>
                    <a:bodyPr/>
                    <a:lstStyle/>
                    <a:p>
                      <a:pPr marL="0" lvl="0" indent="0" algn="ctr" rtl="0">
                        <a:lnSpc>
                          <a:spcPct val="115000"/>
                        </a:lnSpc>
                        <a:spcBef>
                          <a:spcPts val="0"/>
                        </a:spcBef>
                        <a:spcAft>
                          <a:spcPts val="0"/>
                        </a:spcAft>
                        <a:buNone/>
                      </a:pPr>
                      <a:r>
                        <a:rPr lang="en-US" sz="1100" b="1"/>
                        <a:t>2</a:t>
                      </a:r>
                      <a:endParaRPr sz="1100" b="1"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p.Trp532*</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a:p>
                  </a:txBody>
                  <a:tcPr marL="28575" marR="28575" marT="19050" marB="19050" anchor="b"/>
                </a:tc>
                <a:extLst>
                  <a:ext uri="{0D108BD9-81ED-4DB2-BD59-A6C34878D82A}">
                    <a16:rowId xmlns:a16="http://schemas.microsoft.com/office/drawing/2014/main" val="10011"/>
                  </a:ext>
                </a:extLst>
              </a:tr>
              <a:tr h="258525">
                <a:tc vMerge="1">
                  <a:txBody>
                    <a:bodyPr/>
                    <a:lstStyle/>
                    <a:p>
                      <a:endParaRPr lang="en-US"/>
                    </a:p>
                  </a:txBody>
                  <a:tcPr/>
                </a:tc>
                <a:tc>
                  <a:txBody>
                    <a:bodyPr/>
                    <a:lstStyle/>
                    <a:p>
                      <a:pPr marL="0" lvl="0" indent="0" algn="l" rtl="0">
                        <a:spcBef>
                          <a:spcPts val="0"/>
                        </a:spcBef>
                        <a:spcAft>
                          <a:spcPts val="0"/>
                        </a:spcAft>
                        <a:buNone/>
                      </a:pPr>
                      <a:endParaRPr sz="1100" b="1" u="none" strike="noStrike" cap="none" dirty="0"/>
                    </a:p>
                  </a:txBody>
                  <a:tcPr marL="28575" marR="28575" marT="19050" marB="19050" anchor="b"/>
                </a:tc>
                <a:tc>
                  <a:txBody>
                    <a:bodyPr/>
                    <a:lstStyle/>
                    <a:p>
                      <a:pPr marL="0" lvl="0" indent="0" algn="ctr" rtl="0">
                        <a:lnSpc>
                          <a:spcPct val="115000"/>
                        </a:lnSpc>
                        <a:spcBef>
                          <a:spcPts val="0"/>
                        </a:spcBef>
                        <a:spcAft>
                          <a:spcPts val="0"/>
                        </a:spcAft>
                        <a:buNone/>
                      </a:pPr>
                      <a:r>
                        <a:rPr lang="en-US" sz="1100"/>
                        <a:t>p.Gln565*</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dirty="0"/>
                        <a:t>Likely Pathogenic</a:t>
                      </a:r>
                      <a:endParaRPr sz="1100" dirty="0"/>
                    </a:p>
                  </a:txBody>
                  <a:tcPr marL="28575" marR="28575" marT="19050" marB="19050" anchor="b"/>
                </a:tc>
                <a:extLst>
                  <a:ext uri="{0D108BD9-81ED-4DB2-BD59-A6C34878D82A}">
                    <a16:rowId xmlns:a16="http://schemas.microsoft.com/office/drawing/2014/main" val="10012"/>
                  </a:ext>
                </a:extLst>
              </a:tr>
            </a:tbl>
          </a:graphicData>
        </a:graphic>
      </p:graphicFrame>
      <p:graphicFrame>
        <p:nvGraphicFramePr>
          <p:cNvPr id="65" name="Google Shape;65;p1"/>
          <p:cNvGraphicFramePr/>
          <p:nvPr>
            <p:extLst>
              <p:ext uri="{D42A27DB-BD31-4B8C-83A1-F6EECF244321}">
                <p14:modId xmlns:p14="http://schemas.microsoft.com/office/powerpoint/2010/main" val="3099138124"/>
              </p:ext>
            </p:extLst>
          </p:nvPr>
        </p:nvGraphicFramePr>
        <p:xfrm>
          <a:off x="616673" y="995466"/>
          <a:ext cx="5479325" cy="1409385"/>
        </p:xfrm>
        <a:graphic>
          <a:graphicData uri="http://schemas.openxmlformats.org/drawingml/2006/table">
            <a:tbl>
              <a:tblPr firstRow="1" bandRow="1">
                <a:tableStyleId>{793D81CF-94F2-401A-BA57-92F5A7B2D0C5}</a:tableStyleId>
              </a:tblPr>
              <a:tblGrid>
                <a:gridCol w="1275175">
                  <a:extLst>
                    <a:ext uri="{9D8B030D-6E8A-4147-A177-3AD203B41FA5}">
                      <a16:colId xmlns:a16="http://schemas.microsoft.com/office/drawing/2014/main" val="20000"/>
                    </a:ext>
                  </a:extLst>
                </a:gridCol>
                <a:gridCol w="756750">
                  <a:extLst>
                    <a:ext uri="{9D8B030D-6E8A-4147-A177-3AD203B41FA5}">
                      <a16:colId xmlns:a16="http://schemas.microsoft.com/office/drawing/2014/main" val="20001"/>
                    </a:ext>
                  </a:extLst>
                </a:gridCol>
                <a:gridCol w="1837575">
                  <a:extLst>
                    <a:ext uri="{9D8B030D-6E8A-4147-A177-3AD203B41FA5}">
                      <a16:colId xmlns:a16="http://schemas.microsoft.com/office/drawing/2014/main" val="20002"/>
                    </a:ext>
                  </a:extLst>
                </a:gridCol>
                <a:gridCol w="1609825">
                  <a:extLst>
                    <a:ext uri="{9D8B030D-6E8A-4147-A177-3AD203B41FA5}">
                      <a16:colId xmlns:a16="http://schemas.microsoft.com/office/drawing/2014/main" val="20003"/>
                    </a:ext>
                  </a:extLst>
                </a:gridCol>
              </a:tblGrid>
              <a:tr h="344800">
                <a:tc>
                  <a:txBody>
                    <a:bodyPr/>
                    <a:lstStyle/>
                    <a:p>
                      <a:pPr marL="0" marR="0" lvl="0" indent="0" algn="ctr" rtl="0">
                        <a:lnSpc>
                          <a:spcPct val="100000"/>
                        </a:lnSpc>
                        <a:spcBef>
                          <a:spcPts val="0"/>
                        </a:spcBef>
                        <a:spcAft>
                          <a:spcPts val="0"/>
                        </a:spcAft>
                        <a:buClr>
                          <a:schemeClr val="dk1"/>
                        </a:buClr>
                        <a:buSzPts val="1100"/>
                        <a:buFont typeface="Arial"/>
                        <a:buNone/>
                      </a:pPr>
                      <a:r>
                        <a:rPr lang="en-US" sz="1200" b="1" u="none" strike="noStrike" cap="none" dirty="0"/>
                        <a:t>Variant Category</a:t>
                      </a:r>
                      <a:endParaRPr sz="1200" b="1" u="none" strike="noStrike" cap="none" dirty="0">
                        <a:latin typeface="Arial"/>
                        <a:ea typeface="Arial"/>
                        <a:cs typeface="Arial"/>
                        <a:sym typeface="Arial"/>
                      </a:endParaRPr>
                    </a:p>
                  </a:txBody>
                  <a:tcPr marL="9525" marR="9525" marT="9525" marB="0">
                    <a:solidFill>
                      <a:srgbClr val="00B0F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200" b="1" u="none" strike="noStrike" cap="none" dirty="0"/>
                        <a:t>Number</a:t>
                      </a:r>
                      <a:endParaRPr sz="1200" b="1" u="none" strike="noStrike" cap="none" dirty="0"/>
                    </a:p>
                    <a:p>
                      <a:pPr marL="0" marR="0" lvl="0" indent="0" algn="ctr" rtl="0">
                        <a:lnSpc>
                          <a:spcPct val="100000"/>
                        </a:lnSpc>
                        <a:spcBef>
                          <a:spcPts val="0"/>
                        </a:spcBef>
                        <a:spcAft>
                          <a:spcPts val="0"/>
                        </a:spcAft>
                        <a:buClr>
                          <a:schemeClr val="dk1"/>
                        </a:buClr>
                        <a:buSzPts val="1100"/>
                        <a:buFont typeface="Arial"/>
                        <a:buNone/>
                      </a:pPr>
                      <a:endParaRPr sz="1200" b="1" u="none" strike="noStrike" cap="none" dirty="0">
                        <a:latin typeface="Arial"/>
                        <a:ea typeface="Arial"/>
                        <a:cs typeface="Arial"/>
                        <a:sym typeface="Arial"/>
                      </a:endParaRPr>
                    </a:p>
                  </a:txBody>
                  <a:tcPr marL="9525" marR="9525" marT="9525" marB="0">
                    <a:solidFill>
                      <a:srgbClr val="00B0F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200" b="1" u="none" strike="noStrike" cap="none" dirty="0"/>
                        <a:t>Breakpoints</a:t>
                      </a:r>
                      <a:endParaRPr sz="1200" b="1" u="none" strike="noStrike" cap="none" dirty="0">
                        <a:latin typeface="Arial"/>
                        <a:ea typeface="Arial"/>
                        <a:cs typeface="Arial"/>
                        <a:sym typeface="Arial"/>
                      </a:endParaRPr>
                    </a:p>
                  </a:txBody>
                  <a:tcPr marL="9525" marR="9525" marT="9525" marB="0">
                    <a:solidFill>
                      <a:srgbClr val="00B0F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200" b="1" u="none" strike="noStrike" cap="none" dirty="0"/>
                        <a:t>Variant Classification</a:t>
                      </a:r>
                      <a:endParaRPr sz="1200" b="1" u="none" strike="noStrike" cap="none" dirty="0">
                        <a:latin typeface="Arial"/>
                        <a:ea typeface="Arial"/>
                        <a:cs typeface="Arial"/>
                        <a:sym typeface="Arial"/>
                      </a:endParaRPr>
                    </a:p>
                  </a:txBody>
                  <a:tcPr marL="9525" marR="9525" marT="9525" marB="0">
                    <a:solidFill>
                      <a:srgbClr val="00B0F0"/>
                    </a:solidFill>
                  </a:tcPr>
                </a:tc>
                <a:extLst>
                  <a:ext uri="{0D108BD9-81ED-4DB2-BD59-A6C34878D82A}">
                    <a16:rowId xmlns:a16="http://schemas.microsoft.com/office/drawing/2014/main" val="10000"/>
                  </a:ext>
                </a:extLst>
              </a:tr>
              <a:tr h="258525">
                <a:tc rowSpan="4">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chemeClr val="dk1"/>
                          </a:solidFill>
                        </a:rPr>
                        <a:t>CNV breakpoints/ </a:t>
                      </a:r>
                      <a:r>
                        <a:rPr lang="en-US" sz="1200" u="none" strike="noStrike" cap="none" dirty="0"/>
                        <a:t>Deletions</a:t>
                      </a:r>
                      <a:endParaRPr sz="1200" b="1" u="none" strike="noStrike" cap="none" dirty="0">
                        <a:solidFill>
                          <a:schemeClr val="dk1"/>
                        </a:solidFill>
                      </a:endParaRPr>
                    </a:p>
                  </a:txBody>
                  <a:tcPr marL="9525" marR="9525" marT="9525" marB="0" anchor="ctr"/>
                </a:tc>
                <a:tc>
                  <a:txBody>
                    <a:bodyPr/>
                    <a:lstStyle/>
                    <a:p>
                      <a:pPr marL="0" marR="0" lvl="0" indent="0" algn="ctr" rtl="0">
                        <a:lnSpc>
                          <a:spcPct val="100000"/>
                        </a:lnSpc>
                        <a:spcBef>
                          <a:spcPts val="0"/>
                        </a:spcBef>
                        <a:spcAft>
                          <a:spcPts val="0"/>
                        </a:spcAft>
                        <a:buNone/>
                      </a:pPr>
                      <a:endParaRPr sz="1000" u="none" strike="noStrike" cap="none"/>
                    </a:p>
                  </a:txBody>
                  <a:tcPr marL="0" marR="0" marT="0" marB="0" anchor="ctr"/>
                </a:tc>
                <a:tc>
                  <a:txBody>
                    <a:bodyPr/>
                    <a:lstStyle/>
                    <a:p>
                      <a:pPr marL="0" lvl="0" indent="0" algn="ctr" rtl="0">
                        <a:lnSpc>
                          <a:spcPct val="115000"/>
                        </a:lnSpc>
                        <a:spcBef>
                          <a:spcPts val="0"/>
                        </a:spcBef>
                        <a:spcAft>
                          <a:spcPts val="0"/>
                        </a:spcAft>
                        <a:buNone/>
                      </a:pPr>
                      <a:r>
                        <a:rPr lang="en-US" sz="1100"/>
                        <a:t>Chr3:10270371-12306916</a:t>
                      </a:r>
                      <a:endParaRPr sz="1100"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u="none" strike="noStrike" cap="none"/>
                    </a:p>
                  </a:txBody>
                  <a:tcPr marL="28575" marR="28575" marT="19050" marB="19050" anchor="b"/>
                </a:tc>
                <a:extLst>
                  <a:ext uri="{0D108BD9-81ED-4DB2-BD59-A6C34878D82A}">
                    <a16:rowId xmlns:a16="http://schemas.microsoft.com/office/drawing/2014/main" val="10001"/>
                  </a:ext>
                </a:extLst>
              </a:tr>
              <a:tr h="258525">
                <a:tc vMerge="1">
                  <a:txBody>
                    <a:bodyPr/>
                    <a:lstStyle/>
                    <a:p>
                      <a:endParaRPr lang="en-US"/>
                    </a:p>
                  </a:txBody>
                  <a:tcPr/>
                </a:tc>
                <a:tc>
                  <a:txBody>
                    <a:bodyPr/>
                    <a:lstStyle/>
                    <a:p>
                      <a:pPr marL="0" marR="0" lvl="0" indent="0" algn="ctr" rtl="0">
                        <a:lnSpc>
                          <a:spcPct val="100000"/>
                        </a:lnSpc>
                        <a:spcBef>
                          <a:spcPts val="0"/>
                        </a:spcBef>
                        <a:spcAft>
                          <a:spcPts val="0"/>
                        </a:spcAft>
                        <a:buNone/>
                      </a:pPr>
                      <a:endParaRPr sz="1000" u="none" strike="noStrike" cap="none"/>
                    </a:p>
                  </a:txBody>
                  <a:tcPr marL="0" marR="0" marT="0" marB="0" anchor="ctr"/>
                </a:tc>
                <a:tc>
                  <a:txBody>
                    <a:bodyPr/>
                    <a:lstStyle/>
                    <a:p>
                      <a:pPr marL="0" lvl="0" indent="0" algn="ctr" rtl="0">
                        <a:lnSpc>
                          <a:spcPct val="115000"/>
                        </a:lnSpc>
                        <a:spcBef>
                          <a:spcPts val="0"/>
                        </a:spcBef>
                        <a:spcAft>
                          <a:spcPts val="0"/>
                        </a:spcAft>
                        <a:buNone/>
                      </a:pPr>
                      <a:r>
                        <a:rPr lang="en-US" sz="1100"/>
                        <a:t>Chr3:10609866-11197092</a:t>
                      </a:r>
                      <a:endParaRPr sz="1100"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u="none" strike="noStrike" cap="none"/>
                    </a:p>
                  </a:txBody>
                  <a:tcPr marL="28575" marR="28575" marT="19050" marB="19050" anchor="b"/>
                </a:tc>
                <a:extLst>
                  <a:ext uri="{0D108BD9-81ED-4DB2-BD59-A6C34878D82A}">
                    <a16:rowId xmlns:a16="http://schemas.microsoft.com/office/drawing/2014/main" val="10002"/>
                  </a:ext>
                </a:extLst>
              </a:tr>
              <a:tr h="258525">
                <a:tc vMerge="1">
                  <a:txBody>
                    <a:bodyPr/>
                    <a:lstStyle/>
                    <a:p>
                      <a:endParaRPr lang="en-US"/>
                    </a:p>
                  </a:txBody>
                  <a:tcPr/>
                </a:tc>
                <a:tc>
                  <a:txBody>
                    <a:bodyPr/>
                    <a:lstStyle/>
                    <a:p>
                      <a:pPr marL="0" marR="0" lvl="0" indent="0" algn="ctr" rtl="0">
                        <a:lnSpc>
                          <a:spcPct val="100000"/>
                        </a:lnSpc>
                        <a:spcBef>
                          <a:spcPts val="0"/>
                        </a:spcBef>
                        <a:spcAft>
                          <a:spcPts val="0"/>
                        </a:spcAft>
                        <a:buNone/>
                      </a:pPr>
                      <a:endParaRPr sz="1000" u="none" strike="noStrike" cap="none"/>
                    </a:p>
                  </a:txBody>
                  <a:tcPr marL="0" marR="0" marT="0" marB="0" anchor="ctr"/>
                </a:tc>
                <a:tc>
                  <a:txBody>
                    <a:bodyPr/>
                    <a:lstStyle/>
                    <a:p>
                      <a:pPr marL="0" lvl="0" indent="0" algn="ctr" rtl="0">
                        <a:lnSpc>
                          <a:spcPct val="115000"/>
                        </a:lnSpc>
                        <a:spcBef>
                          <a:spcPts val="0"/>
                        </a:spcBef>
                        <a:spcAft>
                          <a:spcPts val="0"/>
                        </a:spcAft>
                        <a:buNone/>
                      </a:pPr>
                      <a:r>
                        <a:rPr lang="en-US" sz="1100"/>
                        <a:t>Chr3:11049517-11290122</a:t>
                      </a:r>
                      <a:endParaRPr sz="1100"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u="none" strike="noStrike" cap="none"/>
                    </a:p>
                  </a:txBody>
                  <a:tcPr marL="28575" marR="28575" marT="19050" marB="19050" anchor="b"/>
                </a:tc>
                <a:extLst>
                  <a:ext uri="{0D108BD9-81ED-4DB2-BD59-A6C34878D82A}">
                    <a16:rowId xmlns:a16="http://schemas.microsoft.com/office/drawing/2014/main" val="10003"/>
                  </a:ext>
                </a:extLst>
              </a:tr>
              <a:tr h="25852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400"/>
                        <a:buFont typeface="Arial"/>
                        <a:buNone/>
                      </a:pPr>
                      <a:endParaRPr sz="1000" u="none" strike="noStrike" cap="none"/>
                    </a:p>
                  </a:txBody>
                  <a:tcPr marL="0" marR="0" marT="0" marB="0" anchor="ctr"/>
                </a:tc>
                <a:tc>
                  <a:txBody>
                    <a:bodyPr/>
                    <a:lstStyle/>
                    <a:p>
                      <a:pPr marL="0" lvl="0" indent="0" algn="ctr" rtl="0">
                        <a:lnSpc>
                          <a:spcPct val="115000"/>
                        </a:lnSpc>
                        <a:spcBef>
                          <a:spcPts val="0"/>
                        </a:spcBef>
                        <a:spcAft>
                          <a:spcPts val="0"/>
                        </a:spcAft>
                        <a:buNone/>
                      </a:pPr>
                      <a:r>
                        <a:rPr lang="en-US" sz="1100"/>
                        <a:t>exon 9-10 deletion</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dirty="0"/>
                        <a:t>Likely Pathogenic</a:t>
                      </a:r>
                      <a:endParaRPr sz="1100" dirty="0"/>
                    </a:p>
                  </a:txBody>
                  <a:tcPr marL="28575" marR="28575" marT="19050" marB="19050" anchor="b"/>
                </a:tc>
                <a:extLst>
                  <a:ext uri="{0D108BD9-81ED-4DB2-BD59-A6C34878D82A}">
                    <a16:rowId xmlns:a16="http://schemas.microsoft.com/office/drawing/2014/main" val="10004"/>
                  </a:ext>
                </a:extLst>
              </a:tr>
            </a:tbl>
          </a:graphicData>
        </a:graphic>
      </p:graphicFrame>
      <p:graphicFrame>
        <p:nvGraphicFramePr>
          <p:cNvPr id="66" name="Google Shape;66;p1"/>
          <p:cNvGraphicFramePr/>
          <p:nvPr>
            <p:extLst>
              <p:ext uri="{D42A27DB-BD31-4B8C-83A1-F6EECF244321}">
                <p14:modId xmlns:p14="http://schemas.microsoft.com/office/powerpoint/2010/main" val="2477355693"/>
              </p:ext>
            </p:extLst>
          </p:nvPr>
        </p:nvGraphicFramePr>
        <p:xfrm>
          <a:off x="616678" y="2670355"/>
          <a:ext cx="5479325" cy="2702010"/>
        </p:xfrm>
        <a:graphic>
          <a:graphicData uri="http://schemas.openxmlformats.org/drawingml/2006/table">
            <a:tbl>
              <a:tblPr firstRow="1" bandRow="1">
                <a:tableStyleId>{793D81CF-94F2-401A-BA57-92F5A7B2D0C5}</a:tableStyleId>
              </a:tblPr>
              <a:tblGrid>
                <a:gridCol w="1275175">
                  <a:extLst>
                    <a:ext uri="{9D8B030D-6E8A-4147-A177-3AD203B41FA5}">
                      <a16:colId xmlns:a16="http://schemas.microsoft.com/office/drawing/2014/main" val="20000"/>
                    </a:ext>
                  </a:extLst>
                </a:gridCol>
                <a:gridCol w="756750">
                  <a:extLst>
                    <a:ext uri="{9D8B030D-6E8A-4147-A177-3AD203B41FA5}">
                      <a16:colId xmlns:a16="http://schemas.microsoft.com/office/drawing/2014/main" val="20001"/>
                    </a:ext>
                  </a:extLst>
                </a:gridCol>
                <a:gridCol w="1837575">
                  <a:extLst>
                    <a:ext uri="{9D8B030D-6E8A-4147-A177-3AD203B41FA5}">
                      <a16:colId xmlns:a16="http://schemas.microsoft.com/office/drawing/2014/main" val="20002"/>
                    </a:ext>
                  </a:extLst>
                </a:gridCol>
                <a:gridCol w="1609825">
                  <a:extLst>
                    <a:ext uri="{9D8B030D-6E8A-4147-A177-3AD203B41FA5}">
                      <a16:colId xmlns:a16="http://schemas.microsoft.com/office/drawing/2014/main" val="20003"/>
                    </a:ext>
                  </a:extLst>
                </a:gridCol>
              </a:tblGrid>
              <a:tr h="344800">
                <a:tc>
                  <a:txBody>
                    <a:bodyPr/>
                    <a:lstStyle/>
                    <a:p>
                      <a:pPr marL="0" marR="0" lvl="0" indent="0" algn="ctr" rtl="0">
                        <a:lnSpc>
                          <a:spcPct val="100000"/>
                        </a:lnSpc>
                        <a:spcBef>
                          <a:spcPts val="0"/>
                        </a:spcBef>
                        <a:spcAft>
                          <a:spcPts val="0"/>
                        </a:spcAft>
                        <a:buClr>
                          <a:schemeClr val="dk1"/>
                        </a:buClr>
                        <a:buSzPts val="1100"/>
                        <a:buFont typeface="Arial"/>
                        <a:buNone/>
                      </a:pPr>
                      <a:r>
                        <a:rPr lang="en-US" sz="1200" b="1" u="none" strike="noStrike" cap="none"/>
                        <a:t>Variant Category</a:t>
                      </a:r>
                      <a:endParaRPr sz="1200" b="1" u="none" strike="noStrike" cap="none">
                        <a:latin typeface="Arial"/>
                        <a:ea typeface="Arial"/>
                        <a:cs typeface="Arial"/>
                        <a:sym typeface="Arial"/>
                      </a:endParaRPr>
                    </a:p>
                  </a:txBody>
                  <a:tcPr marL="9525" marR="9525" marT="9525" marB="0">
                    <a:solidFill>
                      <a:srgbClr val="00B0F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200" b="1" u="none" strike="noStrike" cap="none"/>
                        <a:t>Number</a:t>
                      </a:r>
                      <a:endParaRPr sz="1200" b="1" u="none" strike="noStrike" cap="none"/>
                    </a:p>
                    <a:p>
                      <a:pPr marL="0" marR="0" lvl="0" indent="0" algn="ctr" rtl="0">
                        <a:lnSpc>
                          <a:spcPct val="100000"/>
                        </a:lnSpc>
                        <a:spcBef>
                          <a:spcPts val="0"/>
                        </a:spcBef>
                        <a:spcAft>
                          <a:spcPts val="0"/>
                        </a:spcAft>
                        <a:buClr>
                          <a:schemeClr val="dk1"/>
                        </a:buClr>
                        <a:buSzPts val="1100"/>
                        <a:buFont typeface="Arial"/>
                        <a:buNone/>
                      </a:pPr>
                      <a:endParaRPr sz="1200" b="1" u="none" strike="noStrike" cap="none">
                        <a:latin typeface="Arial"/>
                        <a:ea typeface="Arial"/>
                        <a:cs typeface="Arial"/>
                        <a:sym typeface="Arial"/>
                      </a:endParaRPr>
                    </a:p>
                  </a:txBody>
                  <a:tcPr marL="9525" marR="9525" marT="9525" marB="0">
                    <a:solidFill>
                      <a:srgbClr val="00B0F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200" b="1" u="none" strike="noStrike" cap="none"/>
                        <a:t>Coordinates</a:t>
                      </a:r>
                      <a:endParaRPr sz="1200" b="1" u="none" strike="noStrike" cap="none">
                        <a:latin typeface="Arial"/>
                        <a:ea typeface="Arial"/>
                        <a:cs typeface="Arial"/>
                        <a:sym typeface="Arial"/>
                      </a:endParaRPr>
                    </a:p>
                  </a:txBody>
                  <a:tcPr marL="9525" marR="9525" marT="9525" marB="0">
                    <a:solidFill>
                      <a:srgbClr val="00B0F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200" b="1" u="none" strike="noStrike" cap="none" dirty="0"/>
                        <a:t>Variant Classification</a:t>
                      </a:r>
                      <a:endParaRPr sz="1200" b="1" u="none" strike="noStrike" cap="none" dirty="0">
                        <a:latin typeface="Arial"/>
                        <a:ea typeface="Arial"/>
                        <a:cs typeface="Arial"/>
                        <a:sym typeface="Arial"/>
                      </a:endParaRPr>
                    </a:p>
                  </a:txBody>
                  <a:tcPr marL="9525" marR="9525" marT="9525" marB="0">
                    <a:solidFill>
                      <a:srgbClr val="00B0F0"/>
                    </a:solidFill>
                  </a:tcPr>
                </a:tc>
                <a:extLst>
                  <a:ext uri="{0D108BD9-81ED-4DB2-BD59-A6C34878D82A}">
                    <a16:rowId xmlns:a16="http://schemas.microsoft.com/office/drawing/2014/main" val="10000"/>
                  </a:ext>
                </a:extLst>
              </a:tr>
              <a:tr h="258525">
                <a:tc rowSpan="9">
                  <a:txBody>
                    <a:bodyPr/>
                    <a:lstStyle/>
                    <a:p>
                      <a:pPr marL="0" lvl="0" indent="0" algn="ctr" rtl="0">
                        <a:spcBef>
                          <a:spcPts val="0"/>
                        </a:spcBef>
                        <a:spcAft>
                          <a:spcPts val="0"/>
                        </a:spcAft>
                        <a:buNone/>
                      </a:pPr>
                      <a:r>
                        <a:rPr lang="en-US" sz="1200">
                          <a:solidFill>
                            <a:schemeClr val="dk1"/>
                          </a:solidFill>
                        </a:rPr>
                        <a:t>Splice site or intronic</a:t>
                      </a:r>
                      <a:endParaRPr sz="1200" b="1">
                        <a:solidFill>
                          <a:schemeClr val="dk1"/>
                        </a:solidFill>
                      </a:endParaRPr>
                    </a:p>
                  </a:txBody>
                  <a:tcPr marL="9525" marR="9525" marT="9525" marB="0" anchor="ctr"/>
                </a:tc>
                <a:tc>
                  <a:txBody>
                    <a:bodyPr/>
                    <a:lstStyle/>
                    <a:p>
                      <a:pPr marL="0" lvl="0" indent="0" algn="ctr" rtl="0">
                        <a:lnSpc>
                          <a:spcPct val="115000"/>
                        </a:lnSpc>
                        <a:spcBef>
                          <a:spcPts val="0"/>
                        </a:spcBef>
                        <a:spcAft>
                          <a:spcPts val="0"/>
                        </a:spcAft>
                        <a:buNone/>
                      </a:pPr>
                      <a:r>
                        <a:rPr lang="en-US" sz="1100" b="1"/>
                        <a:t>2#</a:t>
                      </a:r>
                      <a:endParaRPr sz="1100" b="1"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-3_7del10</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1"/>
                  </a:ext>
                </a:extLst>
              </a:tr>
              <a:tr h="258525">
                <a:tc vMerge="1">
                  <a:txBody>
                    <a:bodyPr/>
                    <a:lstStyle/>
                    <a:p>
                      <a:endParaRPr lang="en-US"/>
                    </a:p>
                  </a:txBody>
                  <a:tcPr/>
                </a:tc>
                <a:tc>
                  <a:txBody>
                    <a:bodyPr/>
                    <a:lstStyle/>
                    <a:p>
                      <a:pPr marL="0" lvl="0" indent="0" algn="l" rtl="0">
                        <a:spcBef>
                          <a:spcPts val="0"/>
                        </a:spcBef>
                        <a:spcAft>
                          <a:spcPts val="0"/>
                        </a:spcAft>
                        <a:buNone/>
                      </a:pPr>
                      <a:endParaRPr sz="1100"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471+1G&gt;T</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2"/>
                  </a:ext>
                </a:extLst>
              </a:tr>
              <a:tr h="258525">
                <a:tc vMerge="1">
                  <a:txBody>
                    <a:bodyPr/>
                    <a:lstStyle/>
                    <a:p>
                      <a:endParaRPr lang="en-US"/>
                    </a:p>
                  </a:txBody>
                  <a:tcPr/>
                </a:tc>
                <a:tc>
                  <a:txBody>
                    <a:bodyPr/>
                    <a:lstStyle/>
                    <a:p>
                      <a:pPr marL="0" lvl="0" indent="0" algn="l" rtl="0">
                        <a:spcBef>
                          <a:spcPts val="0"/>
                        </a:spcBef>
                        <a:spcAft>
                          <a:spcPts val="0"/>
                        </a:spcAft>
                        <a:buNone/>
                      </a:pPr>
                      <a:endParaRPr sz="1100"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714+2T&gt;G</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3"/>
                  </a:ext>
                </a:extLst>
              </a:tr>
              <a:tr h="258525">
                <a:tc vMerge="1">
                  <a:txBody>
                    <a:bodyPr/>
                    <a:lstStyle/>
                    <a:p>
                      <a:endParaRPr lang="en-US"/>
                    </a:p>
                  </a:txBody>
                  <a:tcPr/>
                </a:tc>
                <a:tc>
                  <a:txBody>
                    <a:bodyPr/>
                    <a:lstStyle/>
                    <a:p>
                      <a:pPr marL="0" lvl="0" indent="0" algn="l" rtl="0">
                        <a:spcBef>
                          <a:spcPts val="0"/>
                        </a:spcBef>
                        <a:spcAft>
                          <a:spcPts val="0"/>
                        </a:spcAft>
                        <a:buNone/>
                      </a:pPr>
                      <a:endParaRPr sz="1100"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1426+1G&gt;A</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4"/>
                  </a:ext>
                </a:extLst>
              </a:tr>
              <a:tr h="258525">
                <a:tc vMerge="1">
                  <a:txBody>
                    <a:bodyPr/>
                    <a:lstStyle/>
                    <a:p>
                      <a:endParaRPr lang="en-US"/>
                    </a:p>
                  </a:txBody>
                  <a:tcPr/>
                </a:tc>
                <a:tc>
                  <a:txBody>
                    <a:bodyPr/>
                    <a:lstStyle/>
                    <a:p>
                      <a:pPr marL="0" lvl="0" indent="0" algn="l" rtl="0">
                        <a:spcBef>
                          <a:spcPts val="0"/>
                        </a:spcBef>
                        <a:spcAft>
                          <a:spcPts val="0"/>
                        </a:spcAft>
                        <a:buNone/>
                      </a:pPr>
                      <a:endParaRPr sz="1100"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1695+1G&gt;A</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a:p>
                  </a:txBody>
                  <a:tcPr marL="28575" marR="28575" marT="19050" marB="19050" anchor="b"/>
                </a:tc>
                <a:extLst>
                  <a:ext uri="{0D108BD9-81ED-4DB2-BD59-A6C34878D82A}">
                    <a16:rowId xmlns:a16="http://schemas.microsoft.com/office/drawing/2014/main" val="10005"/>
                  </a:ext>
                </a:extLst>
              </a:tr>
              <a:tr h="258525">
                <a:tc vMerge="1">
                  <a:txBody>
                    <a:bodyPr/>
                    <a:lstStyle/>
                    <a:p>
                      <a:endParaRPr lang="en-US"/>
                    </a:p>
                  </a:txBody>
                  <a:tcPr/>
                </a:tc>
                <a:tc>
                  <a:txBody>
                    <a:bodyPr/>
                    <a:lstStyle/>
                    <a:p>
                      <a:pPr marL="0" lvl="0" indent="0" algn="l" rtl="0">
                        <a:spcBef>
                          <a:spcPts val="0"/>
                        </a:spcBef>
                        <a:spcAft>
                          <a:spcPts val="0"/>
                        </a:spcAft>
                        <a:buNone/>
                      </a:pPr>
                      <a:endParaRPr sz="1100"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1696-1G&gt;A</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6"/>
                  </a:ext>
                </a:extLst>
              </a:tr>
              <a:tr h="258525">
                <a:tc vMerge="1">
                  <a:txBody>
                    <a:bodyPr/>
                    <a:lstStyle/>
                    <a:p>
                      <a:endParaRPr lang="en-US"/>
                    </a:p>
                  </a:txBody>
                  <a:tcPr/>
                </a:tc>
                <a:tc>
                  <a:txBody>
                    <a:bodyPr/>
                    <a:lstStyle/>
                    <a:p>
                      <a:pPr marL="0" lvl="0" indent="0" algn="l" rtl="0">
                        <a:spcBef>
                          <a:spcPts val="0"/>
                        </a:spcBef>
                        <a:spcAft>
                          <a:spcPts val="0"/>
                        </a:spcAft>
                        <a:buNone/>
                      </a:pPr>
                      <a:endParaRPr sz="1100"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IVS11-2A&gt;C</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7"/>
                  </a:ext>
                </a:extLst>
              </a:tr>
              <a:tr h="258525">
                <a:tc vMerge="1">
                  <a:txBody>
                    <a:bodyPr/>
                    <a:lstStyle/>
                    <a:p>
                      <a:endParaRPr lang="en-US"/>
                    </a:p>
                  </a:txBody>
                  <a:tcPr/>
                </a:tc>
                <a:tc>
                  <a:txBody>
                    <a:bodyPr/>
                    <a:lstStyle/>
                    <a:p>
                      <a:pPr marL="0" lvl="0" indent="0" algn="l" rtl="0">
                        <a:spcBef>
                          <a:spcPts val="0"/>
                        </a:spcBef>
                        <a:spcAft>
                          <a:spcPts val="0"/>
                        </a:spcAft>
                        <a:buNone/>
                      </a:pPr>
                      <a:endParaRPr sz="1100"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IVS14+2T&gt;C</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a:p>
                  </a:txBody>
                  <a:tcPr marL="28575" marR="28575" marT="19050" marB="19050" anchor="b"/>
                </a:tc>
                <a:extLst>
                  <a:ext uri="{0D108BD9-81ED-4DB2-BD59-A6C34878D82A}">
                    <a16:rowId xmlns:a16="http://schemas.microsoft.com/office/drawing/2014/main" val="10008"/>
                  </a:ext>
                </a:extLst>
              </a:tr>
              <a:tr h="258525">
                <a:tc vMerge="1">
                  <a:txBody>
                    <a:bodyPr/>
                    <a:lstStyle/>
                    <a:p>
                      <a:endParaRPr lang="en-US"/>
                    </a:p>
                  </a:txBody>
                  <a:tcPr/>
                </a:tc>
                <a:tc>
                  <a:txBody>
                    <a:bodyPr/>
                    <a:lstStyle/>
                    <a:p>
                      <a:pPr marL="0" lvl="0" indent="0" algn="l" rtl="0">
                        <a:spcBef>
                          <a:spcPts val="0"/>
                        </a:spcBef>
                        <a:spcAft>
                          <a:spcPts val="0"/>
                        </a:spcAft>
                        <a:buNone/>
                      </a:pPr>
                      <a:endParaRPr sz="1100"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IVS4-2A&gt;C</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dirty="0"/>
                        <a:t>Pathogenic</a:t>
                      </a:r>
                      <a:endParaRPr sz="1100" dirty="0"/>
                    </a:p>
                  </a:txBody>
                  <a:tcPr marL="28575" marR="28575" marT="19050" marB="19050" anchor="b"/>
                </a:tc>
                <a:extLst>
                  <a:ext uri="{0D108BD9-81ED-4DB2-BD59-A6C34878D82A}">
                    <a16:rowId xmlns:a16="http://schemas.microsoft.com/office/drawing/2014/main" val="10009"/>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8c7ca4c8aa_0_7"/>
          <p:cNvSpPr txBox="1"/>
          <p:nvPr/>
        </p:nvSpPr>
        <p:spPr>
          <a:xfrm>
            <a:off x="337603" y="5580000"/>
            <a:ext cx="38091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Variants as of November 2022</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dirty="0">
                <a:solidFill>
                  <a:schemeClr val="dk1"/>
                </a:solidFill>
              </a:rPr>
              <a:t>26</a:t>
            </a:r>
            <a:r>
              <a:rPr lang="en-US" sz="1400" b="0" i="0" u="none" strike="noStrike" cap="none" dirty="0">
                <a:solidFill>
                  <a:schemeClr val="dk1"/>
                </a:solidFill>
                <a:latin typeface="Arial"/>
                <a:ea typeface="Arial"/>
                <a:cs typeface="Arial"/>
                <a:sym typeface="Arial"/>
              </a:rPr>
              <a:t> VUS in Simons Searchlight; not shown</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 Indicates biological relatives</a:t>
            </a:r>
            <a:endParaRPr sz="1400" b="0" i="0" u="none" strike="noStrike" cap="none" dirty="0">
              <a:solidFill>
                <a:schemeClr val="dk1"/>
              </a:solidFill>
              <a:latin typeface="Arial"/>
              <a:ea typeface="Arial"/>
              <a:cs typeface="Arial"/>
              <a:sym typeface="Arial"/>
            </a:endParaRPr>
          </a:p>
        </p:txBody>
      </p:sp>
      <p:graphicFrame>
        <p:nvGraphicFramePr>
          <p:cNvPr id="72" name="Google Shape;72;g18c7ca4c8aa_0_7"/>
          <p:cNvGraphicFramePr/>
          <p:nvPr>
            <p:extLst>
              <p:ext uri="{D42A27DB-BD31-4B8C-83A1-F6EECF244321}">
                <p14:modId xmlns:p14="http://schemas.microsoft.com/office/powerpoint/2010/main" val="2846398926"/>
              </p:ext>
            </p:extLst>
          </p:nvPr>
        </p:nvGraphicFramePr>
        <p:xfrm>
          <a:off x="6268403" y="1071680"/>
          <a:ext cx="5479325" cy="5028735"/>
        </p:xfrm>
        <a:graphic>
          <a:graphicData uri="http://schemas.openxmlformats.org/drawingml/2006/table">
            <a:tbl>
              <a:tblPr firstRow="1" bandRow="1">
                <a:tableStyleId>{793D81CF-94F2-401A-BA57-92F5A7B2D0C5}</a:tableStyleId>
              </a:tblPr>
              <a:tblGrid>
                <a:gridCol w="1275175">
                  <a:extLst>
                    <a:ext uri="{9D8B030D-6E8A-4147-A177-3AD203B41FA5}">
                      <a16:colId xmlns:a16="http://schemas.microsoft.com/office/drawing/2014/main" val="20000"/>
                    </a:ext>
                  </a:extLst>
                </a:gridCol>
                <a:gridCol w="756750">
                  <a:extLst>
                    <a:ext uri="{9D8B030D-6E8A-4147-A177-3AD203B41FA5}">
                      <a16:colId xmlns:a16="http://schemas.microsoft.com/office/drawing/2014/main" val="20001"/>
                    </a:ext>
                  </a:extLst>
                </a:gridCol>
                <a:gridCol w="1837575">
                  <a:extLst>
                    <a:ext uri="{9D8B030D-6E8A-4147-A177-3AD203B41FA5}">
                      <a16:colId xmlns:a16="http://schemas.microsoft.com/office/drawing/2014/main" val="20002"/>
                    </a:ext>
                  </a:extLst>
                </a:gridCol>
                <a:gridCol w="1609825">
                  <a:extLst>
                    <a:ext uri="{9D8B030D-6E8A-4147-A177-3AD203B41FA5}">
                      <a16:colId xmlns:a16="http://schemas.microsoft.com/office/drawing/2014/main" val="20003"/>
                    </a:ext>
                  </a:extLst>
                </a:gridCol>
              </a:tblGrid>
              <a:tr h="344800">
                <a:tc>
                  <a:txBody>
                    <a:bodyPr/>
                    <a:lstStyle/>
                    <a:p>
                      <a:pPr marL="0" marR="0" lvl="0" indent="0" algn="ctr" rtl="0">
                        <a:lnSpc>
                          <a:spcPct val="100000"/>
                        </a:lnSpc>
                        <a:spcBef>
                          <a:spcPts val="0"/>
                        </a:spcBef>
                        <a:spcAft>
                          <a:spcPts val="0"/>
                        </a:spcAft>
                        <a:buClr>
                          <a:schemeClr val="dk1"/>
                        </a:buClr>
                        <a:buSzPts val="1100"/>
                        <a:buFont typeface="Arial"/>
                        <a:buNone/>
                      </a:pPr>
                      <a:r>
                        <a:rPr lang="en-US" sz="1200" u="none" strike="noStrike" cap="none" dirty="0"/>
                        <a:t>Variant Category</a:t>
                      </a:r>
                      <a:endParaRPr sz="1200" b="1" u="none" strike="noStrike" cap="none" dirty="0">
                        <a:latin typeface="Arial"/>
                        <a:ea typeface="Arial"/>
                        <a:cs typeface="Arial"/>
                        <a:sym typeface="Arial"/>
                      </a:endParaRPr>
                    </a:p>
                  </a:txBody>
                  <a:tcPr marL="9525" marR="9525" marT="9525" marB="0">
                    <a:solidFill>
                      <a:srgbClr val="00B0F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200" u="none" strike="noStrike" cap="none" dirty="0"/>
                        <a:t>Number</a:t>
                      </a:r>
                      <a:endParaRPr sz="1200" b="1" u="none" strike="noStrike" cap="none" dirty="0"/>
                    </a:p>
                    <a:p>
                      <a:pPr marL="0" marR="0" lvl="0" indent="0" algn="ctr" rtl="0">
                        <a:lnSpc>
                          <a:spcPct val="100000"/>
                        </a:lnSpc>
                        <a:spcBef>
                          <a:spcPts val="0"/>
                        </a:spcBef>
                        <a:spcAft>
                          <a:spcPts val="0"/>
                        </a:spcAft>
                        <a:buClr>
                          <a:schemeClr val="dk1"/>
                        </a:buClr>
                        <a:buSzPts val="1100"/>
                        <a:buFont typeface="Arial"/>
                        <a:buNone/>
                      </a:pPr>
                      <a:endParaRPr sz="1200" b="1" u="none" strike="noStrike" cap="none" dirty="0">
                        <a:latin typeface="Arial"/>
                        <a:ea typeface="Arial"/>
                        <a:cs typeface="Arial"/>
                        <a:sym typeface="Arial"/>
                      </a:endParaRPr>
                    </a:p>
                  </a:txBody>
                  <a:tcPr marL="9525" marR="9525" marT="9525" marB="0">
                    <a:solidFill>
                      <a:srgbClr val="00B0F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200" u="none" strike="noStrike" cap="none"/>
                        <a:t>Coordinates</a:t>
                      </a:r>
                      <a:endParaRPr sz="1200" b="1" u="none" strike="noStrike" cap="none">
                        <a:latin typeface="Arial"/>
                        <a:ea typeface="Arial"/>
                        <a:cs typeface="Arial"/>
                        <a:sym typeface="Arial"/>
                      </a:endParaRPr>
                    </a:p>
                  </a:txBody>
                  <a:tcPr marL="9525" marR="9525" marT="9525" marB="0">
                    <a:solidFill>
                      <a:srgbClr val="00B0F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200" u="none" strike="noStrike" cap="none" dirty="0"/>
                        <a:t>Variant Classification</a:t>
                      </a:r>
                      <a:endParaRPr sz="1200" b="1" u="none" strike="noStrike" cap="none" dirty="0">
                        <a:latin typeface="Arial"/>
                        <a:ea typeface="Arial"/>
                        <a:cs typeface="Arial"/>
                        <a:sym typeface="Arial"/>
                      </a:endParaRPr>
                    </a:p>
                  </a:txBody>
                  <a:tcPr marL="9525" marR="9525" marT="9525" marB="0">
                    <a:solidFill>
                      <a:srgbClr val="00B0F0"/>
                    </a:solidFill>
                  </a:tcPr>
                </a:tc>
                <a:extLst>
                  <a:ext uri="{0D108BD9-81ED-4DB2-BD59-A6C34878D82A}">
                    <a16:rowId xmlns:a16="http://schemas.microsoft.com/office/drawing/2014/main" val="10000"/>
                  </a:ext>
                </a:extLst>
              </a:tr>
              <a:tr h="258525">
                <a:tc rowSpan="18">
                  <a:txBody>
                    <a:bodyPr/>
                    <a:lstStyle/>
                    <a:p>
                      <a:pPr marL="0" lvl="0" indent="0" algn="ctr" rtl="0">
                        <a:spcBef>
                          <a:spcPts val="0"/>
                        </a:spcBef>
                        <a:spcAft>
                          <a:spcPts val="0"/>
                        </a:spcAft>
                        <a:buNone/>
                      </a:pPr>
                      <a:r>
                        <a:rPr lang="en-US" sz="1200">
                          <a:solidFill>
                            <a:schemeClr val="dk1"/>
                          </a:solidFill>
                        </a:rPr>
                        <a:t>Missense</a:t>
                      </a:r>
                      <a:endParaRPr sz="1200" b="1">
                        <a:solidFill>
                          <a:schemeClr val="dk1"/>
                        </a:solidFill>
                      </a:endParaRPr>
                    </a:p>
                  </a:txBody>
                  <a:tcPr marL="9525" marR="9525" marT="9525" marB="0" anchor="ctr"/>
                </a:tc>
                <a:tc>
                  <a:txBody>
                    <a:bodyPr/>
                    <a:lstStyle/>
                    <a:p>
                      <a:pPr marL="0" lvl="0" indent="0" algn="ctr" rtl="0">
                        <a:lnSpc>
                          <a:spcPct val="115000"/>
                        </a:lnSpc>
                        <a:spcBef>
                          <a:spcPts val="0"/>
                        </a:spcBef>
                        <a:spcAft>
                          <a:spcPts val="0"/>
                        </a:spcAft>
                        <a:buNone/>
                      </a:pPr>
                      <a:r>
                        <a:rPr lang="en-US" sz="1100" b="1"/>
                        <a:t>2</a:t>
                      </a:r>
                      <a:endParaRPr sz="1100" b="1"/>
                    </a:p>
                  </a:txBody>
                  <a:tcPr marL="28575" marR="28575" marT="19050" marB="19050" anchor="b"/>
                </a:tc>
                <a:tc>
                  <a:txBody>
                    <a:bodyPr/>
                    <a:lstStyle/>
                    <a:p>
                      <a:pPr marL="0" lvl="0" indent="0" algn="ctr" rtl="0">
                        <a:lnSpc>
                          <a:spcPct val="115000"/>
                        </a:lnSpc>
                        <a:spcBef>
                          <a:spcPts val="0"/>
                        </a:spcBef>
                        <a:spcAft>
                          <a:spcPts val="0"/>
                        </a:spcAft>
                        <a:buNone/>
                      </a:pPr>
                      <a:r>
                        <a:rPr lang="en-US" sz="1100"/>
                        <a:t>p.Ala288Val</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a:p>
                  </a:txBody>
                  <a:tcPr marL="28575" marR="28575" marT="19050" marB="19050" anchor="b"/>
                </a:tc>
                <a:extLst>
                  <a:ext uri="{0D108BD9-81ED-4DB2-BD59-A6C34878D82A}">
                    <a16:rowId xmlns:a16="http://schemas.microsoft.com/office/drawing/2014/main" val="10001"/>
                  </a:ext>
                </a:extLst>
              </a:tr>
              <a:tr h="258525">
                <a:tc vMerge="1">
                  <a:txBody>
                    <a:bodyPr/>
                    <a:lstStyle/>
                    <a:p>
                      <a:endParaRPr lang="en-US"/>
                    </a:p>
                  </a:txBody>
                  <a:tcPr/>
                </a:tc>
                <a:tc>
                  <a:txBody>
                    <a:bodyPr/>
                    <a:lstStyle/>
                    <a:p>
                      <a:pPr marL="0" lvl="0" indent="0" algn="l" rtl="0">
                        <a:spcBef>
                          <a:spcPts val="0"/>
                        </a:spcBef>
                        <a:spcAft>
                          <a:spcPts val="0"/>
                        </a:spcAft>
                        <a:buNone/>
                      </a:pP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p.Phe294del</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2"/>
                  </a:ext>
                </a:extLst>
              </a:tr>
              <a:tr h="258525">
                <a:tc vMerge="1">
                  <a:txBody>
                    <a:bodyPr/>
                    <a:lstStyle/>
                    <a:p>
                      <a:endParaRPr lang="en-US"/>
                    </a:p>
                  </a:txBody>
                  <a:tcPr/>
                </a:tc>
                <a:tc>
                  <a:txBody>
                    <a:bodyPr/>
                    <a:lstStyle/>
                    <a:p>
                      <a:pPr marL="0" lvl="0" indent="0" algn="l" rtl="0">
                        <a:spcBef>
                          <a:spcPts val="0"/>
                        </a:spcBef>
                        <a:spcAft>
                          <a:spcPts val="0"/>
                        </a:spcAft>
                        <a:buNone/>
                      </a:pP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p.Ser295Leu</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3"/>
                  </a:ext>
                </a:extLst>
              </a:tr>
              <a:tr h="258525">
                <a:tc vMerge="1">
                  <a:txBody>
                    <a:bodyPr/>
                    <a:lstStyle/>
                    <a:p>
                      <a:endParaRPr lang="en-US"/>
                    </a:p>
                  </a:txBody>
                  <a:tcPr/>
                </a:tc>
                <a:tc>
                  <a:txBody>
                    <a:bodyPr/>
                    <a:lstStyle/>
                    <a:p>
                      <a:pPr marL="0" lvl="0" indent="0" algn="ctr" rtl="0">
                        <a:lnSpc>
                          <a:spcPct val="115000"/>
                        </a:lnSpc>
                        <a:spcBef>
                          <a:spcPts val="0"/>
                        </a:spcBef>
                        <a:spcAft>
                          <a:spcPts val="0"/>
                        </a:spcAft>
                        <a:buNone/>
                      </a:pPr>
                      <a:r>
                        <a:rPr lang="en-US" sz="1100" b="1"/>
                        <a:t>6</a:t>
                      </a:r>
                      <a:endParaRPr sz="1100" b="1"/>
                    </a:p>
                  </a:txBody>
                  <a:tcPr marL="28575" marR="28575" marT="19050" marB="19050" anchor="b"/>
                </a:tc>
                <a:tc>
                  <a:txBody>
                    <a:bodyPr/>
                    <a:lstStyle/>
                    <a:p>
                      <a:pPr marL="0" lvl="0" indent="0" algn="ctr" rtl="0">
                        <a:lnSpc>
                          <a:spcPct val="115000"/>
                        </a:lnSpc>
                        <a:spcBef>
                          <a:spcPts val="0"/>
                        </a:spcBef>
                        <a:spcAft>
                          <a:spcPts val="0"/>
                        </a:spcAft>
                        <a:buNone/>
                      </a:pPr>
                      <a:r>
                        <a:rPr lang="en-US" sz="1100"/>
                        <a:t>p.Gly297Arg</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a:p>
                  </a:txBody>
                  <a:tcPr marL="28575" marR="28575" marT="19050" marB="19050" anchor="b"/>
                </a:tc>
                <a:extLst>
                  <a:ext uri="{0D108BD9-81ED-4DB2-BD59-A6C34878D82A}">
                    <a16:rowId xmlns:a16="http://schemas.microsoft.com/office/drawing/2014/main" val="10004"/>
                  </a:ext>
                </a:extLst>
              </a:tr>
              <a:tr h="258525">
                <a:tc vMerge="1">
                  <a:txBody>
                    <a:bodyPr/>
                    <a:lstStyle/>
                    <a:p>
                      <a:endParaRPr lang="en-US"/>
                    </a:p>
                  </a:txBody>
                  <a:tcPr/>
                </a:tc>
                <a:tc>
                  <a:txBody>
                    <a:bodyPr/>
                    <a:lstStyle/>
                    <a:p>
                      <a:pPr marL="0" lvl="0" indent="0" algn="l" rtl="0">
                        <a:spcBef>
                          <a:spcPts val="0"/>
                        </a:spcBef>
                        <a:spcAft>
                          <a:spcPts val="0"/>
                        </a:spcAft>
                        <a:buNone/>
                      </a:pP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p.Ala305Thr</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5"/>
                  </a:ext>
                </a:extLst>
              </a:tr>
              <a:tr h="258525">
                <a:tc vMerge="1">
                  <a:txBody>
                    <a:bodyPr/>
                    <a:lstStyle/>
                    <a:p>
                      <a:endParaRPr lang="en-US"/>
                    </a:p>
                  </a:txBody>
                  <a:tcPr/>
                </a:tc>
                <a:tc>
                  <a:txBody>
                    <a:bodyPr/>
                    <a:lstStyle/>
                    <a:p>
                      <a:pPr marL="0" lvl="0" indent="0" algn="ctr" rtl="0">
                        <a:lnSpc>
                          <a:spcPct val="115000"/>
                        </a:lnSpc>
                        <a:spcBef>
                          <a:spcPts val="0"/>
                        </a:spcBef>
                        <a:spcAft>
                          <a:spcPts val="0"/>
                        </a:spcAft>
                        <a:buNone/>
                      </a:pPr>
                      <a:r>
                        <a:rPr lang="en-US" sz="1100" b="1"/>
                        <a:t>2</a:t>
                      </a:r>
                      <a:endParaRPr sz="1100" b="1"/>
                    </a:p>
                  </a:txBody>
                  <a:tcPr marL="28575" marR="28575" marT="19050" marB="19050" anchor="b"/>
                </a:tc>
                <a:tc>
                  <a:txBody>
                    <a:bodyPr/>
                    <a:lstStyle/>
                    <a:p>
                      <a:pPr marL="0" lvl="0" indent="0" algn="ctr" rtl="0">
                        <a:lnSpc>
                          <a:spcPct val="115000"/>
                        </a:lnSpc>
                        <a:spcBef>
                          <a:spcPts val="0"/>
                        </a:spcBef>
                        <a:spcAft>
                          <a:spcPts val="0"/>
                        </a:spcAft>
                        <a:buNone/>
                      </a:pPr>
                      <a:r>
                        <a:rPr lang="en-US" sz="1100"/>
                        <a:t>p.Gly307Arg</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6"/>
                  </a:ext>
                </a:extLst>
              </a:tr>
              <a:tr h="258525">
                <a:tc vMerge="1">
                  <a:txBody>
                    <a:bodyPr/>
                    <a:lstStyle/>
                    <a:p>
                      <a:endParaRPr lang="en-US"/>
                    </a:p>
                  </a:txBody>
                  <a:tcPr/>
                </a:tc>
                <a:tc>
                  <a:txBody>
                    <a:bodyPr/>
                    <a:lstStyle/>
                    <a:p>
                      <a:pPr marL="0" lvl="0" indent="0" algn="l" rtl="0">
                        <a:spcBef>
                          <a:spcPts val="0"/>
                        </a:spcBef>
                        <a:spcAft>
                          <a:spcPts val="0"/>
                        </a:spcAft>
                        <a:buNone/>
                      </a:pP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p.Asn327Ser</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7"/>
                  </a:ext>
                </a:extLst>
              </a:tr>
              <a:tr h="258525">
                <a:tc vMerge="1">
                  <a:txBody>
                    <a:bodyPr/>
                    <a:lstStyle/>
                    <a:p>
                      <a:endParaRPr lang="en-US"/>
                    </a:p>
                  </a:txBody>
                  <a:tcPr/>
                </a:tc>
                <a:tc>
                  <a:txBody>
                    <a:bodyPr/>
                    <a:lstStyle/>
                    <a:p>
                      <a:pPr marL="0" lvl="0" indent="0" algn="ctr" rtl="0">
                        <a:lnSpc>
                          <a:spcPct val="115000"/>
                        </a:lnSpc>
                        <a:spcBef>
                          <a:spcPts val="0"/>
                        </a:spcBef>
                        <a:spcAft>
                          <a:spcPts val="0"/>
                        </a:spcAft>
                        <a:buNone/>
                      </a:pPr>
                      <a:r>
                        <a:rPr lang="en-US" sz="1100" b="1"/>
                        <a:t>2</a:t>
                      </a:r>
                      <a:endParaRPr sz="1100" b="1"/>
                    </a:p>
                  </a:txBody>
                  <a:tcPr marL="28575" marR="28575" marT="19050" marB="19050" anchor="b"/>
                </a:tc>
                <a:tc>
                  <a:txBody>
                    <a:bodyPr/>
                    <a:lstStyle/>
                    <a:p>
                      <a:pPr marL="0" lvl="0" indent="0" algn="ctr" rtl="0">
                        <a:lnSpc>
                          <a:spcPct val="115000"/>
                        </a:lnSpc>
                        <a:spcBef>
                          <a:spcPts val="0"/>
                        </a:spcBef>
                        <a:spcAft>
                          <a:spcPts val="0"/>
                        </a:spcAft>
                        <a:buNone/>
                      </a:pPr>
                      <a:r>
                        <a:rPr lang="en-US" sz="1100"/>
                        <a:t>p.Ser331Gly</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8"/>
                  </a:ext>
                </a:extLst>
              </a:tr>
              <a:tr h="258525">
                <a:tc vMerge="1">
                  <a:txBody>
                    <a:bodyPr/>
                    <a:lstStyle/>
                    <a:p>
                      <a:endParaRPr lang="en-US"/>
                    </a:p>
                  </a:txBody>
                  <a:tcPr/>
                </a:tc>
                <a:tc>
                  <a:txBody>
                    <a:bodyPr/>
                    <a:lstStyle/>
                    <a:p>
                      <a:pPr marL="0" lvl="0" indent="0" algn="ctr" rtl="0">
                        <a:lnSpc>
                          <a:spcPct val="115000"/>
                        </a:lnSpc>
                        <a:spcBef>
                          <a:spcPts val="0"/>
                        </a:spcBef>
                        <a:spcAft>
                          <a:spcPts val="0"/>
                        </a:spcAft>
                        <a:buNone/>
                      </a:pPr>
                      <a:r>
                        <a:rPr lang="en-US" sz="1100" b="1"/>
                        <a:t>3</a:t>
                      </a:r>
                      <a:endParaRPr sz="1100" b="1"/>
                    </a:p>
                  </a:txBody>
                  <a:tcPr marL="28575" marR="28575" marT="19050" marB="19050" anchor="b"/>
                </a:tc>
                <a:tc>
                  <a:txBody>
                    <a:bodyPr/>
                    <a:lstStyle/>
                    <a:p>
                      <a:pPr marL="0" lvl="0" indent="0" algn="ctr" rtl="0">
                        <a:lnSpc>
                          <a:spcPct val="115000"/>
                        </a:lnSpc>
                        <a:spcBef>
                          <a:spcPts val="0"/>
                        </a:spcBef>
                        <a:spcAft>
                          <a:spcPts val="0"/>
                        </a:spcAft>
                        <a:buNone/>
                      </a:pPr>
                      <a:r>
                        <a:rPr lang="en-US" sz="1100"/>
                        <a:t>p.Val342Met</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a:p>
                  </a:txBody>
                  <a:tcPr marL="28575" marR="28575" marT="19050" marB="19050" anchor="b"/>
                </a:tc>
                <a:extLst>
                  <a:ext uri="{0D108BD9-81ED-4DB2-BD59-A6C34878D82A}">
                    <a16:rowId xmlns:a16="http://schemas.microsoft.com/office/drawing/2014/main" val="10009"/>
                  </a:ext>
                </a:extLst>
              </a:tr>
              <a:tr h="258525">
                <a:tc vMerge="1">
                  <a:txBody>
                    <a:bodyPr/>
                    <a:lstStyle/>
                    <a:p>
                      <a:endParaRPr lang="en-US"/>
                    </a:p>
                  </a:txBody>
                  <a:tcPr/>
                </a:tc>
                <a:tc>
                  <a:txBody>
                    <a:bodyPr/>
                    <a:lstStyle/>
                    <a:p>
                      <a:pPr marL="0" lvl="0" indent="0" algn="l" rtl="0">
                        <a:spcBef>
                          <a:spcPts val="0"/>
                        </a:spcBef>
                        <a:spcAft>
                          <a:spcPts val="0"/>
                        </a:spcAft>
                        <a:buNone/>
                      </a:pP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p.Ala357Thr</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a:p>
                  </a:txBody>
                  <a:tcPr marL="28575" marR="28575" marT="19050" marB="19050" anchor="b"/>
                </a:tc>
                <a:extLst>
                  <a:ext uri="{0D108BD9-81ED-4DB2-BD59-A6C34878D82A}">
                    <a16:rowId xmlns:a16="http://schemas.microsoft.com/office/drawing/2014/main" val="10010"/>
                  </a:ext>
                </a:extLst>
              </a:tr>
              <a:tr h="258525">
                <a:tc vMerge="1">
                  <a:txBody>
                    <a:bodyPr/>
                    <a:lstStyle/>
                    <a:p>
                      <a:endParaRPr lang="en-US"/>
                    </a:p>
                  </a:txBody>
                  <a:tcPr/>
                </a:tc>
                <a:tc>
                  <a:txBody>
                    <a:bodyPr/>
                    <a:lstStyle/>
                    <a:p>
                      <a:pPr marL="0" lvl="0" indent="0" algn="l" rtl="0">
                        <a:spcBef>
                          <a:spcPts val="0"/>
                        </a:spcBef>
                        <a:spcAft>
                          <a:spcPts val="0"/>
                        </a:spcAft>
                        <a:buNone/>
                      </a:pP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p.Ala357Val</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a:p>
                  </a:txBody>
                  <a:tcPr marL="28575" marR="28575" marT="19050" marB="19050" anchor="b"/>
                </a:tc>
                <a:extLst>
                  <a:ext uri="{0D108BD9-81ED-4DB2-BD59-A6C34878D82A}">
                    <a16:rowId xmlns:a16="http://schemas.microsoft.com/office/drawing/2014/main" val="10011"/>
                  </a:ext>
                </a:extLst>
              </a:tr>
              <a:tr h="258525">
                <a:tc vMerge="1">
                  <a:txBody>
                    <a:bodyPr/>
                    <a:lstStyle/>
                    <a:p>
                      <a:endParaRPr lang="en-US"/>
                    </a:p>
                  </a:txBody>
                  <a:tcPr/>
                </a:tc>
                <a:tc>
                  <a:txBody>
                    <a:bodyPr/>
                    <a:lstStyle/>
                    <a:p>
                      <a:pPr marL="0" lvl="0" indent="0" algn="l" rtl="0">
                        <a:spcBef>
                          <a:spcPts val="0"/>
                        </a:spcBef>
                        <a:spcAft>
                          <a:spcPts val="0"/>
                        </a:spcAft>
                        <a:buNone/>
                      </a:pP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p.Pro361Leu</a:t>
                      </a:r>
                      <a:endParaRPr sz="1100"/>
                    </a:p>
                  </a:txBody>
                  <a:tcPr marL="28575" marR="28575" marT="19050" marB="19050" anchor="b"/>
                </a:tc>
                <a:tc>
                  <a:txBody>
                    <a:bodyPr/>
                    <a:lstStyle/>
                    <a:p>
                      <a:pPr marL="0" marR="0" lvl="0" indent="0" algn="ctr" rtl="0">
                        <a:lnSpc>
                          <a:spcPct val="115000"/>
                        </a:lnSpc>
                        <a:spcBef>
                          <a:spcPts val="0"/>
                        </a:spcBef>
                        <a:spcAft>
                          <a:spcPts val="0"/>
                        </a:spcAft>
                        <a:buNone/>
                      </a:pPr>
                      <a:r>
                        <a:rPr lang="en-US" sz="1100"/>
                        <a:t>Likely Pathogenic</a:t>
                      </a:r>
                      <a:endParaRPr sz="1100"/>
                    </a:p>
                  </a:txBody>
                  <a:tcPr marL="91425" marR="91425" marT="19050" marB="19050" anchor="b"/>
                </a:tc>
                <a:extLst>
                  <a:ext uri="{0D108BD9-81ED-4DB2-BD59-A6C34878D82A}">
                    <a16:rowId xmlns:a16="http://schemas.microsoft.com/office/drawing/2014/main" val="10012"/>
                  </a:ext>
                </a:extLst>
              </a:tr>
              <a:tr h="258525">
                <a:tc vMerge="1">
                  <a:txBody>
                    <a:bodyPr/>
                    <a:lstStyle/>
                    <a:p>
                      <a:endParaRPr lang="en-US"/>
                    </a:p>
                  </a:txBody>
                  <a:tcPr/>
                </a:tc>
                <a:tc>
                  <a:txBody>
                    <a:bodyPr/>
                    <a:lstStyle/>
                    <a:p>
                      <a:pPr marL="0" lvl="0" indent="0" algn="ctr" rtl="0">
                        <a:lnSpc>
                          <a:spcPct val="115000"/>
                        </a:lnSpc>
                        <a:spcBef>
                          <a:spcPts val="0"/>
                        </a:spcBef>
                        <a:spcAft>
                          <a:spcPts val="0"/>
                        </a:spcAft>
                        <a:buNone/>
                      </a:pPr>
                      <a:r>
                        <a:rPr lang="en-US" sz="1100" b="1"/>
                        <a:t>3#, 5</a:t>
                      </a:r>
                      <a:endParaRPr sz="1100" b="1"/>
                    </a:p>
                  </a:txBody>
                  <a:tcPr marL="28575" marR="28575" marT="19050" marB="19050" anchor="b"/>
                </a:tc>
                <a:tc>
                  <a:txBody>
                    <a:bodyPr/>
                    <a:lstStyle/>
                    <a:p>
                      <a:pPr marL="0" lvl="0" indent="0" algn="ctr" rtl="0">
                        <a:lnSpc>
                          <a:spcPct val="115000"/>
                        </a:lnSpc>
                        <a:spcBef>
                          <a:spcPts val="0"/>
                        </a:spcBef>
                        <a:spcAft>
                          <a:spcPts val="0"/>
                        </a:spcAft>
                        <a:buNone/>
                      </a:pPr>
                      <a:r>
                        <a:rPr lang="en-US" sz="1100"/>
                        <a:t>p.Gly362Arg</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a:p>
                  </a:txBody>
                  <a:tcPr marL="28575" marR="28575" marT="19050" marB="19050" anchor="b"/>
                </a:tc>
                <a:extLst>
                  <a:ext uri="{0D108BD9-81ED-4DB2-BD59-A6C34878D82A}">
                    <a16:rowId xmlns:a16="http://schemas.microsoft.com/office/drawing/2014/main" val="10013"/>
                  </a:ext>
                </a:extLst>
              </a:tr>
              <a:tr h="258525">
                <a:tc vMerge="1">
                  <a:txBody>
                    <a:bodyPr/>
                    <a:lstStyle/>
                    <a:p>
                      <a:endParaRPr lang="en-US"/>
                    </a:p>
                  </a:txBody>
                  <a:tcPr/>
                </a:tc>
                <a:tc>
                  <a:txBody>
                    <a:bodyPr/>
                    <a:lstStyle/>
                    <a:p>
                      <a:pPr marL="0" lvl="0" indent="0" algn="ctr" rtl="0">
                        <a:lnSpc>
                          <a:spcPct val="115000"/>
                        </a:lnSpc>
                        <a:spcBef>
                          <a:spcPts val="0"/>
                        </a:spcBef>
                        <a:spcAft>
                          <a:spcPts val="0"/>
                        </a:spcAft>
                        <a:buNone/>
                      </a:pPr>
                      <a:r>
                        <a:rPr lang="en-US" sz="1100" b="1"/>
                        <a:t>2#</a:t>
                      </a:r>
                      <a:endParaRPr sz="1100" b="1"/>
                    </a:p>
                  </a:txBody>
                  <a:tcPr marL="28575" marR="28575" marT="19050" marB="19050" anchor="b"/>
                </a:tc>
                <a:tc>
                  <a:txBody>
                    <a:bodyPr/>
                    <a:lstStyle/>
                    <a:p>
                      <a:pPr marL="0" lvl="0" indent="0" algn="ctr" rtl="0">
                        <a:lnSpc>
                          <a:spcPct val="115000"/>
                        </a:lnSpc>
                        <a:spcBef>
                          <a:spcPts val="0"/>
                        </a:spcBef>
                        <a:spcAft>
                          <a:spcPts val="0"/>
                        </a:spcAft>
                        <a:buNone/>
                      </a:pPr>
                      <a:r>
                        <a:rPr lang="en-US" sz="1100"/>
                        <a:t>p.Ser387Pro</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14"/>
                  </a:ext>
                </a:extLst>
              </a:tr>
              <a:tr h="258525">
                <a:tc vMerge="1">
                  <a:txBody>
                    <a:bodyPr/>
                    <a:lstStyle/>
                    <a:p>
                      <a:endParaRPr lang="en-US"/>
                    </a:p>
                  </a:txBody>
                  <a:tcPr/>
                </a:tc>
                <a:tc>
                  <a:txBody>
                    <a:bodyPr/>
                    <a:lstStyle/>
                    <a:p>
                      <a:pPr marL="0" lvl="0" indent="0" algn="l" rtl="0">
                        <a:spcBef>
                          <a:spcPts val="0"/>
                        </a:spcBef>
                        <a:spcAft>
                          <a:spcPts val="0"/>
                        </a:spcAft>
                        <a:buNone/>
                      </a:pP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p.Glu402Gly</a:t>
                      </a:r>
                      <a:endParaRPr sz="1100"/>
                    </a:p>
                  </a:txBody>
                  <a:tcPr marL="28575" marR="28575" marT="19050" marB="19050" anchor="b"/>
                </a:tc>
                <a:tc>
                  <a:txBody>
                    <a:bodyPr/>
                    <a:lstStyle/>
                    <a:p>
                      <a:pPr marL="0" marR="0" lvl="0" indent="0" algn="ctr" rtl="0">
                        <a:lnSpc>
                          <a:spcPct val="115000"/>
                        </a:lnSpc>
                        <a:spcBef>
                          <a:spcPts val="0"/>
                        </a:spcBef>
                        <a:spcAft>
                          <a:spcPts val="0"/>
                        </a:spcAft>
                        <a:buNone/>
                      </a:pPr>
                      <a:r>
                        <a:rPr lang="en-US" sz="1100"/>
                        <a:t>Likely Pathogenic</a:t>
                      </a:r>
                      <a:endParaRPr sz="1100"/>
                    </a:p>
                  </a:txBody>
                  <a:tcPr marL="91425" marR="91425" marT="19050" marB="19050" anchor="b"/>
                </a:tc>
                <a:extLst>
                  <a:ext uri="{0D108BD9-81ED-4DB2-BD59-A6C34878D82A}">
                    <a16:rowId xmlns:a16="http://schemas.microsoft.com/office/drawing/2014/main" val="10015"/>
                  </a:ext>
                </a:extLst>
              </a:tr>
              <a:tr h="258525">
                <a:tc vMerge="1">
                  <a:txBody>
                    <a:bodyPr/>
                    <a:lstStyle/>
                    <a:p>
                      <a:endParaRPr lang="en-US"/>
                    </a:p>
                  </a:txBody>
                  <a:tcPr/>
                </a:tc>
                <a:tc>
                  <a:txBody>
                    <a:bodyPr/>
                    <a:lstStyle/>
                    <a:p>
                      <a:pPr marL="0" lvl="0" indent="0" algn="l" rtl="0">
                        <a:spcBef>
                          <a:spcPts val="0"/>
                        </a:spcBef>
                        <a:spcAft>
                          <a:spcPts val="0"/>
                        </a:spcAft>
                        <a:buNone/>
                      </a:pP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p.Ser459Arg</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a:p>
                  </a:txBody>
                  <a:tcPr marL="28575" marR="28575" marT="19050" marB="19050" anchor="b"/>
                </a:tc>
                <a:extLst>
                  <a:ext uri="{0D108BD9-81ED-4DB2-BD59-A6C34878D82A}">
                    <a16:rowId xmlns:a16="http://schemas.microsoft.com/office/drawing/2014/main" val="10016"/>
                  </a:ext>
                </a:extLst>
              </a:tr>
              <a:tr h="258525">
                <a:tc vMerge="1">
                  <a:txBody>
                    <a:bodyPr/>
                    <a:lstStyle/>
                    <a:p>
                      <a:endParaRPr lang="en-US"/>
                    </a:p>
                  </a:txBody>
                  <a:tcPr/>
                </a:tc>
                <a:tc>
                  <a:txBody>
                    <a:bodyPr/>
                    <a:lstStyle/>
                    <a:p>
                      <a:pPr marL="0" lvl="0" indent="0" algn="ctr" rtl="0">
                        <a:lnSpc>
                          <a:spcPct val="115000"/>
                        </a:lnSpc>
                        <a:spcBef>
                          <a:spcPts val="0"/>
                        </a:spcBef>
                        <a:spcAft>
                          <a:spcPts val="0"/>
                        </a:spcAft>
                        <a:buNone/>
                      </a:pPr>
                      <a:r>
                        <a:rPr lang="en-US" sz="1100" b="1"/>
                        <a:t>5</a:t>
                      </a:r>
                      <a:endParaRPr sz="1100" b="1"/>
                    </a:p>
                  </a:txBody>
                  <a:tcPr marL="28575" marR="28575" marT="19050" marB="19050" anchor="b"/>
                </a:tc>
                <a:tc>
                  <a:txBody>
                    <a:bodyPr/>
                    <a:lstStyle/>
                    <a:p>
                      <a:pPr marL="0" lvl="0" indent="0" algn="ctr" rtl="0">
                        <a:lnSpc>
                          <a:spcPct val="115000"/>
                        </a:lnSpc>
                        <a:spcBef>
                          <a:spcPts val="0"/>
                        </a:spcBef>
                        <a:spcAft>
                          <a:spcPts val="0"/>
                        </a:spcAft>
                        <a:buNone/>
                      </a:pPr>
                      <a:r>
                        <a:rPr lang="en-US" sz="1100"/>
                        <a:t>p.Val511Met</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17"/>
                  </a:ext>
                </a:extLst>
              </a:tr>
              <a:tr h="258525">
                <a:tc vMerge="1">
                  <a:txBody>
                    <a:bodyPr/>
                    <a:lstStyle/>
                    <a:p>
                      <a:endParaRPr lang="en-US"/>
                    </a:p>
                  </a:txBody>
                  <a:tcPr/>
                </a:tc>
                <a:tc>
                  <a:txBody>
                    <a:bodyPr/>
                    <a:lstStyle/>
                    <a:p>
                      <a:pPr marL="0" lvl="0" indent="0" algn="l" rtl="0">
                        <a:spcBef>
                          <a:spcPts val="0"/>
                        </a:spcBef>
                        <a:spcAft>
                          <a:spcPts val="0"/>
                        </a:spcAft>
                        <a:buNone/>
                      </a:pP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p.Gly550Arg</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dirty="0"/>
                        <a:t>Likely Pathogenic</a:t>
                      </a:r>
                      <a:endParaRPr sz="1100" dirty="0"/>
                    </a:p>
                  </a:txBody>
                  <a:tcPr marL="28575" marR="28575" marT="19050" marB="19050" anchor="b"/>
                </a:tc>
                <a:extLst>
                  <a:ext uri="{0D108BD9-81ED-4DB2-BD59-A6C34878D82A}">
                    <a16:rowId xmlns:a16="http://schemas.microsoft.com/office/drawing/2014/main" val="10018"/>
                  </a:ext>
                </a:extLst>
              </a:tr>
            </a:tbl>
          </a:graphicData>
        </a:graphic>
      </p:graphicFrame>
      <p:sp>
        <p:nvSpPr>
          <p:cNvPr id="73" name="Google Shape;73;g18c7ca4c8aa_0_7"/>
          <p:cNvSpPr txBox="1"/>
          <p:nvPr/>
        </p:nvSpPr>
        <p:spPr>
          <a:xfrm>
            <a:off x="401000" y="166450"/>
            <a:ext cx="11346600" cy="790500"/>
          </a:xfrm>
          <a:prstGeom prst="rect">
            <a:avLst/>
          </a:prstGeom>
          <a:noFill/>
          <a:ln>
            <a:noFill/>
          </a:ln>
        </p:spPr>
        <p:txBody>
          <a:bodyPr spcFirstLastPara="1" wrap="square" lIns="0" tIns="0" rIns="0" bIns="0" anchor="t" anchorCtr="0">
            <a:normAutofit/>
          </a:bodyPr>
          <a:lstStyle/>
          <a:p>
            <a:pPr marL="0" marR="0" lvl="0" indent="0" algn="ctr" rtl="0">
              <a:lnSpc>
                <a:spcPct val="90000"/>
              </a:lnSpc>
              <a:spcBef>
                <a:spcPts val="0"/>
              </a:spcBef>
              <a:spcAft>
                <a:spcPts val="0"/>
              </a:spcAft>
              <a:buClr>
                <a:srgbClr val="424A54"/>
              </a:buClr>
              <a:buSzPts val="2300"/>
              <a:buFont typeface="Arial"/>
              <a:buNone/>
            </a:pPr>
            <a:r>
              <a:rPr lang="en-US" sz="2300" b="1" i="0" u="none" strike="noStrike" cap="none" dirty="0">
                <a:solidFill>
                  <a:srgbClr val="424A54"/>
                </a:solidFill>
                <a:latin typeface="Arial"/>
                <a:ea typeface="Arial"/>
                <a:cs typeface="Arial"/>
                <a:sym typeface="Arial"/>
              </a:rPr>
              <a:t>Variants Observed in S</a:t>
            </a:r>
            <a:r>
              <a:rPr lang="en-US" sz="2300" b="1" dirty="0">
                <a:solidFill>
                  <a:srgbClr val="424A54"/>
                </a:solidFill>
              </a:rPr>
              <a:t>LC6A1 (Continued)</a:t>
            </a:r>
            <a:br>
              <a:rPr lang="en-US" sz="2300" b="1" i="0" u="none" strike="noStrike" cap="none" dirty="0">
                <a:latin typeface="Arial"/>
                <a:ea typeface="Arial"/>
                <a:cs typeface="Arial"/>
              </a:rPr>
            </a:br>
            <a:r>
              <a:rPr lang="en-US" sz="2300" b="1" i="0" u="none" strike="noStrike" cap="none" dirty="0">
                <a:solidFill>
                  <a:srgbClr val="424A54"/>
                </a:solidFill>
                <a:latin typeface="Arial"/>
                <a:ea typeface="Arial"/>
                <a:cs typeface="Arial"/>
                <a:sym typeface="Arial"/>
              </a:rPr>
              <a:t> </a:t>
            </a:r>
            <a:r>
              <a:rPr lang="en-US" sz="2300" b="1" dirty="0">
                <a:solidFill>
                  <a:srgbClr val="424A54"/>
                </a:solidFill>
              </a:rPr>
              <a:t>86</a:t>
            </a:r>
            <a:r>
              <a:rPr lang="en-US" sz="2300" b="1" i="0" u="none" strike="noStrike" cap="none" dirty="0">
                <a:solidFill>
                  <a:srgbClr val="424A54"/>
                </a:solidFill>
                <a:latin typeface="Arial"/>
                <a:ea typeface="Arial"/>
                <a:cs typeface="Arial"/>
                <a:sym typeface="Arial"/>
              </a:rPr>
              <a:t> individuals</a:t>
            </a:r>
            <a:endParaRPr sz="1400" b="0" i="0" u="none" strike="noStrike" cap="none" dirty="0">
              <a:solidFill>
                <a:srgbClr val="000000"/>
              </a:solidFill>
              <a:latin typeface="Arial"/>
              <a:ea typeface="Arial"/>
              <a:cs typeface="Arial"/>
              <a:sym typeface="Arial"/>
            </a:endParaRPr>
          </a:p>
        </p:txBody>
      </p:sp>
      <p:graphicFrame>
        <p:nvGraphicFramePr>
          <p:cNvPr id="74" name="Google Shape;74;g18c7ca4c8aa_0_7"/>
          <p:cNvGraphicFramePr/>
          <p:nvPr>
            <p:extLst>
              <p:ext uri="{D42A27DB-BD31-4B8C-83A1-F6EECF244321}">
                <p14:modId xmlns:p14="http://schemas.microsoft.com/office/powerpoint/2010/main" val="2981635417"/>
              </p:ext>
            </p:extLst>
          </p:nvPr>
        </p:nvGraphicFramePr>
        <p:xfrm>
          <a:off x="401003" y="1071680"/>
          <a:ext cx="5479325" cy="3477585"/>
        </p:xfrm>
        <a:graphic>
          <a:graphicData uri="http://schemas.openxmlformats.org/drawingml/2006/table">
            <a:tbl>
              <a:tblPr firstRow="1" bandRow="1">
                <a:tableStyleId>{793D81CF-94F2-401A-BA57-92F5A7B2D0C5}</a:tableStyleId>
              </a:tblPr>
              <a:tblGrid>
                <a:gridCol w="1275175">
                  <a:extLst>
                    <a:ext uri="{9D8B030D-6E8A-4147-A177-3AD203B41FA5}">
                      <a16:colId xmlns:a16="http://schemas.microsoft.com/office/drawing/2014/main" val="20000"/>
                    </a:ext>
                  </a:extLst>
                </a:gridCol>
                <a:gridCol w="756750">
                  <a:extLst>
                    <a:ext uri="{9D8B030D-6E8A-4147-A177-3AD203B41FA5}">
                      <a16:colId xmlns:a16="http://schemas.microsoft.com/office/drawing/2014/main" val="20001"/>
                    </a:ext>
                  </a:extLst>
                </a:gridCol>
                <a:gridCol w="1837575">
                  <a:extLst>
                    <a:ext uri="{9D8B030D-6E8A-4147-A177-3AD203B41FA5}">
                      <a16:colId xmlns:a16="http://schemas.microsoft.com/office/drawing/2014/main" val="20002"/>
                    </a:ext>
                  </a:extLst>
                </a:gridCol>
                <a:gridCol w="1609825">
                  <a:extLst>
                    <a:ext uri="{9D8B030D-6E8A-4147-A177-3AD203B41FA5}">
                      <a16:colId xmlns:a16="http://schemas.microsoft.com/office/drawing/2014/main" val="20003"/>
                    </a:ext>
                  </a:extLst>
                </a:gridCol>
              </a:tblGrid>
              <a:tr h="344800">
                <a:tc>
                  <a:txBody>
                    <a:bodyPr/>
                    <a:lstStyle/>
                    <a:p>
                      <a:pPr marL="0" marR="0" lvl="0" indent="0" algn="ctr" rtl="0">
                        <a:lnSpc>
                          <a:spcPct val="100000"/>
                        </a:lnSpc>
                        <a:spcBef>
                          <a:spcPts val="0"/>
                        </a:spcBef>
                        <a:spcAft>
                          <a:spcPts val="0"/>
                        </a:spcAft>
                        <a:buClr>
                          <a:schemeClr val="dk1"/>
                        </a:buClr>
                        <a:buSzPts val="1100"/>
                        <a:buFont typeface="Arial"/>
                        <a:buNone/>
                      </a:pPr>
                      <a:r>
                        <a:rPr lang="en-US" sz="1200" u="none" strike="noStrike" cap="none"/>
                        <a:t>Variant Category</a:t>
                      </a:r>
                      <a:endParaRPr sz="1200" b="1" u="none" strike="noStrike" cap="none">
                        <a:latin typeface="Arial"/>
                        <a:ea typeface="Arial"/>
                        <a:cs typeface="Arial"/>
                        <a:sym typeface="Arial"/>
                      </a:endParaRPr>
                    </a:p>
                  </a:txBody>
                  <a:tcPr marL="9525" marR="9525" marT="9525" marB="0">
                    <a:solidFill>
                      <a:srgbClr val="00B0F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200" u="none" strike="noStrike" cap="none"/>
                        <a:t>Number</a:t>
                      </a:r>
                      <a:endParaRPr sz="1200" b="1" u="none" strike="noStrike" cap="none"/>
                    </a:p>
                    <a:p>
                      <a:pPr marL="0" marR="0" lvl="0" indent="0" algn="ctr" rtl="0">
                        <a:lnSpc>
                          <a:spcPct val="100000"/>
                        </a:lnSpc>
                        <a:spcBef>
                          <a:spcPts val="0"/>
                        </a:spcBef>
                        <a:spcAft>
                          <a:spcPts val="0"/>
                        </a:spcAft>
                        <a:buClr>
                          <a:schemeClr val="dk1"/>
                        </a:buClr>
                        <a:buSzPts val="1100"/>
                        <a:buFont typeface="Arial"/>
                        <a:buNone/>
                      </a:pPr>
                      <a:endParaRPr sz="1200" b="1" u="none" strike="noStrike" cap="none">
                        <a:latin typeface="Arial"/>
                        <a:ea typeface="Arial"/>
                        <a:cs typeface="Arial"/>
                        <a:sym typeface="Arial"/>
                      </a:endParaRPr>
                    </a:p>
                  </a:txBody>
                  <a:tcPr marL="9525" marR="9525" marT="9525" marB="0">
                    <a:solidFill>
                      <a:srgbClr val="00B0F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200" u="none" strike="noStrike" cap="none"/>
                        <a:t>Coordinates</a:t>
                      </a:r>
                      <a:endParaRPr sz="1200" b="1" u="none" strike="noStrike" cap="none">
                        <a:latin typeface="Arial"/>
                        <a:ea typeface="Arial"/>
                        <a:cs typeface="Arial"/>
                        <a:sym typeface="Arial"/>
                      </a:endParaRPr>
                    </a:p>
                  </a:txBody>
                  <a:tcPr marL="9525" marR="9525" marT="9525" marB="0">
                    <a:solidFill>
                      <a:srgbClr val="00B0F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200" u="none" strike="noStrike" cap="none" dirty="0"/>
                        <a:t>Variant Classification</a:t>
                      </a:r>
                      <a:endParaRPr sz="1200" b="1" u="none" strike="noStrike" cap="none" dirty="0">
                        <a:latin typeface="Arial"/>
                        <a:ea typeface="Arial"/>
                        <a:cs typeface="Arial"/>
                        <a:sym typeface="Arial"/>
                      </a:endParaRPr>
                    </a:p>
                  </a:txBody>
                  <a:tcPr marL="9525" marR="9525" marT="9525" marB="0">
                    <a:solidFill>
                      <a:srgbClr val="00B0F0"/>
                    </a:solidFill>
                  </a:tcPr>
                </a:tc>
                <a:extLst>
                  <a:ext uri="{0D108BD9-81ED-4DB2-BD59-A6C34878D82A}">
                    <a16:rowId xmlns:a16="http://schemas.microsoft.com/office/drawing/2014/main" val="10000"/>
                  </a:ext>
                </a:extLst>
              </a:tr>
              <a:tr h="258525">
                <a:tc rowSpan="12">
                  <a:txBody>
                    <a:bodyPr/>
                    <a:lstStyle/>
                    <a:p>
                      <a:pPr marL="0" lvl="0" indent="0" algn="ctr" rtl="0">
                        <a:spcBef>
                          <a:spcPts val="0"/>
                        </a:spcBef>
                        <a:spcAft>
                          <a:spcPts val="0"/>
                        </a:spcAft>
                        <a:buNone/>
                      </a:pPr>
                      <a:r>
                        <a:rPr lang="en-US" sz="1200">
                          <a:solidFill>
                            <a:schemeClr val="dk1"/>
                          </a:solidFill>
                        </a:rPr>
                        <a:t>Missense</a:t>
                      </a:r>
                      <a:endParaRPr sz="1200" b="1">
                        <a:solidFill>
                          <a:schemeClr val="dk1"/>
                        </a:solidFill>
                      </a:endParaRPr>
                    </a:p>
                  </a:txBody>
                  <a:tcPr marL="9525" marR="9525" marT="9525" marB="0" anchor="ctr"/>
                </a:tc>
                <a:tc>
                  <a:txBody>
                    <a:bodyPr/>
                    <a:lstStyle/>
                    <a:p>
                      <a:pPr marL="0" lvl="0" indent="0" algn="ctr" rtl="0">
                        <a:lnSpc>
                          <a:spcPct val="115000"/>
                        </a:lnSpc>
                        <a:spcBef>
                          <a:spcPts val="0"/>
                        </a:spcBef>
                        <a:spcAft>
                          <a:spcPts val="0"/>
                        </a:spcAft>
                        <a:buNone/>
                      </a:pPr>
                      <a:r>
                        <a:rPr lang="en-US" sz="1100" b="1"/>
                        <a:t>2</a:t>
                      </a:r>
                      <a:endParaRPr sz="1100" b="1"/>
                    </a:p>
                  </a:txBody>
                  <a:tcPr marL="28575" marR="28575" marT="19050" marB="19050" anchor="b"/>
                </a:tc>
                <a:tc>
                  <a:txBody>
                    <a:bodyPr/>
                    <a:lstStyle/>
                    <a:p>
                      <a:pPr marL="0" lvl="0" indent="0" algn="ctr" rtl="0">
                        <a:lnSpc>
                          <a:spcPct val="115000"/>
                        </a:lnSpc>
                        <a:spcBef>
                          <a:spcPts val="0"/>
                        </a:spcBef>
                        <a:spcAft>
                          <a:spcPts val="0"/>
                        </a:spcAft>
                        <a:buNone/>
                      </a:pPr>
                      <a:r>
                        <a:rPr lang="en-US" sz="1100"/>
                        <a:t>p.Arg44Trp</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1"/>
                  </a:ext>
                </a:extLst>
              </a:tr>
              <a:tr h="258525">
                <a:tc vMerge="1">
                  <a:txBody>
                    <a:bodyPr/>
                    <a:lstStyle/>
                    <a:p>
                      <a:endParaRPr lang="en-US"/>
                    </a:p>
                  </a:txBody>
                  <a:tcPr/>
                </a:tc>
                <a:tc>
                  <a:txBody>
                    <a:bodyPr/>
                    <a:lstStyle/>
                    <a:p>
                      <a:pPr marL="0" lvl="0" indent="0" algn="l" rtl="0">
                        <a:spcBef>
                          <a:spcPts val="0"/>
                        </a:spcBef>
                        <a:spcAft>
                          <a:spcPts val="0"/>
                        </a:spcAft>
                        <a:buNone/>
                      </a:pPr>
                      <a:endParaRPr sz="1100" b="1"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p.Arg44Gln</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2"/>
                  </a:ext>
                </a:extLst>
              </a:tr>
              <a:tr h="258525">
                <a:tc vMerge="1">
                  <a:txBody>
                    <a:bodyPr/>
                    <a:lstStyle/>
                    <a:p>
                      <a:endParaRPr lang="en-US"/>
                    </a:p>
                  </a:txBody>
                  <a:tcPr/>
                </a:tc>
                <a:tc>
                  <a:txBody>
                    <a:bodyPr/>
                    <a:lstStyle/>
                    <a:p>
                      <a:pPr marL="0" lvl="0" indent="0" algn="l" rtl="0">
                        <a:spcBef>
                          <a:spcPts val="0"/>
                        </a:spcBef>
                        <a:spcAft>
                          <a:spcPts val="0"/>
                        </a:spcAft>
                        <a:buNone/>
                      </a:pPr>
                      <a:endParaRPr sz="1100" b="1"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p.Arg69Ser</a:t>
                      </a:r>
                      <a:endParaRPr sz="1100"/>
                    </a:p>
                  </a:txBody>
                  <a:tcPr marL="28575" marR="28575" marT="19050" marB="19050" anchor="b"/>
                </a:tc>
                <a:tc>
                  <a:txBody>
                    <a:bodyPr/>
                    <a:lstStyle/>
                    <a:p>
                      <a:pPr marL="0" marR="0" lvl="0" indent="0" algn="ctr" rtl="0">
                        <a:lnSpc>
                          <a:spcPct val="115000"/>
                        </a:lnSpc>
                        <a:spcBef>
                          <a:spcPts val="0"/>
                        </a:spcBef>
                        <a:spcAft>
                          <a:spcPts val="0"/>
                        </a:spcAft>
                        <a:buNone/>
                      </a:pPr>
                      <a:r>
                        <a:rPr lang="en-US" sz="1100"/>
                        <a:t>Likely Pathogenic</a:t>
                      </a:r>
                      <a:endParaRPr sz="1100"/>
                    </a:p>
                  </a:txBody>
                  <a:tcPr marL="91425" marR="91425" marT="19050" marB="19050" anchor="b"/>
                </a:tc>
                <a:extLst>
                  <a:ext uri="{0D108BD9-81ED-4DB2-BD59-A6C34878D82A}">
                    <a16:rowId xmlns:a16="http://schemas.microsoft.com/office/drawing/2014/main" val="10003"/>
                  </a:ext>
                </a:extLst>
              </a:tr>
              <a:tr h="258525">
                <a:tc vMerge="1">
                  <a:txBody>
                    <a:bodyPr/>
                    <a:lstStyle/>
                    <a:p>
                      <a:endParaRPr lang="en-US"/>
                    </a:p>
                  </a:txBody>
                  <a:tcPr/>
                </a:tc>
                <a:tc>
                  <a:txBody>
                    <a:bodyPr/>
                    <a:lstStyle/>
                    <a:p>
                      <a:pPr marL="0" lvl="0" indent="0" algn="ctr" rtl="0">
                        <a:lnSpc>
                          <a:spcPct val="115000"/>
                        </a:lnSpc>
                        <a:spcBef>
                          <a:spcPts val="0"/>
                        </a:spcBef>
                        <a:spcAft>
                          <a:spcPts val="0"/>
                        </a:spcAft>
                        <a:buNone/>
                      </a:pPr>
                      <a:r>
                        <a:rPr lang="en-US" sz="1100" b="1"/>
                        <a:t>3</a:t>
                      </a:r>
                      <a:endParaRPr sz="1100" b="1"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p.Gly75Arg</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a:p>
                  </a:txBody>
                  <a:tcPr marL="28575" marR="28575" marT="19050" marB="19050" anchor="b"/>
                </a:tc>
                <a:extLst>
                  <a:ext uri="{0D108BD9-81ED-4DB2-BD59-A6C34878D82A}">
                    <a16:rowId xmlns:a16="http://schemas.microsoft.com/office/drawing/2014/main" val="10004"/>
                  </a:ext>
                </a:extLst>
              </a:tr>
              <a:tr h="258525">
                <a:tc vMerge="1">
                  <a:txBody>
                    <a:bodyPr/>
                    <a:lstStyle/>
                    <a:p>
                      <a:endParaRPr lang="en-US"/>
                    </a:p>
                  </a:txBody>
                  <a:tcPr/>
                </a:tc>
                <a:tc>
                  <a:txBody>
                    <a:bodyPr/>
                    <a:lstStyle/>
                    <a:p>
                      <a:pPr marL="0" lvl="0" indent="0" algn="l" rtl="0">
                        <a:spcBef>
                          <a:spcPts val="0"/>
                        </a:spcBef>
                        <a:spcAft>
                          <a:spcPts val="0"/>
                        </a:spcAft>
                        <a:buNone/>
                      </a:pPr>
                      <a:endParaRPr sz="1100" b="1"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p.Gly80Arg</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5"/>
                  </a:ext>
                </a:extLst>
              </a:tr>
              <a:tr h="258525">
                <a:tc vMerge="1">
                  <a:txBody>
                    <a:bodyPr/>
                    <a:lstStyle/>
                    <a:p>
                      <a:endParaRPr lang="en-US"/>
                    </a:p>
                  </a:txBody>
                  <a:tcPr/>
                </a:tc>
                <a:tc>
                  <a:txBody>
                    <a:bodyPr/>
                    <a:lstStyle/>
                    <a:p>
                      <a:pPr marL="0" lvl="0" indent="0" algn="l" rtl="0">
                        <a:spcBef>
                          <a:spcPts val="0"/>
                        </a:spcBef>
                        <a:spcAft>
                          <a:spcPts val="0"/>
                        </a:spcAft>
                        <a:buNone/>
                      </a:pPr>
                      <a:endParaRPr sz="1100" b="1"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p.Gly94Glu</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a:p>
                  </a:txBody>
                  <a:tcPr marL="28575" marR="28575" marT="19050" marB="19050" anchor="b"/>
                </a:tc>
                <a:extLst>
                  <a:ext uri="{0D108BD9-81ED-4DB2-BD59-A6C34878D82A}">
                    <a16:rowId xmlns:a16="http://schemas.microsoft.com/office/drawing/2014/main" val="10006"/>
                  </a:ext>
                </a:extLst>
              </a:tr>
              <a:tr h="258525">
                <a:tc vMerge="1">
                  <a:txBody>
                    <a:bodyPr/>
                    <a:lstStyle/>
                    <a:p>
                      <a:endParaRPr lang="en-US"/>
                    </a:p>
                  </a:txBody>
                  <a:tcPr/>
                </a:tc>
                <a:tc>
                  <a:txBody>
                    <a:bodyPr/>
                    <a:lstStyle/>
                    <a:p>
                      <a:pPr marL="0" lvl="0" indent="0" algn="l" rtl="0">
                        <a:spcBef>
                          <a:spcPts val="0"/>
                        </a:spcBef>
                        <a:spcAft>
                          <a:spcPts val="0"/>
                        </a:spcAft>
                        <a:buNone/>
                      </a:pPr>
                      <a:endParaRPr sz="1100" b="1"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p.Glu101Gly</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7"/>
                  </a:ext>
                </a:extLst>
              </a:tr>
              <a:tr h="258525">
                <a:tc vMerge="1">
                  <a:txBody>
                    <a:bodyPr/>
                    <a:lstStyle/>
                    <a:p>
                      <a:endParaRPr lang="en-US"/>
                    </a:p>
                  </a:txBody>
                  <a:tcPr/>
                </a:tc>
                <a:tc>
                  <a:txBody>
                    <a:bodyPr/>
                    <a:lstStyle/>
                    <a:p>
                      <a:pPr marL="0" lvl="0" indent="0" algn="l" rtl="0">
                        <a:spcBef>
                          <a:spcPts val="0"/>
                        </a:spcBef>
                        <a:spcAft>
                          <a:spcPts val="0"/>
                        </a:spcAft>
                        <a:buNone/>
                      </a:pPr>
                      <a:endParaRPr sz="1100" b="1"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p.Gln106Arg</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08"/>
                  </a:ext>
                </a:extLst>
              </a:tr>
              <a:tr h="258525">
                <a:tc vMerge="1">
                  <a:txBody>
                    <a:bodyPr/>
                    <a:lstStyle/>
                    <a:p>
                      <a:endParaRPr lang="en-US"/>
                    </a:p>
                  </a:txBody>
                  <a:tcPr/>
                </a:tc>
                <a:tc>
                  <a:txBody>
                    <a:bodyPr/>
                    <a:lstStyle/>
                    <a:p>
                      <a:pPr marL="0" lvl="0" indent="0" algn="ctr" rtl="0">
                        <a:lnSpc>
                          <a:spcPct val="115000"/>
                        </a:lnSpc>
                        <a:spcBef>
                          <a:spcPts val="0"/>
                        </a:spcBef>
                        <a:spcAft>
                          <a:spcPts val="0"/>
                        </a:spcAft>
                        <a:buNone/>
                      </a:pPr>
                      <a:r>
                        <a:rPr lang="en-US" sz="1100" b="1"/>
                        <a:t>3</a:t>
                      </a:r>
                      <a:endParaRPr sz="1100" b="1" u="none" strike="noStrike" cap="none"/>
                    </a:p>
                  </a:txBody>
                  <a:tcPr marL="28575" marR="28575" marT="19050" marB="19050" anchor="b"/>
                </a:tc>
                <a:tc>
                  <a:txBody>
                    <a:bodyPr/>
                    <a:lstStyle/>
                    <a:p>
                      <a:pPr marL="0" lvl="0" indent="0" algn="ctr" rtl="0">
                        <a:lnSpc>
                          <a:spcPct val="115000"/>
                        </a:lnSpc>
                        <a:spcBef>
                          <a:spcPts val="0"/>
                        </a:spcBef>
                        <a:spcAft>
                          <a:spcPts val="0"/>
                        </a:spcAft>
                        <a:buNone/>
                      </a:pPr>
                      <a:r>
                        <a:rPr lang="en-US" sz="1100"/>
                        <a:t>p.Gly111Arg</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Pathogenic</a:t>
                      </a:r>
                      <a:endParaRPr sz="1100"/>
                    </a:p>
                  </a:txBody>
                  <a:tcPr marL="28575" marR="28575" marT="19050" marB="19050" anchor="b"/>
                </a:tc>
                <a:extLst>
                  <a:ext uri="{0D108BD9-81ED-4DB2-BD59-A6C34878D82A}">
                    <a16:rowId xmlns:a16="http://schemas.microsoft.com/office/drawing/2014/main" val="10009"/>
                  </a:ext>
                </a:extLst>
              </a:tr>
              <a:tr h="258525">
                <a:tc vMerge="1">
                  <a:txBody>
                    <a:bodyPr/>
                    <a:lstStyle/>
                    <a:p>
                      <a:endParaRPr lang="en-US"/>
                    </a:p>
                  </a:txBody>
                  <a:tcPr/>
                </a:tc>
                <a:tc>
                  <a:txBody>
                    <a:bodyPr/>
                    <a:lstStyle/>
                    <a:p>
                      <a:pPr marL="0" lvl="0" indent="0" algn="l" rtl="0">
                        <a:spcBef>
                          <a:spcPts val="0"/>
                        </a:spcBef>
                        <a:spcAft>
                          <a:spcPts val="0"/>
                        </a:spcAft>
                        <a:buNone/>
                      </a:pP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p.Tyr139Cys</a:t>
                      </a:r>
                      <a:endParaRPr sz="1100"/>
                    </a:p>
                  </a:txBody>
                  <a:tcPr marL="28575" marR="28575" marT="19050" marB="19050" anchor="b"/>
                </a:tc>
                <a:tc>
                  <a:txBody>
                    <a:bodyPr/>
                    <a:lstStyle/>
                    <a:p>
                      <a:pPr marL="0" marR="0" lvl="0" indent="0" algn="ctr" rtl="0">
                        <a:lnSpc>
                          <a:spcPct val="115000"/>
                        </a:lnSpc>
                        <a:spcBef>
                          <a:spcPts val="0"/>
                        </a:spcBef>
                        <a:spcAft>
                          <a:spcPts val="0"/>
                        </a:spcAft>
                        <a:buNone/>
                      </a:pPr>
                      <a:r>
                        <a:rPr lang="en-US" sz="1100"/>
                        <a:t>Likely Pathogenic</a:t>
                      </a:r>
                      <a:endParaRPr sz="1100"/>
                    </a:p>
                  </a:txBody>
                  <a:tcPr marL="91425" marR="91425" marT="19050" marB="19050" anchor="b"/>
                </a:tc>
                <a:extLst>
                  <a:ext uri="{0D108BD9-81ED-4DB2-BD59-A6C34878D82A}">
                    <a16:rowId xmlns:a16="http://schemas.microsoft.com/office/drawing/2014/main" val="10010"/>
                  </a:ext>
                </a:extLst>
              </a:tr>
              <a:tr h="258525">
                <a:tc vMerge="1">
                  <a:txBody>
                    <a:bodyPr/>
                    <a:lstStyle/>
                    <a:p>
                      <a:endParaRPr lang="en-US"/>
                    </a:p>
                  </a:txBody>
                  <a:tcPr/>
                </a:tc>
                <a:tc>
                  <a:txBody>
                    <a:bodyPr/>
                    <a:lstStyle/>
                    <a:p>
                      <a:pPr marL="0" lvl="0" indent="0" algn="l" rtl="0">
                        <a:spcBef>
                          <a:spcPts val="0"/>
                        </a:spcBef>
                        <a:spcAft>
                          <a:spcPts val="0"/>
                        </a:spcAft>
                        <a:buNone/>
                      </a:pP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p.Leu251Pro</a:t>
                      </a: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a:t>Likely Pathogenic</a:t>
                      </a:r>
                      <a:endParaRPr sz="1100"/>
                    </a:p>
                  </a:txBody>
                  <a:tcPr marL="28575" marR="28575" marT="19050" marB="19050" anchor="b"/>
                </a:tc>
                <a:extLst>
                  <a:ext uri="{0D108BD9-81ED-4DB2-BD59-A6C34878D82A}">
                    <a16:rowId xmlns:a16="http://schemas.microsoft.com/office/drawing/2014/main" val="10011"/>
                  </a:ext>
                </a:extLst>
              </a:tr>
              <a:tr h="258525">
                <a:tc vMerge="1">
                  <a:txBody>
                    <a:bodyPr/>
                    <a:lstStyle/>
                    <a:p>
                      <a:endParaRPr lang="en-US"/>
                    </a:p>
                  </a:txBody>
                  <a:tcPr/>
                </a:tc>
                <a:tc>
                  <a:txBody>
                    <a:bodyPr/>
                    <a:lstStyle/>
                    <a:p>
                      <a:pPr marL="0" lvl="0" indent="0" algn="l" rtl="0">
                        <a:spcBef>
                          <a:spcPts val="0"/>
                        </a:spcBef>
                        <a:spcAft>
                          <a:spcPts val="0"/>
                        </a:spcAft>
                        <a:buNone/>
                      </a:pPr>
                      <a:endParaRPr sz="1100"/>
                    </a:p>
                  </a:txBody>
                  <a:tcPr marL="28575" marR="28575" marT="19050" marB="19050" anchor="b"/>
                </a:tc>
                <a:tc>
                  <a:txBody>
                    <a:bodyPr/>
                    <a:lstStyle/>
                    <a:p>
                      <a:pPr marL="0" lvl="0" indent="0" algn="ctr" rtl="0">
                        <a:lnSpc>
                          <a:spcPct val="115000"/>
                        </a:lnSpc>
                        <a:spcBef>
                          <a:spcPts val="0"/>
                        </a:spcBef>
                        <a:spcAft>
                          <a:spcPts val="0"/>
                        </a:spcAft>
                        <a:buNone/>
                      </a:pPr>
                      <a:r>
                        <a:rPr lang="en-US" sz="1100" dirty="0"/>
                        <a:t>p.Gly263Arg</a:t>
                      </a:r>
                      <a:endParaRPr sz="1100" dirty="0"/>
                    </a:p>
                  </a:txBody>
                  <a:tcPr marL="28575" marR="28575" marT="19050" marB="19050" anchor="b"/>
                </a:tc>
                <a:tc>
                  <a:txBody>
                    <a:bodyPr/>
                    <a:lstStyle/>
                    <a:p>
                      <a:pPr marL="0" lvl="0" indent="0" algn="ctr" rtl="0">
                        <a:lnSpc>
                          <a:spcPct val="115000"/>
                        </a:lnSpc>
                        <a:spcBef>
                          <a:spcPts val="0"/>
                        </a:spcBef>
                        <a:spcAft>
                          <a:spcPts val="0"/>
                        </a:spcAft>
                        <a:buNone/>
                      </a:pPr>
                      <a:r>
                        <a:rPr lang="en-US" sz="1100" dirty="0"/>
                        <a:t>Likely Pathogenic</a:t>
                      </a:r>
                      <a:endParaRPr sz="1100" dirty="0"/>
                    </a:p>
                  </a:txBody>
                  <a:tcPr marL="28575" marR="28575" marT="19050" marB="19050" anchor="b"/>
                </a:tc>
                <a:extLst>
                  <a:ext uri="{0D108BD9-81ED-4DB2-BD59-A6C34878D82A}">
                    <a16:rowId xmlns:a16="http://schemas.microsoft.com/office/drawing/2014/main" val="1001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80" name="Google Shape;80;p2"/>
          <p:cNvCxnSpPr/>
          <p:nvPr/>
        </p:nvCxnSpPr>
        <p:spPr>
          <a:xfrm>
            <a:off x="2033554" y="3590941"/>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81" name="Google Shape;81;p2"/>
          <p:cNvSpPr/>
          <p:nvPr/>
        </p:nvSpPr>
        <p:spPr>
          <a:xfrm>
            <a:off x="2100986" y="3432075"/>
            <a:ext cx="5559300" cy="1748700"/>
          </a:xfrm>
          <a:prstGeom prst="roundRect">
            <a:avLst>
              <a:gd name="adj" fmla="val 2368"/>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11832475" y="4079250"/>
            <a:ext cx="152400" cy="539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3" name="Google Shape;83;p2"/>
          <p:cNvCxnSpPr/>
          <p:nvPr/>
        </p:nvCxnSpPr>
        <p:spPr>
          <a:xfrm>
            <a:off x="5526104" y="3763616"/>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84" name="Google Shape;84;p2"/>
          <p:cNvSpPr txBox="1"/>
          <p:nvPr/>
        </p:nvSpPr>
        <p:spPr>
          <a:xfrm>
            <a:off x="762001" y="166455"/>
            <a:ext cx="10862100" cy="790500"/>
          </a:xfrm>
          <a:prstGeom prst="rect">
            <a:avLst/>
          </a:prstGeom>
          <a:noFill/>
          <a:ln>
            <a:noFill/>
          </a:ln>
        </p:spPr>
        <p:txBody>
          <a:bodyPr spcFirstLastPara="1" wrap="square" lIns="0" tIns="0" rIns="0" bIns="0" anchor="t" anchorCtr="0">
            <a:normAutofit/>
          </a:bodyPr>
          <a:lstStyle/>
          <a:p>
            <a:pPr marL="0" marR="0" lvl="0" indent="0" algn="ctr" rtl="0">
              <a:lnSpc>
                <a:spcPct val="90000"/>
              </a:lnSpc>
              <a:spcBef>
                <a:spcPts val="0"/>
              </a:spcBef>
              <a:spcAft>
                <a:spcPts val="0"/>
              </a:spcAft>
              <a:buClr>
                <a:srgbClr val="424A54"/>
              </a:buClr>
              <a:buSzPts val="2300"/>
              <a:buFont typeface="Arial"/>
              <a:buNone/>
            </a:pPr>
            <a:r>
              <a:rPr lang="en-US" sz="2300" b="1" i="0" u="none" strike="noStrike" cap="none">
                <a:solidFill>
                  <a:srgbClr val="424A54"/>
                </a:solidFill>
                <a:latin typeface="Arial"/>
                <a:ea typeface="Arial"/>
                <a:cs typeface="Arial"/>
                <a:sym typeface="Arial"/>
              </a:rPr>
              <a:t>Missense Variants Observed in S</a:t>
            </a:r>
            <a:r>
              <a:rPr lang="en-US" sz="2300" b="1">
                <a:solidFill>
                  <a:srgbClr val="424A54"/>
                </a:solidFill>
              </a:rPr>
              <a:t>LC6A1</a:t>
            </a:r>
            <a:br>
              <a:rPr lang="en-US" sz="2300" b="1" i="0" u="none" strike="noStrike" cap="none">
                <a:solidFill>
                  <a:srgbClr val="424A54"/>
                </a:solidFill>
                <a:latin typeface="Arial"/>
                <a:ea typeface="Arial"/>
                <a:cs typeface="Arial"/>
                <a:sym typeface="Arial"/>
              </a:rPr>
            </a:br>
            <a:r>
              <a:rPr lang="en-US" sz="2300" b="1" i="0" u="none" strike="noStrike" cap="none">
                <a:solidFill>
                  <a:srgbClr val="424A54"/>
                </a:solidFill>
                <a:latin typeface="Arial"/>
                <a:ea typeface="Arial"/>
                <a:cs typeface="Arial"/>
                <a:sym typeface="Arial"/>
              </a:rPr>
              <a:t> </a:t>
            </a:r>
            <a:r>
              <a:rPr lang="en-US" sz="2300" b="1">
                <a:solidFill>
                  <a:srgbClr val="424A54"/>
                </a:solidFill>
              </a:rPr>
              <a:t>58</a:t>
            </a:r>
            <a:r>
              <a:rPr lang="en-US" sz="2300" b="1" i="0" u="none" strike="noStrike" cap="none">
                <a:solidFill>
                  <a:srgbClr val="424A54"/>
                </a:solidFill>
                <a:latin typeface="Arial"/>
                <a:ea typeface="Arial"/>
                <a:cs typeface="Arial"/>
                <a:sym typeface="Arial"/>
              </a:rPr>
              <a:t> individuals</a:t>
            </a: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9632275" y="382700"/>
            <a:ext cx="2149800" cy="442800"/>
          </a:xfrm>
          <a:prstGeom prst="rect">
            <a:avLst/>
          </a:prstGeom>
          <a:noFill/>
          <a:ln w="12700"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2"/>
          <p:cNvSpPr txBox="1"/>
          <p:nvPr/>
        </p:nvSpPr>
        <p:spPr>
          <a:xfrm>
            <a:off x="10018232" y="459832"/>
            <a:ext cx="1956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Missense variant</a:t>
            </a:r>
            <a:endParaRPr sz="1400" b="0" i="0" u="none" strike="noStrike" cap="none">
              <a:solidFill>
                <a:srgbClr val="000000"/>
              </a:solidFill>
              <a:latin typeface="Arial"/>
              <a:ea typeface="Arial"/>
              <a:cs typeface="Arial"/>
              <a:sym typeface="Arial"/>
            </a:endParaRPr>
          </a:p>
        </p:txBody>
      </p:sp>
      <p:sp>
        <p:nvSpPr>
          <p:cNvPr id="87" name="Google Shape;87;p2"/>
          <p:cNvSpPr/>
          <p:nvPr/>
        </p:nvSpPr>
        <p:spPr>
          <a:xfrm>
            <a:off x="9881223" y="496697"/>
            <a:ext cx="166698" cy="177958"/>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2"/>
          <p:cNvSpPr txBox="1"/>
          <p:nvPr/>
        </p:nvSpPr>
        <p:spPr>
          <a:xfrm>
            <a:off x="116786" y="3984984"/>
            <a:ext cx="1930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Functional regions</a:t>
            </a:r>
            <a:endParaRPr sz="1400" b="0" i="0" u="none" strike="noStrike" cap="none">
              <a:solidFill>
                <a:srgbClr val="000000"/>
              </a:solidFill>
              <a:latin typeface="Arial"/>
              <a:ea typeface="Arial"/>
              <a:cs typeface="Arial"/>
              <a:sym typeface="Arial"/>
            </a:endParaRPr>
          </a:p>
        </p:txBody>
      </p:sp>
      <p:sp>
        <p:nvSpPr>
          <p:cNvPr id="89" name="Google Shape;89;p2"/>
          <p:cNvSpPr txBox="1"/>
          <p:nvPr/>
        </p:nvSpPr>
        <p:spPr>
          <a:xfrm>
            <a:off x="132415" y="1592679"/>
            <a:ext cx="193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Variants</a:t>
            </a:r>
            <a:endParaRPr sz="1400" b="0" i="0" u="none" strike="noStrike" cap="none">
              <a:solidFill>
                <a:srgbClr val="000000"/>
              </a:solidFill>
              <a:latin typeface="Arial"/>
              <a:ea typeface="Arial"/>
              <a:cs typeface="Arial"/>
              <a:sym typeface="Arial"/>
            </a:endParaRPr>
          </a:p>
        </p:txBody>
      </p:sp>
      <p:cxnSp>
        <p:nvCxnSpPr>
          <p:cNvPr id="90" name="Google Shape;90;p2"/>
          <p:cNvCxnSpPr/>
          <p:nvPr/>
        </p:nvCxnSpPr>
        <p:spPr>
          <a:xfrm>
            <a:off x="2439431" y="3932441"/>
            <a:ext cx="1" cy="140366"/>
          </a:xfrm>
          <a:prstGeom prst="straightConnector1">
            <a:avLst/>
          </a:prstGeom>
          <a:noFill/>
          <a:ln w="9525" cap="flat" cmpd="sng">
            <a:solidFill>
              <a:srgbClr val="073763"/>
            </a:solidFill>
            <a:prstDash val="solid"/>
            <a:miter lim="800000"/>
            <a:headEnd type="none" w="sm" len="sm"/>
            <a:tailEnd type="none" w="sm" len="sm"/>
          </a:ln>
        </p:spPr>
      </p:cxnSp>
      <p:sp>
        <p:nvSpPr>
          <p:cNvPr id="91" name="Google Shape;91;p2"/>
          <p:cNvSpPr/>
          <p:nvPr/>
        </p:nvSpPr>
        <p:spPr>
          <a:xfrm>
            <a:off x="1731725" y="1967450"/>
            <a:ext cx="1217100" cy="1350900"/>
          </a:xfrm>
          <a:prstGeom prst="roundRect">
            <a:avLst>
              <a:gd name="adj" fmla="val 16667"/>
            </a:avLst>
          </a:prstGeom>
          <a:noFill/>
          <a:ln w="12700"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US" sz="1100">
                <a:solidFill>
                  <a:schemeClr val="dk1"/>
                </a:solidFill>
              </a:rPr>
              <a:t>p.Arg</a:t>
            </a:r>
            <a:r>
              <a:rPr lang="en-US" sz="1100" b="1">
                <a:solidFill>
                  <a:schemeClr val="dk1"/>
                </a:solidFill>
              </a:rPr>
              <a:t>44</a:t>
            </a:r>
            <a:r>
              <a:rPr lang="en-US" sz="1100">
                <a:solidFill>
                  <a:schemeClr val="dk1"/>
                </a:solidFill>
              </a:rPr>
              <a:t>Trp</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p.Arg</a:t>
            </a:r>
            <a:r>
              <a:rPr lang="en-US" sz="1100" b="1">
                <a:solidFill>
                  <a:schemeClr val="dk1"/>
                </a:solidFill>
              </a:rPr>
              <a:t>44</a:t>
            </a:r>
            <a:r>
              <a:rPr lang="en-US" sz="1100">
                <a:solidFill>
                  <a:schemeClr val="dk1"/>
                </a:solidFill>
              </a:rPr>
              <a:t>Gln</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p.Arg</a:t>
            </a:r>
            <a:r>
              <a:rPr lang="en-US" sz="1100" b="1">
                <a:solidFill>
                  <a:schemeClr val="dk1"/>
                </a:solidFill>
              </a:rPr>
              <a:t>69</a:t>
            </a:r>
            <a:r>
              <a:rPr lang="en-US" sz="1100">
                <a:solidFill>
                  <a:schemeClr val="dk1"/>
                </a:solidFill>
              </a:rPr>
              <a:t>Ser</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p.Gly</a:t>
            </a:r>
            <a:r>
              <a:rPr lang="en-US" sz="1100" b="1">
                <a:solidFill>
                  <a:schemeClr val="dk1"/>
                </a:solidFill>
              </a:rPr>
              <a:t>75</a:t>
            </a:r>
            <a:r>
              <a:rPr lang="en-US" sz="1100">
                <a:solidFill>
                  <a:schemeClr val="dk1"/>
                </a:solidFill>
              </a:rPr>
              <a:t>Arg</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p.Gly</a:t>
            </a:r>
            <a:r>
              <a:rPr lang="en-US" sz="1100" b="1">
                <a:solidFill>
                  <a:schemeClr val="dk1"/>
                </a:solidFill>
              </a:rPr>
              <a:t>80</a:t>
            </a:r>
            <a:r>
              <a:rPr lang="en-US" sz="1100">
                <a:solidFill>
                  <a:schemeClr val="dk1"/>
                </a:solidFill>
              </a:rPr>
              <a:t>Arg</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p.Gly</a:t>
            </a:r>
            <a:r>
              <a:rPr lang="en-US" sz="1100" b="1">
                <a:solidFill>
                  <a:schemeClr val="dk1"/>
                </a:solidFill>
              </a:rPr>
              <a:t>94</a:t>
            </a:r>
            <a:r>
              <a:rPr lang="en-US" sz="1100">
                <a:solidFill>
                  <a:schemeClr val="dk1"/>
                </a:solidFill>
              </a:rPr>
              <a:t>Glu</a:t>
            </a:r>
            <a:endParaRPr sz="1100">
              <a:solidFill>
                <a:schemeClr val="dk1"/>
              </a:solidFill>
            </a:endParaRPr>
          </a:p>
        </p:txBody>
      </p:sp>
      <p:sp>
        <p:nvSpPr>
          <p:cNvPr id="92" name="Google Shape;92;p2"/>
          <p:cNvSpPr/>
          <p:nvPr/>
        </p:nvSpPr>
        <p:spPr>
          <a:xfrm rot="5400000">
            <a:off x="2268850" y="3197025"/>
            <a:ext cx="135600" cy="643500"/>
          </a:xfrm>
          <a:prstGeom prst="leftBrace">
            <a:avLst>
              <a:gd name="adj1" fmla="val 8333"/>
              <a:gd name="adj2" fmla="val 50000"/>
            </a:avLst>
          </a:prstGeom>
          <a:noFill/>
          <a:ln w="9525"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
          <p:cNvSpPr/>
          <p:nvPr/>
        </p:nvSpPr>
        <p:spPr>
          <a:xfrm rot="5400000">
            <a:off x="9458850" y="1366350"/>
            <a:ext cx="81300" cy="3530100"/>
          </a:xfrm>
          <a:prstGeom prst="leftBrace">
            <a:avLst>
              <a:gd name="adj1" fmla="val 8333"/>
              <a:gd name="adj2" fmla="val 50000"/>
            </a:avLst>
          </a:prstGeom>
          <a:noFill/>
          <a:ln w="9525"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94" name="Google Shape;94;p2"/>
          <p:cNvCxnSpPr>
            <a:endCxn id="93" idx="1"/>
          </p:cNvCxnSpPr>
          <p:nvPr/>
        </p:nvCxnSpPr>
        <p:spPr>
          <a:xfrm>
            <a:off x="9493200" y="2785650"/>
            <a:ext cx="6300" cy="305100"/>
          </a:xfrm>
          <a:prstGeom prst="straightConnector1">
            <a:avLst/>
          </a:prstGeom>
          <a:noFill/>
          <a:ln w="9525" cap="flat" cmpd="sng">
            <a:solidFill>
              <a:srgbClr val="073763"/>
            </a:solidFill>
            <a:prstDash val="solid"/>
            <a:miter lim="800000"/>
            <a:headEnd type="none" w="sm" len="sm"/>
            <a:tailEnd type="none" w="sm" len="sm"/>
          </a:ln>
        </p:spPr>
      </p:cxnSp>
      <p:cxnSp>
        <p:nvCxnSpPr>
          <p:cNvPr id="95" name="Google Shape;95;p2"/>
          <p:cNvCxnSpPr>
            <a:stCxn id="92" idx="1"/>
          </p:cNvCxnSpPr>
          <p:nvPr/>
        </p:nvCxnSpPr>
        <p:spPr>
          <a:xfrm rot="10800000">
            <a:off x="2334850" y="3315375"/>
            <a:ext cx="1800" cy="135600"/>
          </a:xfrm>
          <a:prstGeom prst="straightConnector1">
            <a:avLst/>
          </a:prstGeom>
          <a:noFill/>
          <a:ln w="9525" cap="flat" cmpd="sng">
            <a:solidFill>
              <a:srgbClr val="073763"/>
            </a:solidFill>
            <a:prstDash val="solid"/>
            <a:miter lim="800000"/>
            <a:headEnd type="none" w="sm" len="sm"/>
            <a:tailEnd type="none" w="sm" len="sm"/>
          </a:ln>
        </p:spPr>
      </p:cxnSp>
      <p:grpSp>
        <p:nvGrpSpPr>
          <p:cNvPr id="96" name="Google Shape;96;p2"/>
          <p:cNvGrpSpPr/>
          <p:nvPr/>
        </p:nvGrpSpPr>
        <p:grpSpPr>
          <a:xfrm>
            <a:off x="2352864" y="3880790"/>
            <a:ext cx="45719" cy="192015"/>
            <a:chOff x="8625708" y="4050421"/>
            <a:chExt cx="45719" cy="192015"/>
          </a:xfrm>
        </p:grpSpPr>
        <p:cxnSp>
          <p:nvCxnSpPr>
            <p:cNvPr id="97" name="Google Shape;97;p2"/>
            <p:cNvCxnSpPr/>
            <p:nvPr/>
          </p:nvCxnSpPr>
          <p:spPr>
            <a:xfrm>
              <a:off x="8649957" y="4102070"/>
              <a:ext cx="1" cy="140366"/>
            </a:xfrm>
            <a:prstGeom prst="straightConnector1">
              <a:avLst/>
            </a:prstGeom>
            <a:noFill/>
            <a:ln w="9525" cap="flat" cmpd="sng">
              <a:solidFill>
                <a:srgbClr val="073763"/>
              </a:solidFill>
              <a:prstDash val="solid"/>
              <a:miter lim="800000"/>
              <a:headEnd type="none" w="sm" len="sm"/>
              <a:tailEnd type="none" w="sm" len="sm"/>
            </a:ln>
          </p:spPr>
        </p:cxnSp>
        <p:sp>
          <p:nvSpPr>
            <p:cNvPr id="98" name="Google Shape;98;p2"/>
            <p:cNvSpPr/>
            <p:nvPr/>
          </p:nvSpPr>
          <p:spPr>
            <a:xfrm>
              <a:off x="8625708" y="4050421"/>
              <a:ext cx="45719" cy="45719"/>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9" name="Google Shape;99;p2"/>
          <p:cNvSpPr/>
          <p:nvPr/>
        </p:nvSpPr>
        <p:spPr>
          <a:xfrm>
            <a:off x="4754950" y="1143575"/>
            <a:ext cx="1278900" cy="1683300"/>
          </a:xfrm>
          <a:prstGeom prst="roundRect">
            <a:avLst>
              <a:gd name="adj" fmla="val 16667"/>
            </a:avLst>
          </a:prstGeom>
          <a:noFill/>
          <a:ln w="12700"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US" sz="1100">
                <a:solidFill>
                  <a:schemeClr val="dk1"/>
                </a:solidFill>
              </a:rPr>
              <a:t>p.Leu</a:t>
            </a:r>
            <a:r>
              <a:rPr lang="en-US" sz="1100" b="1">
                <a:solidFill>
                  <a:schemeClr val="dk1"/>
                </a:solidFill>
              </a:rPr>
              <a:t>251</a:t>
            </a:r>
            <a:r>
              <a:rPr lang="en-US" sz="1100">
                <a:solidFill>
                  <a:schemeClr val="dk1"/>
                </a:solidFill>
              </a:rPr>
              <a:t>Pro</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p.Gly</a:t>
            </a:r>
            <a:r>
              <a:rPr lang="en-US" sz="1100" b="1">
                <a:solidFill>
                  <a:schemeClr val="dk1"/>
                </a:solidFill>
              </a:rPr>
              <a:t>263</a:t>
            </a:r>
            <a:r>
              <a:rPr lang="en-US" sz="1100">
                <a:solidFill>
                  <a:schemeClr val="dk1"/>
                </a:solidFill>
              </a:rPr>
              <a:t>Arg</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p.Ala</a:t>
            </a:r>
            <a:r>
              <a:rPr lang="en-US" sz="1100" b="1">
                <a:solidFill>
                  <a:schemeClr val="dk1"/>
                </a:solidFill>
              </a:rPr>
              <a:t>288</a:t>
            </a:r>
            <a:r>
              <a:rPr lang="en-US" sz="1100">
                <a:solidFill>
                  <a:schemeClr val="dk1"/>
                </a:solidFill>
              </a:rPr>
              <a:t>Val</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p.Phe</a:t>
            </a:r>
            <a:r>
              <a:rPr lang="en-US" sz="1100" b="1">
                <a:solidFill>
                  <a:schemeClr val="dk1"/>
                </a:solidFill>
              </a:rPr>
              <a:t>294</a:t>
            </a:r>
            <a:r>
              <a:rPr lang="en-US" sz="1100">
                <a:solidFill>
                  <a:schemeClr val="dk1"/>
                </a:solidFill>
              </a:rPr>
              <a:t>del</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p.Ser</a:t>
            </a:r>
            <a:r>
              <a:rPr lang="en-US" sz="1100" b="1">
                <a:solidFill>
                  <a:schemeClr val="dk1"/>
                </a:solidFill>
              </a:rPr>
              <a:t>295</a:t>
            </a:r>
            <a:r>
              <a:rPr lang="en-US" sz="1100">
                <a:solidFill>
                  <a:schemeClr val="dk1"/>
                </a:solidFill>
              </a:rPr>
              <a:t>Leu</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p.Gly</a:t>
            </a:r>
            <a:r>
              <a:rPr lang="en-US" sz="1100" b="1">
                <a:solidFill>
                  <a:schemeClr val="dk1"/>
                </a:solidFill>
              </a:rPr>
              <a:t>297</a:t>
            </a:r>
            <a:r>
              <a:rPr lang="en-US" sz="1100">
                <a:solidFill>
                  <a:schemeClr val="dk1"/>
                </a:solidFill>
              </a:rPr>
              <a:t>Arg</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p.Ala</a:t>
            </a:r>
            <a:r>
              <a:rPr lang="en-US" sz="1100" b="1">
                <a:solidFill>
                  <a:schemeClr val="dk1"/>
                </a:solidFill>
              </a:rPr>
              <a:t>305</a:t>
            </a:r>
            <a:r>
              <a:rPr lang="en-US" sz="1100">
                <a:solidFill>
                  <a:schemeClr val="dk1"/>
                </a:solidFill>
              </a:rPr>
              <a:t>Thr</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p.Gly</a:t>
            </a:r>
            <a:r>
              <a:rPr lang="en-US" sz="1100" b="1">
                <a:solidFill>
                  <a:schemeClr val="dk1"/>
                </a:solidFill>
              </a:rPr>
              <a:t>307</a:t>
            </a:r>
            <a:r>
              <a:rPr lang="en-US" sz="1100">
                <a:solidFill>
                  <a:schemeClr val="dk1"/>
                </a:solidFill>
              </a:rPr>
              <a:t>Arg</a:t>
            </a:r>
            <a:endParaRPr sz="1100">
              <a:solidFill>
                <a:schemeClr val="dk1"/>
              </a:solidFill>
            </a:endParaRPr>
          </a:p>
        </p:txBody>
      </p:sp>
      <p:grpSp>
        <p:nvGrpSpPr>
          <p:cNvPr id="100" name="Google Shape;100;p2"/>
          <p:cNvGrpSpPr/>
          <p:nvPr/>
        </p:nvGrpSpPr>
        <p:grpSpPr>
          <a:xfrm>
            <a:off x="5849126" y="3881311"/>
            <a:ext cx="45719" cy="192015"/>
            <a:chOff x="8625708" y="4050421"/>
            <a:chExt cx="45719" cy="192015"/>
          </a:xfrm>
        </p:grpSpPr>
        <p:cxnSp>
          <p:nvCxnSpPr>
            <p:cNvPr id="101" name="Google Shape;101;p2"/>
            <p:cNvCxnSpPr/>
            <p:nvPr/>
          </p:nvCxnSpPr>
          <p:spPr>
            <a:xfrm>
              <a:off x="8649957" y="4102070"/>
              <a:ext cx="1" cy="140366"/>
            </a:xfrm>
            <a:prstGeom prst="straightConnector1">
              <a:avLst/>
            </a:prstGeom>
            <a:noFill/>
            <a:ln w="9525" cap="flat" cmpd="sng">
              <a:solidFill>
                <a:srgbClr val="073763"/>
              </a:solidFill>
              <a:prstDash val="solid"/>
              <a:miter lim="800000"/>
              <a:headEnd type="none" w="sm" len="sm"/>
              <a:tailEnd type="none" w="sm" len="sm"/>
            </a:ln>
          </p:spPr>
        </p:cxnSp>
        <p:sp>
          <p:nvSpPr>
            <p:cNvPr id="102" name="Google Shape;102;p2"/>
            <p:cNvSpPr/>
            <p:nvPr/>
          </p:nvSpPr>
          <p:spPr>
            <a:xfrm>
              <a:off x="8625708" y="4050421"/>
              <a:ext cx="45719" cy="45719"/>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03" name="Google Shape;103;p2"/>
          <p:cNvGrpSpPr/>
          <p:nvPr/>
        </p:nvGrpSpPr>
        <p:grpSpPr>
          <a:xfrm>
            <a:off x="6153927" y="3881311"/>
            <a:ext cx="45719" cy="192015"/>
            <a:chOff x="8625708" y="4050421"/>
            <a:chExt cx="45719" cy="192015"/>
          </a:xfrm>
        </p:grpSpPr>
        <p:cxnSp>
          <p:nvCxnSpPr>
            <p:cNvPr id="104" name="Google Shape;104;p2"/>
            <p:cNvCxnSpPr/>
            <p:nvPr/>
          </p:nvCxnSpPr>
          <p:spPr>
            <a:xfrm>
              <a:off x="8649957" y="4102070"/>
              <a:ext cx="1" cy="140366"/>
            </a:xfrm>
            <a:prstGeom prst="straightConnector1">
              <a:avLst/>
            </a:prstGeom>
            <a:noFill/>
            <a:ln w="9525" cap="flat" cmpd="sng">
              <a:solidFill>
                <a:srgbClr val="073763"/>
              </a:solidFill>
              <a:prstDash val="solid"/>
              <a:miter lim="800000"/>
              <a:headEnd type="none" w="sm" len="sm"/>
              <a:tailEnd type="none" w="sm" len="sm"/>
            </a:ln>
          </p:spPr>
        </p:cxnSp>
        <p:sp>
          <p:nvSpPr>
            <p:cNvPr id="105" name="Google Shape;105;p2"/>
            <p:cNvSpPr/>
            <p:nvPr/>
          </p:nvSpPr>
          <p:spPr>
            <a:xfrm>
              <a:off x="8625708" y="4050421"/>
              <a:ext cx="45719" cy="45719"/>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06" name="Google Shape;106;p2"/>
          <p:cNvSpPr/>
          <p:nvPr/>
        </p:nvSpPr>
        <p:spPr>
          <a:xfrm>
            <a:off x="5501855" y="3711967"/>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7" name="Google Shape;107;p2"/>
          <p:cNvCxnSpPr/>
          <p:nvPr/>
        </p:nvCxnSpPr>
        <p:spPr>
          <a:xfrm>
            <a:off x="5769582" y="3933084"/>
            <a:ext cx="1" cy="140366"/>
          </a:xfrm>
          <a:prstGeom prst="straightConnector1">
            <a:avLst/>
          </a:prstGeom>
          <a:noFill/>
          <a:ln w="9525" cap="flat" cmpd="sng">
            <a:solidFill>
              <a:srgbClr val="073763"/>
            </a:solidFill>
            <a:prstDash val="solid"/>
            <a:miter lim="800000"/>
            <a:headEnd type="none" w="sm" len="sm"/>
            <a:tailEnd type="none" w="sm" len="sm"/>
          </a:ln>
        </p:spPr>
      </p:cxnSp>
      <p:grpSp>
        <p:nvGrpSpPr>
          <p:cNvPr id="108" name="Google Shape;108;p2"/>
          <p:cNvGrpSpPr/>
          <p:nvPr/>
        </p:nvGrpSpPr>
        <p:grpSpPr>
          <a:xfrm>
            <a:off x="6108364" y="2461285"/>
            <a:ext cx="1442743" cy="270069"/>
            <a:chOff x="4868032" y="4061666"/>
            <a:chExt cx="237149" cy="270096"/>
          </a:xfrm>
        </p:grpSpPr>
        <p:sp>
          <p:nvSpPr>
            <p:cNvPr id="109" name="Google Shape;109;p2"/>
            <p:cNvSpPr/>
            <p:nvPr/>
          </p:nvSpPr>
          <p:spPr>
            <a:xfrm rot="5400000">
              <a:off x="4918758" y="4145339"/>
              <a:ext cx="135696" cy="237149"/>
            </a:xfrm>
            <a:prstGeom prst="leftBrace">
              <a:avLst>
                <a:gd name="adj1" fmla="val 8333"/>
                <a:gd name="adj2" fmla="val 50000"/>
              </a:avLst>
            </a:prstGeom>
            <a:noFill/>
            <a:ln w="9525"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10" name="Google Shape;110;p2"/>
            <p:cNvCxnSpPr>
              <a:stCxn id="109" idx="1"/>
            </p:cNvCxnSpPr>
            <p:nvPr/>
          </p:nvCxnSpPr>
          <p:spPr>
            <a:xfrm rot="10800000">
              <a:off x="4986606" y="4061666"/>
              <a:ext cx="0" cy="134400"/>
            </a:xfrm>
            <a:prstGeom prst="straightConnector1">
              <a:avLst/>
            </a:prstGeom>
            <a:noFill/>
            <a:ln w="9525" cap="flat" cmpd="sng">
              <a:solidFill>
                <a:srgbClr val="073763"/>
              </a:solidFill>
              <a:prstDash val="solid"/>
              <a:miter lim="800000"/>
              <a:headEnd type="none" w="sm" len="sm"/>
              <a:tailEnd type="none" w="sm" len="sm"/>
            </a:ln>
          </p:spPr>
        </p:cxnSp>
      </p:grpSp>
      <p:sp>
        <p:nvSpPr>
          <p:cNvPr id="111" name="Google Shape;111;p2"/>
          <p:cNvSpPr/>
          <p:nvPr/>
        </p:nvSpPr>
        <p:spPr>
          <a:xfrm>
            <a:off x="6072925" y="850225"/>
            <a:ext cx="1560900" cy="1624800"/>
          </a:xfrm>
          <a:prstGeom prst="roundRect">
            <a:avLst>
              <a:gd name="adj" fmla="val 16667"/>
            </a:avLst>
          </a:prstGeom>
          <a:solidFill>
            <a:srgbClr val="F4F7F9"/>
          </a:solidFill>
          <a:ln w="12700"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US" sz="1100">
                <a:solidFill>
                  <a:schemeClr val="dk1"/>
                </a:solidFill>
              </a:rPr>
              <a:t>p.Asn</a:t>
            </a:r>
            <a:r>
              <a:rPr lang="en-US" sz="1100" b="1">
                <a:solidFill>
                  <a:schemeClr val="dk1"/>
                </a:solidFill>
              </a:rPr>
              <a:t>327</a:t>
            </a:r>
            <a:r>
              <a:rPr lang="en-US" sz="1100">
                <a:solidFill>
                  <a:schemeClr val="dk1"/>
                </a:solidFill>
              </a:rPr>
              <a:t>Ser</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p.Ser</a:t>
            </a:r>
            <a:r>
              <a:rPr lang="en-US" sz="1100" b="1">
                <a:solidFill>
                  <a:schemeClr val="dk1"/>
                </a:solidFill>
              </a:rPr>
              <a:t>331</a:t>
            </a:r>
            <a:r>
              <a:rPr lang="en-US" sz="1100">
                <a:solidFill>
                  <a:schemeClr val="dk1"/>
                </a:solidFill>
              </a:rPr>
              <a:t>Gly</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p.Val</a:t>
            </a:r>
            <a:r>
              <a:rPr lang="en-US" sz="1100" b="1">
                <a:solidFill>
                  <a:schemeClr val="dk1"/>
                </a:solidFill>
              </a:rPr>
              <a:t>342</a:t>
            </a:r>
            <a:r>
              <a:rPr lang="en-US" sz="1100">
                <a:solidFill>
                  <a:schemeClr val="dk1"/>
                </a:solidFill>
              </a:rPr>
              <a:t>Met</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p.Ala</a:t>
            </a:r>
            <a:r>
              <a:rPr lang="en-US" sz="1100" b="1">
                <a:solidFill>
                  <a:schemeClr val="dk1"/>
                </a:solidFill>
              </a:rPr>
              <a:t>357</a:t>
            </a:r>
            <a:r>
              <a:rPr lang="en-US" sz="1100">
                <a:solidFill>
                  <a:schemeClr val="dk1"/>
                </a:solidFill>
              </a:rPr>
              <a:t>Thr</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p.Ala</a:t>
            </a:r>
            <a:r>
              <a:rPr lang="en-US" sz="1100" b="1">
                <a:solidFill>
                  <a:schemeClr val="dk1"/>
                </a:solidFill>
              </a:rPr>
              <a:t>357</a:t>
            </a:r>
            <a:r>
              <a:rPr lang="en-US" sz="1100">
                <a:solidFill>
                  <a:schemeClr val="dk1"/>
                </a:solidFill>
              </a:rPr>
              <a:t>Val</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p.Pro</a:t>
            </a:r>
            <a:r>
              <a:rPr lang="en-US" sz="1100" b="1">
                <a:solidFill>
                  <a:schemeClr val="dk1"/>
                </a:solidFill>
              </a:rPr>
              <a:t>361</a:t>
            </a:r>
            <a:r>
              <a:rPr lang="en-US" sz="1100">
                <a:solidFill>
                  <a:schemeClr val="dk1"/>
                </a:solidFill>
              </a:rPr>
              <a:t>Leu</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p.Gly</a:t>
            </a:r>
            <a:r>
              <a:rPr lang="en-US" sz="1100" b="1">
                <a:solidFill>
                  <a:schemeClr val="dk1"/>
                </a:solidFill>
              </a:rPr>
              <a:t>362</a:t>
            </a:r>
            <a:r>
              <a:rPr lang="en-US" sz="1100">
                <a:solidFill>
                  <a:schemeClr val="dk1"/>
                </a:solidFill>
              </a:rPr>
              <a:t>Arg</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p.Ser</a:t>
            </a:r>
            <a:r>
              <a:rPr lang="en-US" sz="1100" b="1">
                <a:solidFill>
                  <a:schemeClr val="dk1"/>
                </a:solidFill>
              </a:rPr>
              <a:t>387</a:t>
            </a:r>
            <a:r>
              <a:rPr lang="en-US" sz="1100">
                <a:solidFill>
                  <a:schemeClr val="dk1"/>
                </a:solidFill>
              </a:rPr>
              <a:t>Pro</a:t>
            </a:r>
            <a:endParaRPr sz="1200">
              <a:solidFill>
                <a:schemeClr val="dk1"/>
              </a:solidFill>
            </a:endParaRPr>
          </a:p>
        </p:txBody>
      </p:sp>
      <p:sp>
        <p:nvSpPr>
          <p:cNvPr id="112" name="Google Shape;112;p2"/>
          <p:cNvSpPr/>
          <p:nvPr/>
        </p:nvSpPr>
        <p:spPr>
          <a:xfrm>
            <a:off x="8922350" y="1754325"/>
            <a:ext cx="1165200" cy="1020000"/>
          </a:xfrm>
          <a:prstGeom prst="roundRect">
            <a:avLst>
              <a:gd name="adj" fmla="val 16667"/>
            </a:avLst>
          </a:prstGeom>
          <a:noFill/>
          <a:ln w="12700"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US" sz="1100">
                <a:solidFill>
                  <a:schemeClr val="dk1"/>
                </a:solidFill>
              </a:rPr>
              <a:t>p.Glu</a:t>
            </a:r>
            <a:r>
              <a:rPr lang="en-US" sz="1100" b="1">
                <a:solidFill>
                  <a:schemeClr val="dk1"/>
                </a:solidFill>
              </a:rPr>
              <a:t>402</a:t>
            </a:r>
            <a:r>
              <a:rPr lang="en-US" sz="1100">
                <a:solidFill>
                  <a:schemeClr val="dk1"/>
                </a:solidFill>
              </a:rPr>
              <a:t>Gly</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p.Ser</a:t>
            </a:r>
            <a:r>
              <a:rPr lang="en-US" sz="1100" b="1">
                <a:solidFill>
                  <a:schemeClr val="dk1"/>
                </a:solidFill>
              </a:rPr>
              <a:t>459</a:t>
            </a:r>
            <a:r>
              <a:rPr lang="en-US" sz="1100">
                <a:solidFill>
                  <a:schemeClr val="dk1"/>
                </a:solidFill>
              </a:rPr>
              <a:t>Arg</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p.Val</a:t>
            </a:r>
            <a:r>
              <a:rPr lang="en-US" sz="1100" b="1">
                <a:solidFill>
                  <a:schemeClr val="dk1"/>
                </a:solidFill>
              </a:rPr>
              <a:t>511</a:t>
            </a:r>
            <a:r>
              <a:rPr lang="en-US" sz="1100">
                <a:solidFill>
                  <a:schemeClr val="dk1"/>
                </a:solidFill>
              </a:rPr>
              <a:t>Met</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p.Gly</a:t>
            </a:r>
            <a:r>
              <a:rPr lang="en-US" sz="1100" b="1">
                <a:solidFill>
                  <a:schemeClr val="dk1"/>
                </a:solidFill>
              </a:rPr>
              <a:t>550</a:t>
            </a:r>
            <a:r>
              <a:rPr lang="en-US" sz="1100">
                <a:solidFill>
                  <a:schemeClr val="dk1"/>
                </a:solidFill>
              </a:rPr>
              <a:t>Arg</a:t>
            </a:r>
            <a:endParaRPr sz="1100">
              <a:solidFill>
                <a:schemeClr val="dk1"/>
              </a:solidFill>
            </a:endParaRPr>
          </a:p>
        </p:txBody>
      </p:sp>
      <p:cxnSp>
        <p:nvCxnSpPr>
          <p:cNvPr id="113" name="Google Shape;113;p2"/>
          <p:cNvCxnSpPr/>
          <p:nvPr/>
        </p:nvCxnSpPr>
        <p:spPr>
          <a:xfrm>
            <a:off x="11984888" y="4626825"/>
            <a:ext cx="0" cy="145800"/>
          </a:xfrm>
          <a:prstGeom prst="straightConnector1">
            <a:avLst/>
          </a:prstGeom>
          <a:noFill/>
          <a:ln w="19050" cap="flat" cmpd="sng">
            <a:solidFill>
              <a:srgbClr val="073763"/>
            </a:solidFill>
            <a:prstDash val="solid"/>
            <a:round/>
            <a:headEnd type="none" w="sm" len="sm"/>
            <a:tailEnd type="none" w="sm" len="sm"/>
          </a:ln>
        </p:spPr>
      </p:cxnSp>
      <p:sp>
        <p:nvSpPr>
          <p:cNvPr id="114" name="Google Shape;114;p2"/>
          <p:cNvSpPr txBox="1"/>
          <p:nvPr/>
        </p:nvSpPr>
        <p:spPr>
          <a:xfrm>
            <a:off x="11710038" y="4727475"/>
            <a:ext cx="5976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a:solidFill>
                  <a:srgbClr val="424A54"/>
                </a:solidFill>
              </a:rPr>
              <a:t>599</a:t>
            </a:r>
            <a:endParaRPr sz="1300" b="0" i="0" u="none" strike="noStrike" cap="none">
              <a:solidFill>
                <a:srgbClr val="424A54"/>
              </a:solidFill>
              <a:latin typeface="Arial"/>
              <a:ea typeface="Arial"/>
              <a:cs typeface="Arial"/>
              <a:sym typeface="Arial"/>
            </a:endParaRPr>
          </a:p>
        </p:txBody>
      </p:sp>
      <p:sp>
        <p:nvSpPr>
          <p:cNvPr id="115" name="Google Shape;115;p2"/>
          <p:cNvSpPr/>
          <p:nvPr/>
        </p:nvSpPr>
        <p:spPr>
          <a:xfrm rot="5400000">
            <a:off x="5544175" y="2537650"/>
            <a:ext cx="135600" cy="832800"/>
          </a:xfrm>
          <a:prstGeom prst="leftBrace">
            <a:avLst>
              <a:gd name="adj1" fmla="val 8333"/>
              <a:gd name="adj2" fmla="val 50000"/>
            </a:avLst>
          </a:prstGeom>
          <a:noFill/>
          <a:ln w="9525"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16" name="Google Shape;116;p2"/>
          <p:cNvCxnSpPr>
            <a:stCxn id="115" idx="1"/>
          </p:cNvCxnSpPr>
          <p:nvPr/>
        </p:nvCxnSpPr>
        <p:spPr>
          <a:xfrm rot="10800000">
            <a:off x="5610775" y="2827750"/>
            <a:ext cx="1200" cy="58500"/>
          </a:xfrm>
          <a:prstGeom prst="straightConnector1">
            <a:avLst/>
          </a:prstGeom>
          <a:noFill/>
          <a:ln w="9525" cap="flat" cmpd="sng">
            <a:solidFill>
              <a:srgbClr val="073763"/>
            </a:solidFill>
            <a:prstDash val="solid"/>
            <a:miter lim="800000"/>
            <a:headEnd type="none" w="sm" len="sm"/>
            <a:tailEnd type="none" w="sm" len="sm"/>
          </a:ln>
        </p:spPr>
      </p:cxnSp>
      <p:grpSp>
        <p:nvGrpSpPr>
          <p:cNvPr id="117" name="Google Shape;117;p2"/>
          <p:cNvGrpSpPr/>
          <p:nvPr/>
        </p:nvGrpSpPr>
        <p:grpSpPr>
          <a:xfrm>
            <a:off x="5272794" y="3880766"/>
            <a:ext cx="45600" cy="192049"/>
            <a:chOff x="8625708" y="4050421"/>
            <a:chExt cx="45600" cy="192049"/>
          </a:xfrm>
        </p:grpSpPr>
        <p:cxnSp>
          <p:nvCxnSpPr>
            <p:cNvPr id="118" name="Google Shape;118;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19" name="Google Shape;119;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20" name="Google Shape;120;p2"/>
          <p:cNvGrpSpPr/>
          <p:nvPr/>
        </p:nvGrpSpPr>
        <p:grpSpPr>
          <a:xfrm>
            <a:off x="5417551" y="3881011"/>
            <a:ext cx="45600" cy="192049"/>
            <a:chOff x="8625708" y="4050421"/>
            <a:chExt cx="45600" cy="192049"/>
          </a:xfrm>
        </p:grpSpPr>
        <p:cxnSp>
          <p:nvCxnSpPr>
            <p:cNvPr id="121" name="Google Shape;121;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22" name="Google Shape;122;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23" name="Google Shape;123;p2"/>
          <p:cNvGrpSpPr/>
          <p:nvPr/>
        </p:nvGrpSpPr>
        <p:grpSpPr>
          <a:xfrm>
            <a:off x="7792534" y="3882024"/>
            <a:ext cx="45600" cy="192049"/>
            <a:chOff x="8625708" y="4050421"/>
            <a:chExt cx="45600" cy="192049"/>
          </a:xfrm>
        </p:grpSpPr>
        <p:cxnSp>
          <p:nvCxnSpPr>
            <p:cNvPr id="124" name="Google Shape;124;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25" name="Google Shape;125;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26" name="Google Shape;126;p2"/>
          <p:cNvSpPr txBox="1"/>
          <p:nvPr/>
        </p:nvSpPr>
        <p:spPr>
          <a:xfrm>
            <a:off x="10994275" y="4988200"/>
            <a:ext cx="141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dk1"/>
                </a:solidFill>
                <a:latin typeface="Helvetica Neue"/>
                <a:ea typeface="Helvetica Neue"/>
                <a:cs typeface="Helvetica Neue"/>
                <a:sym typeface="Helvetica Neue"/>
              </a:rPr>
              <a:t>PDZ-binding</a:t>
            </a:r>
            <a:endParaRPr sz="1400" b="0" i="0" u="none" strike="noStrike" cap="none">
              <a:solidFill>
                <a:schemeClr val="dk1"/>
              </a:solidFill>
              <a:latin typeface="Helvetica Neue"/>
              <a:ea typeface="Helvetica Neue"/>
              <a:cs typeface="Helvetica Neue"/>
              <a:sym typeface="Helvetica Neue"/>
            </a:endParaRPr>
          </a:p>
        </p:txBody>
      </p:sp>
      <p:grpSp>
        <p:nvGrpSpPr>
          <p:cNvPr id="127" name="Google Shape;127;p2"/>
          <p:cNvGrpSpPr/>
          <p:nvPr/>
        </p:nvGrpSpPr>
        <p:grpSpPr>
          <a:xfrm>
            <a:off x="2494220" y="3880780"/>
            <a:ext cx="45600" cy="192049"/>
            <a:chOff x="8625708" y="4050421"/>
            <a:chExt cx="45600" cy="192049"/>
          </a:xfrm>
        </p:grpSpPr>
        <p:cxnSp>
          <p:nvCxnSpPr>
            <p:cNvPr id="128" name="Google Shape;128;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29" name="Google Shape;129;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30" name="Google Shape;130;p2"/>
          <p:cNvGrpSpPr/>
          <p:nvPr/>
        </p:nvGrpSpPr>
        <p:grpSpPr>
          <a:xfrm>
            <a:off x="2099044" y="5071700"/>
            <a:ext cx="5560240" cy="539425"/>
            <a:chOff x="-8639241" y="4571007"/>
            <a:chExt cx="19914900" cy="539425"/>
          </a:xfrm>
        </p:grpSpPr>
        <p:sp>
          <p:nvSpPr>
            <p:cNvPr id="131" name="Google Shape;131;p2"/>
            <p:cNvSpPr/>
            <p:nvPr/>
          </p:nvSpPr>
          <p:spPr>
            <a:xfrm rot="5400000">
              <a:off x="1214409" y="-5282643"/>
              <a:ext cx="207600" cy="19914900"/>
            </a:xfrm>
            <a:prstGeom prst="rightBrace">
              <a:avLst>
                <a:gd name="adj1" fmla="val 8333"/>
                <a:gd name="adj2" fmla="val 50000"/>
              </a:avLst>
            </a:prstGeom>
            <a:noFill/>
            <a:ln w="9525"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24A54"/>
                </a:solidFill>
                <a:latin typeface="Arial"/>
                <a:ea typeface="Arial"/>
                <a:cs typeface="Arial"/>
                <a:sym typeface="Arial"/>
              </a:endParaRPr>
            </a:p>
          </p:txBody>
        </p:sp>
        <p:sp>
          <p:nvSpPr>
            <p:cNvPr id="132" name="Google Shape;132;p2"/>
            <p:cNvSpPr txBox="1"/>
            <p:nvPr/>
          </p:nvSpPr>
          <p:spPr>
            <a:xfrm>
              <a:off x="-4450050" y="4802632"/>
              <a:ext cx="12165900" cy="307800"/>
            </a:xfrm>
            <a:prstGeom prst="rect">
              <a:avLst/>
            </a:prstGeom>
            <a:noFill/>
            <a:ln w="9525" cap="flat" cmpd="sng">
              <a:solidFill>
                <a:srgbClr val="07376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a:solidFill>
                    <a:srgbClr val="424A54"/>
                  </a:solidFill>
                </a:rPr>
                <a:t>Na+ binding sites</a:t>
              </a:r>
              <a:endParaRPr sz="1400" b="0" i="0" u="none" strike="noStrike" cap="none">
                <a:solidFill>
                  <a:srgbClr val="000000"/>
                </a:solidFill>
                <a:latin typeface="Arial"/>
                <a:ea typeface="Arial"/>
                <a:cs typeface="Arial"/>
                <a:sym typeface="Arial"/>
              </a:endParaRPr>
            </a:p>
          </p:txBody>
        </p:sp>
      </p:grpSp>
      <p:sp>
        <p:nvSpPr>
          <p:cNvPr id="133" name="Google Shape;133;p2"/>
          <p:cNvSpPr/>
          <p:nvPr/>
        </p:nvSpPr>
        <p:spPr>
          <a:xfrm>
            <a:off x="2114600" y="4082625"/>
            <a:ext cx="45600" cy="545400"/>
          </a:xfrm>
          <a:prstGeom prst="roundRect">
            <a:avLst>
              <a:gd name="adj" fmla="val 0"/>
            </a:avLst>
          </a:prstGeom>
          <a:solidFill>
            <a:srgbClr val="CFE2F3"/>
          </a:solidFill>
          <a:ln w="9525"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4" name="Google Shape;134;p2"/>
          <p:cNvSpPr/>
          <p:nvPr/>
        </p:nvSpPr>
        <p:spPr>
          <a:xfrm>
            <a:off x="2170788" y="4082625"/>
            <a:ext cx="45600" cy="545400"/>
          </a:xfrm>
          <a:prstGeom prst="roundRect">
            <a:avLst>
              <a:gd name="adj" fmla="val 0"/>
            </a:avLst>
          </a:prstGeom>
          <a:solidFill>
            <a:srgbClr val="CFE2F3"/>
          </a:solidFill>
          <a:ln w="9525"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5" name="Google Shape;135;p2"/>
          <p:cNvSpPr/>
          <p:nvPr/>
        </p:nvSpPr>
        <p:spPr>
          <a:xfrm>
            <a:off x="2218626" y="4082625"/>
            <a:ext cx="45600" cy="545400"/>
          </a:xfrm>
          <a:prstGeom prst="roundRect">
            <a:avLst>
              <a:gd name="adj" fmla="val 0"/>
            </a:avLst>
          </a:prstGeom>
          <a:solidFill>
            <a:srgbClr val="CFE2F3"/>
          </a:solidFill>
          <a:ln w="9525"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6" name="Google Shape;136;p2"/>
          <p:cNvSpPr/>
          <p:nvPr/>
        </p:nvSpPr>
        <p:spPr>
          <a:xfrm>
            <a:off x="2288600" y="4082625"/>
            <a:ext cx="45600" cy="545400"/>
          </a:xfrm>
          <a:prstGeom prst="roundRect">
            <a:avLst>
              <a:gd name="adj" fmla="val 0"/>
            </a:avLst>
          </a:prstGeom>
          <a:solidFill>
            <a:srgbClr val="CFE2F3"/>
          </a:solidFill>
          <a:ln w="9525"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7" name="Google Shape;137;p2"/>
          <p:cNvSpPr/>
          <p:nvPr/>
        </p:nvSpPr>
        <p:spPr>
          <a:xfrm>
            <a:off x="5692188" y="4082625"/>
            <a:ext cx="45600" cy="545400"/>
          </a:xfrm>
          <a:prstGeom prst="roundRect">
            <a:avLst>
              <a:gd name="adj" fmla="val 0"/>
            </a:avLst>
          </a:prstGeom>
          <a:solidFill>
            <a:srgbClr val="CFE2F3"/>
          </a:solidFill>
          <a:ln w="9525"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8" name="Google Shape;138;p2"/>
          <p:cNvSpPr/>
          <p:nvPr/>
        </p:nvSpPr>
        <p:spPr>
          <a:xfrm>
            <a:off x="6149388" y="4082625"/>
            <a:ext cx="45600" cy="545400"/>
          </a:xfrm>
          <a:prstGeom prst="roundRect">
            <a:avLst>
              <a:gd name="adj" fmla="val 0"/>
            </a:avLst>
          </a:prstGeom>
          <a:solidFill>
            <a:srgbClr val="CFE2F3"/>
          </a:solidFill>
          <a:ln w="9525"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9" name="Google Shape;139;p2"/>
          <p:cNvSpPr/>
          <p:nvPr/>
        </p:nvSpPr>
        <p:spPr>
          <a:xfrm>
            <a:off x="7520988" y="4082625"/>
            <a:ext cx="45600" cy="545400"/>
          </a:xfrm>
          <a:prstGeom prst="roundRect">
            <a:avLst>
              <a:gd name="adj" fmla="val 0"/>
            </a:avLst>
          </a:prstGeom>
          <a:solidFill>
            <a:srgbClr val="CFE2F3"/>
          </a:solidFill>
          <a:ln w="9525"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0" name="Google Shape;140;p2"/>
          <p:cNvSpPr/>
          <p:nvPr/>
        </p:nvSpPr>
        <p:spPr>
          <a:xfrm>
            <a:off x="7567801" y="4080150"/>
            <a:ext cx="45600" cy="545400"/>
          </a:xfrm>
          <a:prstGeom prst="roundRect">
            <a:avLst>
              <a:gd name="adj" fmla="val 0"/>
            </a:avLst>
          </a:prstGeom>
          <a:solidFill>
            <a:srgbClr val="CFE2F3"/>
          </a:solidFill>
          <a:ln w="9525"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41" name="Google Shape;141;p2"/>
          <p:cNvCxnSpPr/>
          <p:nvPr/>
        </p:nvCxnSpPr>
        <p:spPr>
          <a:xfrm>
            <a:off x="2034829" y="3770841"/>
            <a:ext cx="0" cy="140400"/>
          </a:xfrm>
          <a:prstGeom prst="straightConnector1">
            <a:avLst/>
          </a:prstGeom>
          <a:noFill/>
          <a:ln w="9525" cap="flat" cmpd="sng">
            <a:solidFill>
              <a:srgbClr val="073763"/>
            </a:solidFill>
            <a:prstDash val="solid"/>
            <a:miter lim="800000"/>
            <a:headEnd type="none" w="sm" len="sm"/>
            <a:tailEnd type="none" w="sm" len="sm"/>
          </a:ln>
        </p:spPr>
      </p:cxnSp>
      <p:grpSp>
        <p:nvGrpSpPr>
          <p:cNvPr id="142" name="Google Shape;142;p2"/>
          <p:cNvGrpSpPr/>
          <p:nvPr/>
        </p:nvGrpSpPr>
        <p:grpSpPr>
          <a:xfrm>
            <a:off x="2009302" y="3888536"/>
            <a:ext cx="45600" cy="192049"/>
            <a:chOff x="8625708" y="4050421"/>
            <a:chExt cx="45600" cy="192049"/>
          </a:xfrm>
        </p:grpSpPr>
        <p:cxnSp>
          <p:nvCxnSpPr>
            <p:cNvPr id="143" name="Google Shape;143;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44" name="Google Shape;144;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45" name="Google Shape;145;p2"/>
          <p:cNvSpPr/>
          <p:nvPr/>
        </p:nvSpPr>
        <p:spPr>
          <a:xfrm>
            <a:off x="2010580" y="3719192"/>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46" name="Google Shape;146;p2"/>
          <p:cNvGrpSpPr/>
          <p:nvPr/>
        </p:nvGrpSpPr>
        <p:grpSpPr>
          <a:xfrm>
            <a:off x="2589320" y="3881293"/>
            <a:ext cx="45600" cy="192049"/>
            <a:chOff x="8625708" y="4050421"/>
            <a:chExt cx="45600" cy="192049"/>
          </a:xfrm>
        </p:grpSpPr>
        <p:cxnSp>
          <p:nvCxnSpPr>
            <p:cNvPr id="147" name="Google Shape;147;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48" name="Google Shape;148;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49" name="Google Shape;149;p2"/>
          <p:cNvSpPr/>
          <p:nvPr/>
        </p:nvSpPr>
        <p:spPr>
          <a:xfrm>
            <a:off x="2948825" y="2414400"/>
            <a:ext cx="1217100" cy="959700"/>
          </a:xfrm>
          <a:prstGeom prst="roundRect">
            <a:avLst>
              <a:gd name="adj" fmla="val 16667"/>
            </a:avLst>
          </a:prstGeom>
          <a:noFill/>
          <a:ln w="12700"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US" sz="1100">
                <a:solidFill>
                  <a:schemeClr val="dk1"/>
                </a:solidFill>
              </a:rPr>
              <a:t>p.Glu</a:t>
            </a:r>
            <a:r>
              <a:rPr lang="en-US" sz="1100" b="1">
                <a:solidFill>
                  <a:schemeClr val="dk1"/>
                </a:solidFill>
              </a:rPr>
              <a:t>101</a:t>
            </a:r>
            <a:r>
              <a:rPr lang="en-US" sz="1100">
                <a:solidFill>
                  <a:schemeClr val="dk1"/>
                </a:solidFill>
              </a:rPr>
              <a:t>Gly</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p.Gln</a:t>
            </a:r>
            <a:r>
              <a:rPr lang="en-US" sz="1100" b="1">
                <a:solidFill>
                  <a:schemeClr val="dk1"/>
                </a:solidFill>
              </a:rPr>
              <a:t>106</a:t>
            </a:r>
            <a:r>
              <a:rPr lang="en-US" sz="1100">
                <a:solidFill>
                  <a:schemeClr val="dk1"/>
                </a:solidFill>
              </a:rPr>
              <a:t>Arg</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p.Gly</a:t>
            </a:r>
            <a:r>
              <a:rPr lang="en-US" sz="1100" b="1">
                <a:solidFill>
                  <a:schemeClr val="dk1"/>
                </a:solidFill>
              </a:rPr>
              <a:t>111</a:t>
            </a:r>
            <a:r>
              <a:rPr lang="en-US" sz="1100">
                <a:solidFill>
                  <a:schemeClr val="dk1"/>
                </a:solidFill>
              </a:rPr>
              <a:t>Arg</a:t>
            </a:r>
            <a:endParaRPr sz="1100">
              <a:solidFill>
                <a:schemeClr val="dk1"/>
              </a:solidFill>
            </a:endParaRPr>
          </a:p>
          <a:p>
            <a:pPr marL="0" lvl="0" indent="0" algn="ctr" rtl="0">
              <a:lnSpc>
                <a:spcPct val="115000"/>
              </a:lnSpc>
              <a:spcBef>
                <a:spcPts val="0"/>
              </a:spcBef>
              <a:spcAft>
                <a:spcPts val="0"/>
              </a:spcAft>
              <a:buNone/>
            </a:pPr>
            <a:r>
              <a:rPr lang="en-US" sz="1100">
                <a:solidFill>
                  <a:schemeClr val="dk1"/>
                </a:solidFill>
              </a:rPr>
              <a:t>p.Tyr</a:t>
            </a:r>
            <a:r>
              <a:rPr lang="en-US" sz="1100" b="1">
                <a:solidFill>
                  <a:schemeClr val="dk1"/>
                </a:solidFill>
              </a:rPr>
              <a:t>139</a:t>
            </a:r>
            <a:r>
              <a:rPr lang="en-US" sz="1100">
                <a:solidFill>
                  <a:schemeClr val="dk1"/>
                </a:solidFill>
              </a:rPr>
              <a:t>Cys</a:t>
            </a:r>
            <a:endParaRPr sz="1100">
              <a:solidFill>
                <a:schemeClr val="dk1"/>
              </a:solidFill>
            </a:endParaRPr>
          </a:p>
        </p:txBody>
      </p:sp>
      <p:sp>
        <p:nvSpPr>
          <p:cNvPr id="150" name="Google Shape;150;p2"/>
          <p:cNvSpPr/>
          <p:nvPr/>
        </p:nvSpPr>
        <p:spPr>
          <a:xfrm rot="5400000">
            <a:off x="2982200" y="3244600"/>
            <a:ext cx="135600" cy="643500"/>
          </a:xfrm>
          <a:prstGeom prst="leftBrace">
            <a:avLst>
              <a:gd name="adj1" fmla="val 8333"/>
              <a:gd name="adj2" fmla="val 50000"/>
            </a:avLst>
          </a:prstGeom>
          <a:noFill/>
          <a:ln w="9525"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51" name="Google Shape;151;p2"/>
          <p:cNvCxnSpPr>
            <a:stCxn id="150" idx="1"/>
          </p:cNvCxnSpPr>
          <p:nvPr/>
        </p:nvCxnSpPr>
        <p:spPr>
          <a:xfrm rot="10800000">
            <a:off x="3048200" y="3362950"/>
            <a:ext cx="1800" cy="135600"/>
          </a:xfrm>
          <a:prstGeom prst="straightConnector1">
            <a:avLst/>
          </a:prstGeom>
          <a:noFill/>
          <a:ln w="9525" cap="flat" cmpd="sng">
            <a:solidFill>
              <a:srgbClr val="073763"/>
            </a:solidFill>
            <a:prstDash val="solid"/>
            <a:miter lim="800000"/>
            <a:headEnd type="none" w="sm" len="sm"/>
            <a:tailEnd type="none" w="sm" len="sm"/>
          </a:ln>
        </p:spPr>
      </p:cxnSp>
      <p:grpSp>
        <p:nvGrpSpPr>
          <p:cNvPr id="152" name="Google Shape;152;p2"/>
          <p:cNvGrpSpPr/>
          <p:nvPr/>
        </p:nvGrpSpPr>
        <p:grpSpPr>
          <a:xfrm>
            <a:off x="2878932" y="3880530"/>
            <a:ext cx="45600" cy="192049"/>
            <a:chOff x="8625708" y="4050421"/>
            <a:chExt cx="45600" cy="192049"/>
          </a:xfrm>
        </p:grpSpPr>
        <p:cxnSp>
          <p:nvCxnSpPr>
            <p:cNvPr id="153" name="Google Shape;153;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54" name="Google Shape;154;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55" name="Google Shape;155;p2"/>
          <p:cNvGrpSpPr/>
          <p:nvPr/>
        </p:nvGrpSpPr>
        <p:grpSpPr>
          <a:xfrm>
            <a:off x="2763339" y="3880528"/>
            <a:ext cx="45600" cy="192049"/>
            <a:chOff x="8625708" y="4050421"/>
            <a:chExt cx="45600" cy="192049"/>
          </a:xfrm>
        </p:grpSpPr>
        <p:cxnSp>
          <p:nvCxnSpPr>
            <p:cNvPr id="156" name="Google Shape;156;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57" name="Google Shape;157;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cxnSp>
        <p:nvCxnSpPr>
          <p:cNvPr id="158" name="Google Shape;158;p2"/>
          <p:cNvCxnSpPr/>
          <p:nvPr/>
        </p:nvCxnSpPr>
        <p:spPr>
          <a:xfrm>
            <a:off x="3018744" y="3933416"/>
            <a:ext cx="0" cy="140400"/>
          </a:xfrm>
          <a:prstGeom prst="straightConnector1">
            <a:avLst/>
          </a:prstGeom>
          <a:noFill/>
          <a:ln w="9525" cap="flat" cmpd="sng">
            <a:solidFill>
              <a:srgbClr val="073763"/>
            </a:solidFill>
            <a:prstDash val="solid"/>
            <a:miter lim="800000"/>
            <a:headEnd type="none" w="sm" len="sm"/>
            <a:tailEnd type="none" w="sm" len="sm"/>
          </a:ln>
        </p:spPr>
      </p:cxnSp>
      <p:grpSp>
        <p:nvGrpSpPr>
          <p:cNvPr id="159" name="Google Shape;159;p2"/>
          <p:cNvGrpSpPr/>
          <p:nvPr/>
        </p:nvGrpSpPr>
        <p:grpSpPr>
          <a:xfrm>
            <a:off x="3241995" y="3882280"/>
            <a:ext cx="45600" cy="192049"/>
            <a:chOff x="8625708" y="4050421"/>
            <a:chExt cx="45600" cy="192049"/>
          </a:xfrm>
        </p:grpSpPr>
        <p:cxnSp>
          <p:nvCxnSpPr>
            <p:cNvPr id="160" name="Google Shape;160;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61" name="Google Shape;161;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cxnSp>
        <p:nvCxnSpPr>
          <p:cNvPr id="162" name="Google Shape;162;p2"/>
          <p:cNvCxnSpPr/>
          <p:nvPr/>
        </p:nvCxnSpPr>
        <p:spPr>
          <a:xfrm>
            <a:off x="2439556" y="3752866"/>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63" name="Google Shape;163;p2"/>
          <p:cNvSpPr/>
          <p:nvPr/>
        </p:nvSpPr>
        <p:spPr>
          <a:xfrm>
            <a:off x="2009305" y="3539292"/>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p2"/>
          <p:cNvSpPr/>
          <p:nvPr/>
        </p:nvSpPr>
        <p:spPr>
          <a:xfrm>
            <a:off x="2415307" y="3701218"/>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p2"/>
          <p:cNvSpPr/>
          <p:nvPr/>
        </p:nvSpPr>
        <p:spPr>
          <a:xfrm>
            <a:off x="2415182" y="3880792"/>
            <a:ext cx="45719" cy="45719"/>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66" name="Google Shape;166;p2"/>
          <p:cNvCxnSpPr/>
          <p:nvPr/>
        </p:nvCxnSpPr>
        <p:spPr>
          <a:xfrm>
            <a:off x="3018744" y="3752866"/>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67" name="Google Shape;167;p2"/>
          <p:cNvSpPr/>
          <p:nvPr/>
        </p:nvSpPr>
        <p:spPr>
          <a:xfrm>
            <a:off x="2994495" y="3701218"/>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8" name="Google Shape;168;p2"/>
          <p:cNvSpPr/>
          <p:nvPr/>
        </p:nvSpPr>
        <p:spPr>
          <a:xfrm>
            <a:off x="2994495" y="3881767"/>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69" name="Google Shape;169;p2"/>
          <p:cNvGrpSpPr/>
          <p:nvPr/>
        </p:nvGrpSpPr>
        <p:grpSpPr>
          <a:xfrm>
            <a:off x="5501844" y="3880404"/>
            <a:ext cx="45600" cy="192049"/>
            <a:chOff x="8625708" y="4050421"/>
            <a:chExt cx="45600" cy="192049"/>
          </a:xfrm>
        </p:grpSpPr>
        <p:cxnSp>
          <p:nvCxnSpPr>
            <p:cNvPr id="170" name="Google Shape;170;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71" name="Google Shape;171;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72" name="Google Shape;172;p2"/>
          <p:cNvGrpSpPr/>
          <p:nvPr/>
        </p:nvGrpSpPr>
        <p:grpSpPr>
          <a:xfrm>
            <a:off x="5617976" y="3880524"/>
            <a:ext cx="45600" cy="192049"/>
            <a:chOff x="8625708" y="4050421"/>
            <a:chExt cx="45600" cy="192049"/>
          </a:xfrm>
        </p:grpSpPr>
        <p:cxnSp>
          <p:nvCxnSpPr>
            <p:cNvPr id="173" name="Google Shape;173;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74" name="Google Shape;174;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75" name="Google Shape;175;p2"/>
          <p:cNvGrpSpPr/>
          <p:nvPr/>
        </p:nvGrpSpPr>
        <p:grpSpPr>
          <a:xfrm>
            <a:off x="5681651" y="3880399"/>
            <a:ext cx="45600" cy="192049"/>
            <a:chOff x="8625708" y="4050421"/>
            <a:chExt cx="45600" cy="192049"/>
          </a:xfrm>
        </p:grpSpPr>
        <p:cxnSp>
          <p:nvCxnSpPr>
            <p:cNvPr id="176" name="Google Shape;176;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77" name="Google Shape;177;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cxnSp>
        <p:nvCxnSpPr>
          <p:cNvPr id="178" name="Google Shape;178;p2"/>
          <p:cNvCxnSpPr/>
          <p:nvPr/>
        </p:nvCxnSpPr>
        <p:spPr>
          <a:xfrm>
            <a:off x="5768092" y="3590954"/>
            <a:ext cx="0" cy="140400"/>
          </a:xfrm>
          <a:prstGeom prst="straightConnector1">
            <a:avLst/>
          </a:prstGeom>
          <a:noFill/>
          <a:ln w="9525" cap="flat" cmpd="sng">
            <a:solidFill>
              <a:srgbClr val="073763"/>
            </a:solidFill>
            <a:prstDash val="solid"/>
            <a:miter lim="800000"/>
            <a:headEnd type="none" w="sm" len="sm"/>
            <a:tailEnd type="none" w="sm" len="sm"/>
          </a:ln>
        </p:spPr>
      </p:cxnSp>
      <p:grpSp>
        <p:nvGrpSpPr>
          <p:cNvPr id="179" name="Google Shape;179;p2"/>
          <p:cNvGrpSpPr/>
          <p:nvPr/>
        </p:nvGrpSpPr>
        <p:grpSpPr>
          <a:xfrm>
            <a:off x="5743832" y="3707741"/>
            <a:ext cx="45600" cy="192049"/>
            <a:chOff x="8625708" y="4050421"/>
            <a:chExt cx="45600" cy="192049"/>
          </a:xfrm>
        </p:grpSpPr>
        <p:cxnSp>
          <p:nvCxnSpPr>
            <p:cNvPr id="180" name="Google Shape;180;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81" name="Google Shape;181;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cxnSp>
        <p:nvCxnSpPr>
          <p:cNvPr id="182" name="Google Shape;182;p2"/>
          <p:cNvCxnSpPr/>
          <p:nvPr/>
        </p:nvCxnSpPr>
        <p:spPr>
          <a:xfrm>
            <a:off x="5768820" y="3420909"/>
            <a:ext cx="0" cy="140400"/>
          </a:xfrm>
          <a:prstGeom prst="straightConnector1">
            <a:avLst/>
          </a:prstGeom>
          <a:noFill/>
          <a:ln w="9525" cap="flat" cmpd="sng">
            <a:solidFill>
              <a:srgbClr val="073763"/>
            </a:solidFill>
            <a:prstDash val="solid"/>
            <a:miter lim="800000"/>
            <a:headEnd type="none" w="sm" len="sm"/>
            <a:tailEnd type="none" w="sm" len="sm"/>
          </a:ln>
        </p:spPr>
      </p:cxnSp>
      <p:cxnSp>
        <p:nvCxnSpPr>
          <p:cNvPr id="183" name="Google Shape;183;p2"/>
          <p:cNvCxnSpPr/>
          <p:nvPr/>
        </p:nvCxnSpPr>
        <p:spPr>
          <a:xfrm>
            <a:off x="5767329" y="3078779"/>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84" name="Google Shape;184;p2"/>
          <p:cNvSpPr/>
          <p:nvPr/>
        </p:nvSpPr>
        <p:spPr>
          <a:xfrm>
            <a:off x="5743080" y="3027130"/>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85" name="Google Shape;185;p2"/>
          <p:cNvGrpSpPr/>
          <p:nvPr/>
        </p:nvGrpSpPr>
        <p:grpSpPr>
          <a:xfrm>
            <a:off x="5743069" y="3195566"/>
            <a:ext cx="45600" cy="192049"/>
            <a:chOff x="8625708" y="4050421"/>
            <a:chExt cx="45600" cy="192049"/>
          </a:xfrm>
        </p:grpSpPr>
        <p:cxnSp>
          <p:nvCxnSpPr>
            <p:cNvPr id="186" name="Google Shape;186;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87" name="Google Shape;187;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88" name="Google Shape;188;p2"/>
          <p:cNvSpPr/>
          <p:nvPr/>
        </p:nvSpPr>
        <p:spPr>
          <a:xfrm>
            <a:off x="5745333" y="3881435"/>
            <a:ext cx="45719" cy="45719"/>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9" name="Google Shape;189;p2"/>
          <p:cNvSpPr/>
          <p:nvPr/>
        </p:nvSpPr>
        <p:spPr>
          <a:xfrm>
            <a:off x="5743843" y="3539305"/>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0" name="Google Shape;190;p2"/>
          <p:cNvSpPr/>
          <p:nvPr/>
        </p:nvSpPr>
        <p:spPr>
          <a:xfrm>
            <a:off x="5744571" y="3369260"/>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1" name="Google Shape;191;p2"/>
          <p:cNvSpPr/>
          <p:nvPr/>
        </p:nvSpPr>
        <p:spPr>
          <a:xfrm>
            <a:off x="7614588" y="4082625"/>
            <a:ext cx="45600" cy="545400"/>
          </a:xfrm>
          <a:prstGeom prst="roundRect">
            <a:avLst>
              <a:gd name="adj" fmla="val 0"/>
            </a:avLst>
          </a:prstGeom>
          <a:solidFill>
            <a:srgbClr val="CFE2F3"/>
          </a:solidFill>
          <a:ln w="9525"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92" name="Google Shape;192;p2"/>
          <p:cNvCxnSpPr/>
          <p:nvPr/>
        </p:nvCxnSpPr>
        <p:spPr>
          <a:xfrm>
            <a:off x="6821595" y="3933096"/>
            <a:ext cx="0" cy="140400"/>
          </a:xfrm>
          <a:prstGeom prst="straightConnector1">
            <a:avLst/>
          </a:prstGeom>
          <a:noFill/>
          <a:ln w="9525" cap="flat" cmpd="sng">
            <a:solidFill>
              <a:srgbClr val="073763"/>
            </a:solidFill>
            <a:prstDash val="solid"/>
            <a:miter lim="800000"/>
            <a:headEnd type="none" w="sm" len="sm"/>
            <a:tailEnd type="none" w="sm" len="sm"/>
          </a:ln>
        </p:spPr>
      </p:cxnSp>
      <p:grpSp>
        <p:nvGrpSpPr>
          <p:cNvPr id="193" name="Google Shape;193;p2"/>
          <p:cNvGrpSpPr/>
          <p:nvPr/>
        </p:nvGrpSpPr>
        <p:grpSpPr>
          <a:xfrm>
            <a:off x="6795844" y="3707754"/>
            <a:ext cx="45600" cy="192049"/>
            <a:chOff x="8625708" y="4050421"/>
            <a:chExt cx="45600" cy="192049"/>
          </a:xfrm>
        </p:grpSpPr>
        <p:cxnSp>
          <p:nvCxnSpPr>
            <p:cNvPr id="194" name="Google Shape;194;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95" name="Google Shape;195;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96" name="Google Shape;196;p2"/>
          <p:cNvSpPr/>
          <p:nvPr/>
        </p:nvSpPr>
        <p:spPr>
          <a:xfrm>
            <a:off x="6797346" y="3881447"/>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97" name="Google Shape;197;p2"/>
          <p:cNvGrpSpPr/>
          <p:nvPr/>
        </p:nvGrpSpPr>
        <p:grpSpPr>
          <a:xfrm>
            <a:off x="7073179" y="3881484"/>
            <a:ext cx="45600" cy="192049"/>
            <a:chOff x="8625708" y="4050421"/>
            <a:chExt cx="45600" cy="192049"/>
          </a:xfrm>
        </p:grpSpPr>
        <p:cxnSp>
          <p:nvCxnSpPr>
            <p:cNvPr id="198" name="Google Shape;198;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199" name="Google Shape;199;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200" name="Google Shape;200;p2"/>
          <p:cNvGrpSpPr/>
          <p:nvPr/>
        </p:nvGrpSpPr>
        <p:grpSpPr>
          <a:xfrm>
            <a:off x="9610259" y="3880399"/>
            <a:ext cx="45600" cy="192049"/>
            <a:chOff x="8625708" y="4050421"/>
            <a:chExt cx="45600" cy="192049"/>
          </a:xfrm>
        </p:grpSpPr>
        <p:cxnSp>
          <p:nvCxnSpPr>
            <p:cNvPr id="201" name="Google Shape;201;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202" name="Google Shape;202;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203" name="Google Shape;203;p2"/>
          <p:cNvGrpSpPr/>
          <p:nvPr/>
        </p:nvGrpSpPr>
        <p:grpSpPr>
          <a:xfrm>
            <a:off x="10616509" y="3882274"/>
            <a:ext cx="45600" cy="192049"/>
            <a:chOff x="8625708" y="4050421"/>
            <a:chExt cx="45600" cy="192049"/>
          </a:xfrm>
        </p:grpSpPr>
        <p:cxnSp>
          <p:nvCxnSpPr>
            <p:cNvPr id="204" name="Google Shape;204;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205" name="Google Shape;205;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206" name="Google Shape;206;p2"/>
          <p:cNvGrpSpPr/>
          <p:nvPr/>
        </p:nvGrpSpPr>
        <p:grpSpPr>
          <a:xfrm>
            <a:off x="11218959" y="3880399"/>
            <a:ext cx="45600" cy="192049"/>
            <a:chOff x="8625708" y="4050421"/>
            <a:chExt cx="45600" cy="192049"/>
          </a:xfrm>
        </p:grpSpPr>
        <p:cxnSp>
          <p:nvCxnSpPr>
            <p:cNvPr id="207" name="Google Shape;207;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208" name="Google Shape;208;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cxnSp>
        <p:nvCxnSpPr>
          <p:cNvPr id="209" name="Google Shape;209;p2"/>
          <p:cNvCxnSpPr/>
          <p:nvPr/>
        </p:nvCxnSpPr>
        <p:spPr>
          <a:xfrm>
            <a:off x="10638067" y="3765491"/>
            <a:ext cx="0" cy="140400"/>
          </a:xfrm>
          <a:prstGeom prst="straightConnector1">
            <a:avLst/>
          </a:prstGeom>
          <a:noFill/>
          <a:ln w="9525" cap="flat" cmpd="sng">
            <a:solidFill>
              <a:srgbClr val="073763"/>
            </a:solidFill>
            <a:prstDash val="solid"/>
            <a:miter lim="800000"/>
            <a:headEnd type="none" w="sm" len="sm"/>
            <a:tailEnd type="none" w="sm" len="sm"/>
          </a:ln>
        </p:spPr>
      </p:cxnSp>
      <p:grpSp>
        <p:nvGrpSpPr>
          <p:cNvPr id="210" name="Google Shape;210;p2"/>
          <p:cNvGrpSpPr/>
          <p:nvPr/>
        </p:nvGrpSpPr>
        <p:grpSpPr>
          <a:xfrm>
            <a:off x="10613807" y="3882279"/>
            <a:ext cx="45600" cy="192049"/>
            <a:chOff x="8625708" y="4050421"/>
            <a:chExt cx="45600" cy="192049"/>
          </a:xfrm>
        </p:grpSpPr>
        <p:cxnSp>
          <p:nvCxnSpPr>
            <p:cNvPr id="211" name="Google Shape;211;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212" name="Google Shape;212;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cxnSp>
        <p:nvCxnSpPr>
          <p:cNvPr id="213" name="Google Shape;213;p2"/>
          <p:cNvCxnSpPr/>
          <p:nvPr/>
        </p:nvCxnSpPr>
        <p:spPr>
          <a:xfrm>
            <a:off x="10638795" y="3595446"/>
            <a:ext cx="0" cy="140400"/>
          </a:xfrm>
          <a:prstGeom prst="straightConnector1">
            <a:avLst/>
          </a:prstGeom>
          <a:noFill/>
          <a:ln w="9525" cap="flat" cmpd="sng">
            <a:solidFill>
              <a:srgbClr val="073763"/>
            </a:solidFill>
            <a:prstDash val="solid"/>
            <a:miter lim="800000"/>
            <a:headEnd type="none" w="sm" len="sm"/>
            <a:tailEnd type="none" w="sm" len="sm"/>
          </a:ln>
        </p:spPr>
      </p:cxnSp>
      <p:cxnSp>
        <p:nvCxnSpPr>
          <p:cNvPr id="214" name="Google Shape;214;p2"/>
          <p:cNvCxnSpPr/>
          <p:nvPr/>
        </p:nvCxnSpPr>
        <p:spPr>
          <a:xfrm>
            <a:off x="10637304" y="3253316"/>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215" name="Google Shape;215;p2"/>
          <p:cNvSpPr/>
          <p:nvPr/>
        </p:nvSpPr>
        <p:spPr>
          <a:xfrm>
            <a:off x="10613055" y="3201667"/>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16" name="Google Shape;216;p2"/>
          <p:cNvGrpSpPr/>
          <p:nvPr/>
        </p:nvGrpSpPr>
        <p:grpSpPr>
          <a:xfrm>
            <a:off x="10613044" y="3370104"/>
            <a:ext cx="45600" cy="192049"/>
            <a:chOff x="8625708" y="4050421"/>
            <a:chExt cx="45600" cy="192049"/>
          </a:xfrm>
        </p:grpSpPr>
        <p:cxnSp>
          <p:nvCxnSpPr>
            <p:cNvPr id="217" name="Google Shape;217;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218" name="Google Shape;218;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19" name="Google Shape;219;p2"/>
          <p:cNvSpPr/>
          <p:nvPr/>
        </p:nvSpPr>
        <p:spPr>
          <a:xfrm>
            <a:off x="10613818" y="3713842"/>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0" name="Google Shape;220;p2"/>
          <p:cNvSpPr/>
          <p:nvPr/>
        </p:nvSpPr>
        <p:spPr>
          <a:xfrm>
            <a:off x="10614546" y="3543797"/>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21" name="Google Shape;221;p2"/>
          <p:cNvCxnSpPr/>
          <p:nvPr/>
        </p:nvCxnSpPr>
        <p:spPr>
          <a:xfrm>
            <a:off x="7405545" y="3933096"/>
            <a:ext cx="0" cy="140400"/>
          </a:xfrm>
          <a:prstGeom prst="straightConnector1">
            <a:avLst/>
          </a:prstGeom>
          <a:noFill/>
          <a:ln w="9525" cap="flat" cmpd="sng">
            <a:solidFill>
              <a:srgbClr val="073763"/>
            </a:solidFill>
            <a:prstDash val="solid"/>
            <a:miter lim="800000"/>
            <a:headEnd type="none" w="sm" len="sm"/>
            <a:tailEnd type="none" w="sm" len="sm"/>
          </a:ln>
        </p:spPr>
      </p:cxnSp>
      <p:grpSp>
        <p:nvGrpSpPr>
          <p:cNvPr id="222" name="Google Shape;222;p2"/>
          <p:cNvGrpSpPr/>
          <p:nvPr/>
        </p:nvGrpSpPr>
        <p:grpSpPr>
          <a:xfrm>
            <a:off x="7379794" y="3707754"/>
            <a:ext cx="45600" cy="192049"/>
            <a:chOff x="8625708" y="4050421"/>
            <a:chExt cx="45600" cy="192049"/>
          </a:xfrm>
        </p:grpSpPr>
        <p:cxnSp>
          <p:nvCxnSpPr>
            <p:cNvPr id="223" name="Google Shape;223;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224" name="Google Shape;224;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25" name="Google Shape;225;p2"/>
          <p:cNvSpPr/>
          <p:nvPr/>
        </p:nvSpPr>
        <p:spPr>
          <a:xfrm>
            <a:off x="7381296" y="3881447"/>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26" name="Google Shape;226;p2"/>
          <p:cNvCxnSpPr/>
          <p:nvPr/>
        </p:nvCxnSpPr>
        <p:spPr>
          <a:xfrm>
            <a:off x="7139532" y="3595459"/>
            <a:ext cx="0" cy="140400"/>
          </a:xfrm>
          <a:prstGeom prst="straightConnector1">
            <a:avLst/>
          </a:prstGeom>
          <a:noFill/>
          <a:ln w="9525" cap="flat" cmpd="sng">
            <a:solidFill>
              <a:srgbClr val="073763"/>
            </a:solidFill>
            <a:prstDash val="solid"/>
            <a:miter lim="800000"/>
            <a:headEnd type="none" w="sm" len="sm"/>
            <a:tailEnd type="none" w="sm" len="sm"/>
          </a:ln>
        </p:spPr>
      </p:cxnSp>
      <p:cxnSp>
        <p:nvCxnSpPr>
          <p:cNvPr id="227" name="Google Shape;227;p2"/>
          <p:cNvCxnSpPr/>
          <p:nvPr/>
        </p:nvCxnSpPr>
        <p:spPr>
          <a:xfrm>
            <a:off x="7138041" y="3253329"/>
            <a:ext cx="0" cy="140400"/>
          </a:xfrm>
          <a:prstGeom prst="straightConnector1">
            <a:avLst/>
          </a:prstGeom>
          <a:noFill/>
          <a:ln w="9525" cap="flat" cmpd="sng">
            <a:solidFill>
              <a:srgbClr val="073763"/>
            </a:solidFill>
            <a:prstDash val="solid"/>
            <a:miter lim="800000"/>
            <a:headEnd type="none" w="sm" len="sm"/>
            <a:tailEnd type="none" w="sm" len="sm"/>
          </a:ln>
        </p:spPr>
      </p:cxnSp>
      <p:grpSp>
        <p:nvGrpSpPr>
          <p:cNvPr id="228" name="Google Shape;228;p2"/>
          <p:cNvGrpSpPr/>
          <p:nvPr/>
        </p:nvGrpSpPr>
        <p:grpSpPr>
          <a:xfrm>
            <a:off x="7113782" y="3370116"/>
            <a:ext cx="45600" cy="192049"/>
            <a:chOff x="8625708" y="4050421"/>
            <a:chExt cx="45600" cy="192049"/>
          </a:xfrm>
        </p:grpSpPr>
        <p:cxnSp>
          <p:nvCxnSpPr>
            <p:cNvPr id="229" name="Google Shape;229;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230" name="Google Shape;230;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cxnSp>
        <p:nvCxnSpPr>
          <p:cNvPr id="231" name="Google Shape;231;p2"/>
          <p:cNvCxnSpPr/>
          <p:nvPr/>
        </p:nvCxnSpPr>
        <p:spPr>
          <a:xfrm>
            <a:off x="7138770" y="3083284"/>
            <a:ext cx="0" cy="140400"/>
          </a:xfrm>
          <a:prstGeom prst="straightConnector1">
            <a:avLst/>
          </a:prstGeom>
          <a:noFill/>
          <a:ln w="9525" cap="flat" cmpd="sng">
            <a:solidFill>
              <a:srgbClr val="073763"/>
            </a:solidFill>
            <a:prstDash val="solid"/>
            <a:miter lim="800000"/>
            <a:headEnd type="none" w="sm" len="sm"/>
            <a:tailEnd type="none" w="sm" len="sm"/>
          </a:ln>
        </p:spPr>
      </p:cxnSp>
      <p:cxnSp>
        <p:nvCxnSpPr>
          <p:cNvPr id="232" name="Google Shape;232;p2"/>
          <p:cNvCxnSpPr/>
          <p:nvPr/>
        </p:nvCxnSpPr>
        <p:spPr>
          <a:xfrm>
            <a:off x="7137279" y="2741154"/>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233" name="Google Shape;233;p2"/>
          <p:cNvSpPr/>
          <p:nvPr/>
        </p:nvSpPr>
        <p:spPr>
          <a:xfrm>
            <a:off x="7113030" y="2689505"/>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34" name="Google Shape;234;p2"/>
          <p:cNvGrpSpPr/>
          <p:nvPr/>
        </p:nvGrpSpPr>
        <p:grpSpPr>
          <a:xfrm>
            <a:off x="7113019" y="2857941"/>
            <a:ext cx="45600" cy="192049"/>
            <a:chOff x="8625708" y="4050421"/>
            <a:chExt cx="45600" cy="192049"/>
          </a:xfrm>
        </p:grpSpPr>
        <p:cxnSp>
          <p:nvCxnSpPr>
            <p:cNvPr id="235" name="Google Shape;235;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236" name="Google Shape;236;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37" name="Google Shape;237;p2"/>
          <p:cNvSpPr/>
          <p:nvPr/>
        </p:nvSpPr>
        <p:spPr>
          <a:xfrm>
            <a:off x="7115283" y="3543810"/>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8" name="Google Shape;238;p2"/>
          <p:cNvSpPr/>
          <p:nvPr/>
        </p:nvSpPr>
        <p:spPr>
          <a:xfrm>
            <a:off x="7113793" y="3201680"/>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9" name="Google Shape;239;p2"/>
          <p:cNvSpPr/>
          <p:nvPr/>
        </p:nvSpPr>
        <p:spPr>
          <a:xfrm>
            <a:off x="7114521" y="3031635"/>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40" name="Google Shape;240;p2"/>
          <p:cNvCxnSpPr/>
          <p:nvPr/>
        </p:nvCxnSpPr>
        <p:spPr>
          <a:xfrm>
            <a:off x="7139895" y="3933096"/>
            <a:ext cx="0" cy="140400"/>
          </a:xfrm>
          <a:prstGeom prst="straightConnector1">
            <a:avLst/>
          </a:prstGeom>
          <a:noFill/>
          <a:ln w="9525" cap="flat" cmpd="sng">
            <a:solidFill>
              <a:srgbClr val="073763"/>
            </a:solidFill>
            <a:prstDash val="solid"/>
            <a:miter lim="800000"/>
            <a:headEnd type="none" w="sm" len="sm"/>
            <a:tailEnd type="none" w="sm" len="sm"/>
          </a:ln>
        </p:spPr>
      </p:cxnSp>
      <p:grpSp>
        <p:nvGrpSpPr>
          <p:cNvPr id="241" name="Google Shape;241;p2"/>
          <p:cNvGrpSpPr/>
          <p:nvPr/>
        </p:nvGrpSpPr>
        <p:grpSpPr>
          <a:xfrm>
            <a:off x="7114144" y="3707754"/>
            <a:ext cx="45600" cy="192049"/>
            <a:chOff x="8625708" y="4050421"/>
            <a:chExt cx="45600" cy="192049"/>
          </a:xfrm>
        </p:grpSpPr>
        <p:cxnSp>
          <p:nvCxnSpPr>
            <p:cNvPr id="242" name="Google Shape;242;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243" name="Google Shape;243;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44" name="Google Shape;244;p2"/>
          <p:cNvSpPr/>
          <p:nvPr/>
        </p:nvSpPr>
        <p:spPr>
          <a:xfrm>
            <a:off x="7115646" y="3881447"/>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45" name="Google Shape;245;p2"/>
          <p:cNvCxnSpPr/>
          <p:nvPr/>
        </p:nvCxnSpPr>
        <p:spPr>
          <a:xfrm>
            <a:off x="6583970" y="3930471"/>
            <a:ext cx="0" cy="140400"/>
          </a:xfrm>
          <a:prstGeom prst="straightConnector1">
            <a:avLst/>
          </a:prstGeom>
          <a:noFill/>
          <a:ln w="9525" cap="flat" cmpd="sng">
            <a:solidFill>
              <a:srgbClr val="073763"/>
            </a:solidFill>
            <a:prstDash val="solid"/>
            <a:miter lim="800000"/>
            <a:headEnd type="none" w="sm" len="sm"/>
            <a:tailEnd type="none" w="sm" len="sm"/>
          </a:ln>
        </p:spPr>
      </p:cxnSp>
      <p:cxnSp>
        <p:nvCxnSpPr>
          <p:cNvPr id="246" name="Google Shape;246;p2"/>
          <p:cNvCxnSpPr/>
          <p:nvPr/>
        </p:nvCxnSpPr>
        <p:spPr>
          <a:xfrm>
            <a:off x="6582479" y="3588341"/>
            <a:ext cx="0" cy="140400"/>
          </a:xfrm>
          <a:prstGeom prst="straightConnector1">
            <a:avLst/>
          </a:prstGeom>
          <a:noFill/>
          <a:ln w="9525" cap="flat" cmpd="sng">
            <a:solidFill>
              <a:srgbClr val="073763"/>
            </a:solidFill>
            <a:prstDash val="solid"/>
            <a:miter lim="800000"/>
            <a:headEnd type="none" w="sm" len="sm"/>
            <a:tailEnd type="none" w="sm" len="sm"/>
          </a:ln>
        </p:spPr>
      </p:cxnSp>
      <p:grpSp>
        <p:nvGrpSpPr>
          <p:cNvPr id="247" name="Google Shape;247;p2"/>
          <p:cNvGrpSpPr/>
          <p:nvPr/>
        </p:nvGrpSpPr>
        <p:grpSpPr>
          <a:xfrm>
            <a:off x="6558219" y="3705129"/>
            <a:ext cx="45600" cy="192049"/>
            <a:chOff x="8625708" y="4050421"/>
            <a:chExt cx="45600" cy="192049"/>
          </a:xfrm>
        </p:grpSpPr>
        <p:cxnSp>
          <p:nvCxnSpPr>
            <p:cNvPr id="248" name="Google Shape;248;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249" name="Google Shape;249;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50" name="Google Shape;250;p2"/>
          <p:cNvSpPr/>
          <p:nvPr/>
        </p:nvSpPr>
        <p:spPr>
          <a:xfrm>
            <a:off x="6559721" y="3878822"/>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1" name="Google Shape;251;p2"/>
          <p:cNvSpPr/>
          <p:nvPr/>
        </p:nvSpPr>
        <p:spPr>
          <a:xfrm>
            <a:off x="6558230" y="3536692"/>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52" name="Google Shape;252;p2"/>
          <p:cNvCxnSpPr/>
          <p:nvPr/>
        </p:nvCxnSpPr>
        <p:spPr>
          <a:xfrm>
            <a:off x="6308520" y="3930471"/>
            <a:ext cx="0" cy="140400"/>
          </a:xfrm>
          <a:prstGeom prst="straightConnector1">
            <a:avLst/>
          </a:prstGeom>
          <a:noFill/>
          <a:ln w="9525" cap="flat" cmpd="sng">
            <a:solidFill>
              <a:srgbClr val="073763"/>
            </a:solidFill>
            <a:prstDash val="solid"/>
            <a:miter lim="800000"/>
            <a:headEnd type="none" w="sm" len="sm"/>
            <a:tailEnd type="none" w="sm" len="sm"/>
          </a:ln>
        </p:spPr>
      </p:cxnSp>
      <p:grpSp>
        <p:nvGrpSpPr>
          <p:cNvPr id="253" name="Google Shape;253;p2"/>
          <p:cNvGrpSpPr/>
          <p:nvPr/>
        </p:nvGrpSpPr>
        <p:grpSpPr>
          <a:xfrm>
            <a:off x="6282769" y="3705129"/>
            <a:ext cx="45600" cy="192049"/>
            <a:chOff x="8625708" y="4050421"/>
            <a:chExt cx="45600" cy="192049"/>
          </a:xfrm>
        </p:grpSpPr>
        <p:cxnSp>
          <p:nvCxnSpPr>
            <p:cNvPr id="254" name="Google Shape;254;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255" name="Google Shape;255;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56" name="Google Shape;256;p2"/>
          <p:cNvSpPr/>
          <p:nvPr/>
        </p:nvSpPr>
        <p:spPr>
          <a:xfrm>
            <a:off x="6284271" y="3878822"/>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7" name="Google Shape;257;p2"/>
          <p:cNvSpPr/>
          <p:nvPr/>
        </p:nvSpPr>
        <p:spPr>
          <a:xfrm>
            <a:off x="1528894" y="4080232"/>
            <a:ext cx="10454700" cy="545400"/>
          </a:xfrm>
          <a:prstGeom prst="roundRect">
            <a:avLst>
              <a:gd name="adj" fmla="val 0"/>
            </a:avLst>
          </a:prstGeom>
          <a:noFill/>
          <a:ln w="12700" cap="flat" cmpd="sng">
            <a:solidFill>
              <a:srgbClr val="07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58" name="Google Shape;258;p2"/>
          <p:cNvCxnSpPr/>
          <p:nvPr/>
        </p:nvCxnSpPr>
        <p:spPr>
          <a:xfrm>
            <a:off x="5930195" y="3933096"/>
            <a:ext cx="0" cy="140400"/>
          </a:xfrm>
          <a:prstGeom prst="straightConnector1">
            <a:avLst/>
          </a:prstGeom>
          <a:noFill/>
          <a:ln w="9525" cap="flat" cmpd="sng">
            <a:solidFill>
              <a:srgbClr val="073763"/>
            </a:solidFill>
            <a:prstDash val="solid"/>
            <a:miter lim="800000"/>
            <a:headEnd type="none" w="sm" len="sm"/>
            <a:tailEnd type="none" w="sm" len="sm"/>
          </a:ln>
        </p:spPr>
      </p:cxnSp>
      <p:grpSp>
        <p:nvGrpSpPr>
          <p:cNvPr id="259" name="Google Shape;259;p2"/>
          <p:cNvGrpSpPr/>
          <p:nvPr/>
        </p:nvGrpSpPr>
        <p:grpSpPr>
          <a:xfrm>
            <a:off x="5904444" y="3707754"/>
            <a:ext cx="45600" cy="192049"/>
            <a:chOff x="8625708" y="4050421"/>
            <a:chExt cx="45600" cy="192049"/>
          </a:xfrm>
        </p:grpSpPr>
        <p:cxnSp>
          <p:nvCxnSpPr>
            <p:cNvPr id="260" name="Google Shape;260;p2"/>
            <p:cNvCxnSpPr/>
            <p:nvPr/>
          </p:nvCxnSpPr>
          <p:spPr>
            <a:xfrm>
              <a:off x="8649957" y="4102070"/>
              <a:ext cx="0" cy="140400"/>
            </a:xfrm>
            <a:prstGeom prst="straightConnector1">
              <a:avLst/>
            </a:prstGeom>
            <a:noFill/>
            <a:ln w="9525" cap="flat" cmpd="sng">
              <a:solidFill>
                <a:srgbClr val="073763"/>
              </a:solidFill>
              <a:prstDash val="solid"/>
              <a:miter lim="800000"/>
              <a:headEnd type="none" w="sm" len="sm"/>
              <a:tailEnd type="none" w="sm" len="sm"/>
            </a:ln>
          </p:spPr>
        </p:cxnSp>
        <p:sp>
          <p:nvSpPr>
            <p:cNvPr id="261" name="Google Shape;261;p2"/>
            <p:cNvSpPr/>
            <p:nvPr/>
          </p:nvSpPr>
          <p:spPr>
            <a:xfrm>
              <a:off x="8625708" y="4050421"/>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62" name="Google Shape;262;p2"/>
          <p:cNvSpPr/>
          <p:nvPr/>
        </p:nvSpPr>
        <p:spPr>
          <a:xfrm>
            <a:off x="5905946" y="3881447"/>
            <a:ext cx="45600" cy="45600"/>
          </a:xfrm>
          <a:prstGeom prst="ellipse">
            <a:avLst/>
          </a:prstGeom>
          <a:solidFill>
            <a:srgbClr val="FF9900"/>
          </a:solid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424A54"/>
      </a:dk1>
      <a:lt1>
        <a:srgbClr val="FFFFFF"/>
      </a:lt1>
      <a:dk2>
        <a:srgbClr val="666E78"/>
      </a:dk2>
      <a:lt2>
        <a:srgbClr val="E7E9EF"/>
      </a:lt2>
      <a:accent1>
        <a:srgbClr val="F7BB24"/>
      </a:accent1>
      <a:accent2>
        <a:srgbClr val="1F67D0"/>
      </a:accent2>
      <a:accent3>
        <a:srgbClr val="ED533B"/>
      </a:accent3>
      <a:accent4>
        <a:srgbClr val="36D3B8"/>
      </a:accent4>
      <a:accent5>
        <a:srgbClr val="2C9BC7"/>
      </a:accent5>
      <a:accent6>
        <a:srgbClr val="4184EE"/>
      </a:accent6>
      <a:hlink>
        <a:srgbClr val="2C72D8"/>
      </a:hlink>
      <a:folHlink>
        <a:srgbClr val="AD58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2">
      <a:dk1>
        <a:srgbClr val="424A54"/>
      </a:dk1>
      <a:lt1>
        <a:srgbClr val="FFFFFF"/>
      </a:lt1>
      <a:dk2>
        <a:srgbClr val="666E78"/>
      </a:dk2>
      <a:lt2>
        <a:srgbClr val="E7E9EF"/>
      </a:lt2>
      <a:accent1>
        <a:srgbClr val="F7BB24"/>
      </a:accent1>
      <a:accent2>
        <a:srgbClr val="1F67D0"/>
      </a:accent2>
      <a:accent3>
        <a:srgbClr val="ED533B"/>
      </a:accent3>
      <a:accent4>
        <a:srgbClr val="36D3B8"/>
      </a:accent4>
      <a:accent5>
        <a:srgbClr val="2C9BC7"/>
      </a:accent5>
      <a:accent6>
        <a:srgbClr val="4184EE"/>
      </a:accent6>
      <a:hlink>
        <a:srgbClr val="2C72D8"/>
      </a:hlink>
      <a:folHlink>
        <a:srgbClr val="AD58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6810</TotalTime>
  <Words>3487</Words>
  <Application>Microsoft Macintosh PowerPoint</Application>
  <PresentationFormat>Widescreen</PresentationFormat>
  <Paragraphs>473</Paragraphs>
  <Slides>39</Slides>
  <Notes>36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39</vt:i4>
      </vt:variant>
    </vt:vector>
  </HeadingPairs>
  <TitlesOfParts>
    <vt:vector size="50" baseType="lpstr">
      <vt:lpstr>Arial</vt:lpstr>
      <vt:lpstr>Calibri</vt:lpstr>
      <vt:lpstr>Helvetica</vt:lpstr>
      <vt:lpstr>Helvetica Light</vt:lpstr>
      <vt:lpstr>Helvetica Neue</vt:lpstr>
      <vt:lpstr>Times</vt:lpstr>
      <vt:lpstr>Univers LT 45 Light</vt:lpstr>
      <vt:lpstr>Verdana</vt:lpstr>
      <vt:lpstr>Simple Light</vt:lpstr>
      <vt:lpstr>1_Office Theme</vt:lpstr>
      <vt:lpstr>2_Office Theme</vt:lpstr>
      <vt:lpstr>SLC6A1 Connect International Symposium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Simons Searchlight SLC6A1  Medical History Data</vt:lpstr>
      <vt:lpstr>PowerPoint Presentation</vt:lpstr>
      <vt:lpstr>PowerPoint Presentation</vt:lpstr>
      <vt:lpstr>PowerPoint Presentation</vt:lpstr>
      <vt:lpstr>PowerPoint Presentation</vt:lpstr>
      <vt:lpstr>Seizure Course  Available in 50 individuals who completed the Seizure History Survey</vt:lpstr>
      <vt:lpstr>PowerPoint Presentation</vt:lpstr>
      <vt:lpstr>PowerPoint Presentation</vt:lpstr>
      <vt:lpstr>PowerPoint Presentation</vt:lpstr>
      <vt:lpstr>PowerPoint Presentation</vt:lpstr>
      <vt:lpstr>PowerPoint Presentation</vt:lpstr>
      <vt:lpstr>Vineland Adaptive Behavior Scales (Vineland-3) </vt:lpstr>
      <vt:lpstr>PowerPoint Presentation</vt:lpstr>
      <vt:lpstr>PowerPoint Presentation</vt:lpstr>
      <vt:lpstr>PowerPoint Presentation</vt:lpstr>
      <vt:lpstr>PowerPoint Presentation</vt:lpstr>
      <vt:lpstr>Child Behavior Checklist (CBCL)</vt:lpstr>
      <vt:lpstr>PowerPoint Presentation</vt:lpstr>
      <vt:lpstr>PowerPoint Presentation</vt:lpstr>
      <vt:lpstr>PowerPoint Presentation</vt:lpstr>
      <vt:lpstr>PowerPoint Presentation</vt:lpstr>
      <vt:lpstr>PowerPoint Presentation</vt:lpstr>
      <vt:lpstr> Quality of Life Survey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XGENEX Conference</dc:title>
  <dc:creator>Lindsey Cartner</dc:creator>
  <cp:lastModifiedBy>Paul Wang</cp:lastModifiedBy>
  <cp:revision>496</cp:revision>
  <dcterms:created xsi:type="dcterms:W3CDTF">2022-03-08T01:14:53Z</dcterms:created>
  <dcterms:modified xsi:type="dcterms:W3CDTF">2022-12-01T03:34:43Z</dcterms:modified>
</cp:coreProperties>
</file>