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98" r:id="rId4"/>
  </p:sldMasterIdLst>
  <p:notesMasterIdLst>
    <p:notesMasterId r:id="rId13"/>
  </p:notesMasterIdLst>
  <p:handoutMasterIdLst>
    <p:handoutMasterId r:id="rId14"/>
  </p:handoutMasterIdLst>
  <p:sldIdLst>
    <p:sldId id="258" r:id="rId5"/>
    <p:sldId id="317" r:id="rId6"/>
    <p:sldId id="316" r:id="rId7"/>
    <p:sldId id="319" r:id="rId8"/>
    <p:sldId id="311" r:id="rId9"/>
    <p:sldId id="314" r:id="rId10"/>
    <p:sldId id="312" r:id="rId11"/>
    <p:sldId id="313" r:id="rId12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Wingdings 3" panose="05040102010807070707" pitchFamily="18" charset="2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9A8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286D6-28CC-419C-B5A4-6ECFB65F5FE1}" v="16" dt="2022-12-01T11:39:10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9" autoAdjust="0"/>
    <p:restoredTop sz="94249" autoAdjust="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13612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097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2631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622211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1361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612320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1241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0305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0212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12/14/2022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595040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00319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12/14/2022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12/14/2022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79087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25705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12/14/2022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58371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12/14/2022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8057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4370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5247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2536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5F88F2-B164-4B6F-A4D1-FF377EA65B7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08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649" r:id="rId19"/>
    <p:sldLayoutId id="2147483659" r:id="rId20"/>
    <p:sldLayoutId id="2147483661" r:id="rId21"/>
    <p:sldLayoutId id="2147483662" r:id="rId22"/>
    <p:sldLayoutId id="2147483650" r:id="rId23"/>
    <p:sldLayoutId id="2147483663" r:id="rId24"/>
    <p:sldLayoutId id="2147483664" r:id="rId25"/>
    <p:sldLayoutId id="2147483665" r:id="rId26"/>
    <p:sldLayoutId id="2147483651" r:id="rId27"/>
    <p:sldLayoutId id="2147483670" r:id="rId28"/>
    <p:sldLayoutId id="2147483668" r:id="rId29"/>
    <p:sldLayoutId id="2147483671" r:id="rId30"/>
    <p:sldLayoutId id="2147483669" r:id="rId31"/>
    <p:sldLayoutId id="2147483672" r:id="rId32"/>
    <p:sldLayoutId id="2147483673" r:id="rId33"/>
    <p:sldLayoutId id="2147483674" r:id="rId34"/>
    <p:sldLayoutId id="2147483676" r:id="rId35"/>
    <p:sldLayoutId id="2147483677" r:id="rId36"/>
    <p:sldLayoutId id="2147483678" r:id="rId37"/>
    <p:sldLayoutId id="2147483679" r:id="rId38"/>
    <p:sldLayoutId id="2147483681" r:id="rId39"/>
    <p:sldLayoutId id="2147483682" r:id="rId40"/>
    <p:sldLayoutId id="2147483683" r:id="rId41"/>
    <p:sldLayoutId id="2147483684" r:id="rId42"/>
    <p:sldLayoutId id="2147483685" r:id="rId43"/>
    <p:sldLayoutId id="2147483686" r:id="rId44"/>
    <p:sldLayoutId id="2147483687" r:id="rId45"/>
    <p:sldLayoutId id="2147483688" r:id="rId46"/>
    <p:sldLayoutId id="2147483689" r:id="rId47"/>
    <p:sldLayoutId id="2147483690" r:id="rId48"/>
    <p:sldLayoutId id="2147483691" r:id="rId49"/>
    <p:sldLayoutId id="2147483692" r:id="rId50"/>
    <p:sldLayoutId id="2147483697" r:id="rId51"/>
    <p:sldLayoutId id="2147483658" r:id="rId52"/>
    <p:sldLayoutId id="2147483693" r:id="rId53"/>
    <p:sldLayoutId id="2147483695" r:id="rId54"/>
    <p:sldLayoutId id="2147483696" r:id="rId5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dna-replication-unravelling-secrets-replisome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Patient Perspective: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Charlie’s Diagnostic Odyssey</a:t>
            </a:r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0E4F-00C5-16B7-DEC7-EF6B32B0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BEC59-7FF9-4688-98DF-89832A0C9025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6E905-EDBB-369B-00B6-FE36B8035C03}"/>
              </a:ext>
            </a:extLst>
          </p:cNvPr>
          <p:cNvSpPr txBox="1"/>
          <p:nvPr/>
        </p:nvSpPr>
        <p:spPr>
          <a:xfrm>
            <a:off x="1361422" y="625639"/>
            <a:ext cx="946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Family of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Content Placeholder 7" descr="A picture containing person, indoor, baby, child&#10;&#10;Description automatically generated">
            <a:extLst>
              <a:ext uri="{FF2B5EF4-FFF2-40B4-BE49-F238E27FC236}">
                <a16:creationId xmlns:a16="http://schemas.microsoft.com/office/drawing/2014/main" id="{165BB1C6-116E-03E9-6B0C-3C2FE17BC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626" y="2041626"/>
            <a:ext cx="2462980" cy="3283974"/>
          </a:xfrm>
        </p:spPr>
      </p:pic>
      <p:pic>
        <p:nvPicPr>
          <p:cNvPr id="12" name="Picture 11" descr="A person and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C1623504-C990-BEB7-FC3E-B2A891DA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244" y="1832385"/>
            <a:ext cx="3739165" cy="3746090"/>
          </a:xfrm>
          <a:prstGeom prst="rect">
            <a:avLst/>
          </a:prstGeom>
        </p:spPr>
      </p:pic>
      <p:pic>
        <p:nvPicPr>
          <p:cNvPr id="14" name="Picture 13" descr="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87F95EA0-DD67-AEEC-FBA1-342D35051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713" y="2064057"/>
            <a:ext cx="3255512" cy="326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78FC0-717D-4395-365E-EA5869CD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7D9AF840-70C4-4C17-BC08-83150E1D475E">
            <a:hlinkClick r:id="" action="ppaction://media"/>
            <a:extLst>
              <a:ext uri="{FF2B5EF4-FFF2-40B4-BE49-F238E27FC236}">
                <a16:creationId xmlns:a16="http://schemas.microsoft.com/office/drawing/2014/main" id="{0AB0FABE-FC58-A409-70A5-1D1A52309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211" y="1010653"/>
            <a:ext cx="6197809" cy="51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F676-8912-0416-D1F2-7123D512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555" y="1864983"/>
            <a:ext cx="4607912" cy="3400108"/>
          </a:xfr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Insurance denies Genetic Testing, determined not medically necessary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Appeals, determined not medically necessary.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Charlie begins missing almost every milestone. Tremors Daily.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16 months admitted to the hospital – Microarray testing approved –normal.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0E4F-00C5-16B7-DEC7-EF6B32B0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6E905-EDBB-369B-00B6-FE36B8035C03}"/>
              </a:ext>
            </a:extLst>
          </p:cNvPr>
          <p:cNvSpPr txBox="1"/>
          <p:nvPr/>
        </p:nvSpPr>
        <p:spPr>
          <a:xfrm>
            <a:off x="1361422" y="625639"/>
            <a:ext cx="946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Our </a:t>
            </a:r>
            <a:r>
              <a:rPr lang="en-US" sz="4400" b="1" dirty="0">
                <a:latin typeface="+mj-lt"/>
              </a:rPr>
              <a:t>Struggle</a:t>
            </a:r>
            <a:r>
              <a:rPr lang="en-US" sz="4400" b="1" dirty="0"/>
              <a:t> for Answers</a:t>
            </a:r>
          </a:p>
        </p:txBody>
      </p:sp>
      <p:pic>
        <p:nvPicPr>
          <p:cNvPr id="4" name="Picture 3" descr="A baby sleeping in a crib&#10;&#10;Description automatically generated">
            <a:extLst>
              <a:ext uri="{FF2B5EF4-FFF2-40B4-BE49-F238E27FC236}">
                <a16:creationId xmlns:a16="http://schemas.microsoft.com/office/drawing/2014/main" id="{426690F0-BEEE-1C1C-87ED-9C5F553D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524" y="1552260"/>
            <a:ext cx="2030708" cy="2707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1AB57-FBB7-2806-E959-5BBF8E0C7D12}"/>
              </a:ext>
            </a:extLst>
          </p:cNvPr>
          <p:cNvSpPr txBox="1"/>
          <p:nvPr/>
        </p:nvSpPr>
        <p:spPr>
          <a:xfrm>
            <a:off x="1133923" y="4413734"/>
            <a:ext cx="2030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7 months – MRI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normal</a:t>
            </a:r>
          </a:p>
        </p:txBody>
      </p:sp>
      <p:pic>
        <p:nvPicPr>
          <p:cNvPr id="9" name="Picture 8" descr="A baby sleeping in a crib&#10;&#10;Description automatically generated with low confidence">
            <a:extLst>
              <a:ext uri="{FF2B5EF4-FFF2-40B4-BE49-F238E27FC236}">
                <a16:creationId xmlns:a16="http://schemas.microsoft.com/office/drawing/2014/main" id="{579B2C18-CB46-C997-BE74-821971386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23" y="1395080"/>
            <a:ext cx="2095354" cy="2928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73372-E44C-FA56-564F-1B84593452FE}"/>
              </a:ext>
            </a:extLst>
          </p:cNvPr>
          <p:cNvSpPr txBox="1"/>
          <p:nvPr/>
        </p:nvSpPr>
        <p:spPr>
          <a:xfrm>
            <a:off x="8242467" y="4677418"/>
            <a:ext cx="313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15 months – Spinal Tap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5E379-85E5-B6FD-A260-91629EDF32CA}"/>
              </a:ext>
            </a:extLst>
          </p:cNvPr>
          <p:cNvSpPr txBox="1"/>
          <p:nvPr/>
        </p:nvSpPr>
        <p:spPr>
          <a:xfrm>
            <a:off x="1277201" y="5542484"/>
            <a:ext cx="93226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At 19 months we switch insurance and get the testing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    approved through </a:t>
            </a:r>
            <a:r>
              <a:rPr lang="en-US" sz="4800" b="1" dirty="0" err="1">
                <a:solidFill>
                  <a:schemeClr val="bg1"/>
                </a:solidFill>
              </a:rPr>
              <a:t>Invitae</a:t>
            </a:r>
            <a:r>
              <a:rPr lang="en-US" sz="28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0060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F676-8912-0416-D1F2-7123D512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422" y="1708483"/>
            <a:ext cx="9466810" cy="3248528"/>
          </a:xfrm>
        </p:spPr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Phone Call…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August 22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 received a call from our counselor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that would change everything.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 has a variant in his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SLC6A1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gene and is 1 of 32 patients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 the world with this disease.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0E4F-00C5-16B7-DEC7-EF6B32B0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6E905-EDBB-369B-00B6-FE36B8035C03}"/>
              </a:ext>
            </a:extLst>
          </p:cNvPr>
          <p:cNvSpPr txBox="1"/>
          <p:nvPr/>
        </p:nvSpPr>
        <p:spPr>
          <a:xfrm>
            <a:off x="1361422" y="625639"/>
            <a:ext cx="946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Unimaginable Truth</a:t>
            </a:r>
          </a:p>
        </p:txBody>
      </p:sp>
    </p:spTree>
    <p:extLst>
      <p:ext uri="{BB962C8B-B14F-4D97-AF65-F5344CB8AC3E}">
        <p14:creationId xmlns:p14="http://schemas.microsoft.com/office/powerpoint/2010/main" val="1202728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F676-8912-0416-D1F2-7123D512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422" y="1548883"/>
            <a:ext cx="9466810" cy="4599992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We now know why Charlie…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Tremors daily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Has staring spells and eye flutters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Struggles holding a spoon and self feeding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Misses nearly every milestone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Has a lack of impulse control and is aggressive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Debilitating Anxiety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Is cognitively unable to keep up with his peers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0E4F-00C5-16B7-DEC7-EF6B32B0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6E905-EDBB-369B-00B6-FE36B8035C03}"/>
              </a:ext>
            </a:extLst>
          </p:cNvPr>
          <p:cNvSpPr txBox="1"/>
          <p:nvPr/>
        </p:nvSpPr>
        <p:spPr>
          <a:xfrm>
            <a:off x="1361422" y="625639"/>
            <a:ext cx="946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Named Our Demon</a:t>
            </a:r>
          </a:p>
        </p:txBody>
      </p:sp>
    </p:spTree>
    <p:extLst>
      <p:ext uri="{BB962C8B-B14F-4D97-AF65-F5344CB8AC3E}">
        <p14:creationId xmlns:p14="http://schemas.microsoft.com/office/powerpoint/2010/main" val="295811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94E662-88E0-84E4-224A-ABA0BDEAA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7203">
            <a:off x="790837" y="996574"/>
            <a:ext cx="2404982" cy="24049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F676-8912-0416-D1F2-7123D512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422" y="1668208"/>
            <a:ext cx="9466810" cy="4853889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 years later…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Improved care and quality of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Joined Amber and SLC6A1 Connect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Support medical research in order to develop a 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Connected to Citizen and Simon Searchlight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Assist in fundraising and advocate for new treatments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Participate in the Natural History Study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Ravicti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Clinical Trial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0E4F-00C5-16B7-DEC7-EF6B32B0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6E905-EDBB-369B-00B6-FE36B8035C03}"/>
              </a:ext>
            </a:extLst>
          </p:cNvPr>
          <p:cNvSpPr txBox="1"/>
          <p:nvPr/>
        </p:nvSpPr>
        <p:spPr>
          <a:xfrm>
            <a:off x="1361422" y="613563"/>
            <a:ext cx="946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 Path Forward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EB526-C2BF-A3FE-BE37-E85BC0341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6755">
            <a:off x="9259518" y="897648"/>
            <a:ext cx="2206463" cy="26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9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0E4F-00C5-16B7-DEC7-EF6B32B0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6E905-EDBB-369B-00B6-FE36B8035C03}"/>
              </a:ext>
            </a:extLst>
          </p:cNvPr>
          <p:cNvSpPr txBox="1"/>
          <p:nvPr/>
        </p:nvSpPr>
        <p:spPr>
          <a:xfrm>
            <a:off x="1361422" y="625639"/>
            <a:ext cx="946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Because of YOU </a:t>
            </a:r>
            <a:r>
              <a:rPr lang="en-US" sz="3600" b="1"/>
              <a:t>we can </a:t>
            </a:r>
            <a:r>
              <a:rPr lang="en-US" sz="3600" b="1" dirty="0"/>
              <a:t>be the CHANGE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B093DF-64AB-BC25-B6BE-0300248FD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124" y="1492531"/>
            <a:ext cx="3316511" cy="2121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8EA460-22D6-0CE3-23C3-649177258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370" y="1492531"/>
            <a:ext cx="2962913" cy="456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A24A5-C6D6-4E13-BAAB-69F6D4698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018" y="1492531"/>
            <a:ext cx="3401863" cy="2487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3E4A66-BFA0-D4F7-53EC-8E8BAE822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573" y="3775681"/>
            <a:ext cx="3298222" cy="2310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AA684-B7E4-A6B2-24B9-D32D90DE4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702" y="3830549"/>
            <a:ext cx="3243353" cy="225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F7C9D0-AFC7-C1DF-3096-88FFAC23A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573" y="3775681"/>
            <a:ext cx="1733660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401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42AFFF-C96F-4C05-9045-3240A5329ECA}">
  <ds:schemaRefs>
    <ds:schemaRef ds:uri="16c05727-aa75-4e4a-9b5f-8a80a1165891"/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236</Words>
  <Application>Microsoft Office PowerPoint</Application>
  <PresentationFormat>Widescreen</PresentationFormat>
  <Paragraphs>52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Wingdings 3</vt:lpstr>
      <vt:lpstr>Century Gothic</vt:lpstr>
      <vt:lpstr>Arial</vt:lpstr>
      <vt:lpstr>Calibri</vt:lpstr>
      <vt:lpstr>Slice</vt:lpstr>
      <vt:lpstr>Patient Perspective: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2022-09-03T19:57:21Z</dcterms:created>
  <dcterms:modified xsi:type="dcterms:W3CDTF">2022-12-14T14:25:32Z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