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sldIdLst>
    <p:sldId id="256" r:id="rId2"/>
    <p:sldId id="304" r:id="rId3"/>
    <p:sldId id="706" r:id="rId4"/>
    <p:sldId id="708" r:id="rId5"/>
    <p:sldId id="302" r:id="rId6"/>
    <p:sldId id="710" r:id="rId7"/>
    <p:sldId id="707" r:id="rId8"/>
    <p:sldId id="278" r:id="rId9"/>
    <p:sldId id="260" r:id="rId10"/>
    <p:sldId id="709" r:id="rId11"/>
    <p:sldId id="277" r:id="rId12"/>
    <p:sldId id="306" r:id="rId13"/>
    <p:sldId id="301" r:id="rId14"/>
    <p:sldId id="290" r:id="rId15"/>
    <p:sldId id="276" r:id="rId16"/>
    <p:sldId id="713" r:id="rId17"/>
    <p:sldId id="711" r:id="rId18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4C84"/>
    <a:srgbClr val="754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>
        <p:scale>
          <a:sx n="50" d="100"/>
          <a:sy n="50" d="100"/>
        </p:scale>
        <p:origin x="2628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4D0CB-CED3-4F23-9A44-9A1866D06AF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F817A59-DA5F-4A72-B5FF-AE3FE6C83DDE}">
      <dgm:prSet/>
      <dgm:spPr/>
      <dgm:t>
        <a:bodyPr/>
        <a:lstStyle/>
        <a:p>
          <a:r>
            <a:rPr lang="en-US" b="0" i="0" dirty="0"/>
            <a:t>SLC6A1 Connect is a </a:t>
          </a:r>
          <a:r>
            <a:rPr lang="en-US" b="1" i="0" dirty="0"/>
            <a:t>patient advocacy group</a:t>
          </a:r>
          <a:r>
            <a:rPr lang="en-US" b="0" i="0" dirty="0"/>
            <a:t> dedicated to </a:t>
          </a:r>
          <a:r>
            <a:rPr lang="en-US" b="1" i="0" dirty="0"/>
            <a:t>improving the lives of children</a:t>
          </a:r>
          <a:r>
            <a:rPr lang="en-US" b="0" i="0" dirty="0"/>
            <a:t> and families affected by SLC6A1.  </a:t>
          </a:r>
          <a:endParaRPr lang="en-US" dirty="0"/>
        </a:p>
      </dgm:t>
    </dgm:pt>
    <dgm:pt modelId="{E78DCBA2-116B-46F2-A3B8-EF717F409B75}" type="parTrans" cxnId="{733DEC02-0184-4C51-867D-3B8B04556E97}">
      <dgm:prSet/>
      <dgm:spPr/>
      <dgm:t>
        <a:bodyPr/>
        <a:lstStyle/>
        <a:p>
          <a:endParaRPr lang="en-US"/>
        </a:p>
      </dgm:t>
    </dgm:pt>
    <dgm:pt modelId="{B381BB64-3BCA-4E4E-9D3D-DA6BADF5B4A0}" type="sibTrans" cxnId="{733DEC02-0184-4C51-867D-3B8B04556E97}">
      <dgm:prSet/>
      <dgm:spPr/>
      <dgm:t>
        <a:bodyPr/>
        <a:lstStyle/>
        <a:p>
          <a:endParaRPr lang="en-US"/>
        </a:p>
      </dgm:t>
    </dgm:pt>
    <dgm:pt modelId="{A2049074-CCE1-4C97-9FB1-BBB2EE58B572}">
      <dgm:prSet/>
      <dgm:spPr/>
      <dgm:t>
        <a:bodyPr/>
        <a:lstStyle/>
        <a:p>
          <a:r>
            <a:rPr lang="en-US" b="0" i="0" dirty="0"/>
            <a:t>Our focus is to raise </a:t>
          </a:r>
          <a:r>
            <a:rPr lang="en-US" b="1" i="0" dirty="0"/>
            <a:t>awareness and fundraise</a:t>
          </a:r>
          <a:r>
            <a:rPr lang="en-US" b="0" i="0" dirty="0"/>
            <a:t> to advance scientific research that will ultimately </a:t>
          </a:r>
          <a:r>
            <a:rPr lang="en-US" b="1" i="0" dirty="0"/>
            <a:t>result in a cure</a:t>
          </a:r>
          <a:r>
            <a:rPr lang="en-US" b="0" i="0" dirty="0"/>
            <a:t>.</a:t>
          </a:r>
          <a:endParaRPr lang="en-US" dirty="0"/>
        </a:p>
      </dgm:t>
    </dgm:pt>
    <dgm:pt modelId="{185A4053-46D4-459E-BB7A-12D784AE6DCA}" type="parTrans" cxnId="{939CD069-92C5-44CE-B568-16061E2A8E7D}">
      <dgm:prSet/>
      <dgm:spPr/>
      <dgm:t>
        <a:bodyPr/>
        <a:lstStyle/>
        <a:p>
          <a:endParaRPr lang="en-US"/>
        </a:p>
      </dgm:t>
    </dgm:pt>
    <dgm:pt modelId="{D687EA0F-DCEE-449F-82E0-613199306D79}" type="sibTrans" cxnId="{939CD069-92C5-44CE-B568-16061E2A8E7D}">
      <dgm:prSet/>
      <dgm:spPr/>
      <dgm:t>
        <a:bodyPr/>
        <a:lstStyle/>
        <a:p>
          <a:endParaRPr lang="en-US"/>
        </a:p>
      </dgm:t>
    </dgm:pt>
    <dgm:pt modelId="{986DBE1B-8DCC-4087-A1C2-7D241D581D59}" type="pres">
      <dgm:prSet presAssocID="{5654D0CB-CED3-4F23-9A44-9A1866D06A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AF963B-430D-446F-B11E-6014071E98DA}" type="pres">
      <dgm:prSet presAssocID="{6F817A59-DA5F-4A72-B5FF-AE3FE6C83DDE}" presName="hierRoot1" presStyleCnt="0"/>
      <dgm:spPr/>
    </dgm:pt>
    <dgm:pt modelId="{3D3E42BC-38CE-40A2-843A-5C8DD67D4774}" type="pres">
      <dgm:prSet presAssocID="{6F817A59-DA5F-4A72-B5FF-AE3FE6C83DDE}" presName="composite" presStyleCnt="0"/>
      <dgm:spPr/>
    </dgm:pt>
    <dgm:pt modelId="{155B77F3-A6A8-4C34-9AF1-4B8E4BD64962}" type="pres">
      <dgm:prSet presAssocID="{6F817A59-DA5F-4A72-B5FF-AE3FE6C83DDE}" presName="background" presStyleLbl="node0" presStyleIdx="0" presStyleCnt="2"/>
      <dgm:spPr/>
    </dgm:pt>
    <dgm:pt modelId="{F1835620-98E3-4122-95C5-97740B0ADA77}" type="pres">
      <dgm:prSet presAssocID="{6F817A59-DA5F-4A72-B5FF-AE3FE6C83DDE}" presName="text" presStyleLbl="fgAcc0" presStyleIdx="0" presStyleCnt="2">
        <dgm:presLayoutVars>
          <dgm:chPref val="3"/>
        </dgm:presLayoutVars>
      </dgm:prSet>
      <dgm:spPr/>
    </dgm:pt>
    <dgm:pt modelId="{90DBEEDB-E464-434E-B923-43C138D08540}" type="pres">
      <dgm:prSet presAssocID="{6F817A59-DA5F-4A72-B5FF-AE3FE6C83DDE}" presName="hierChild2" presStyleCnt="0"/>
      <dgm:spPr/>
    </dgm:pt>
    <dgm:pt modelId="{562A9FCF-7F9B-428E-A4AE-5DBF062A5CF4}" type="pres">
      <dgm:prSet presAssocID="{A2049074-CCE1-4C97-9FB1-BBB2EE58B572}" presName="hierRoot1" presStyleCnt="0"/>
      <dgm:spPr/>
    </dgm:pt>
    <dgm:pt modelId="{3F69549F-DEB8-49BE-B49F-57C5137E4425}" type="pres">
      <dgm:prSet presAssocID="{A2049074-CCE1-4C97-9FB1-BBB2EE58B572}" presName="composite" presStyleCnt="0"/>
      <dgm:spPr/>
    </dgm:pt>
    <dgm:pt modelId="{1C95CD64-1048-43EE-AF03-B7C73BC926B2}" type="pres">
      <dgm:prSet presAssocID="{A2049074-CCE1-4C97-9FB1-BBB2EE58B572}" presName="background" presStyleLbl="node0" presStyleIdx="1" presStyleCnt="2"/>
      <dgm:spPr/>
    </dgm:pt>
    <dgm:pt modelId="{B6E7E48A-DC59-46BB-A96B-DDE9EFDE6D56}" type="pres">
      <dgm:prSet presAssocID="{A2049074-CCE1-4C97-9FB1-BBB2EE58B572}" presName="text" presStyleLbl="fgAcc0" presStyleIdx="1" presStyleCnt="2">
        <dgm:presLayoutVars>
          <dgm:chPref val="3"/>
        </dgm:presLayoutVars>
      </dgm:prSet>
      <dgm:spPr/>
    </dgm:pt>
    <dgm:pt modelId="{44A69327-939F-484B-A570-33C2502D7526}" type="pres">
      <dgm:prSet presAssocID="{A2049074-CCE1-4C97-9FB1-BBB2EE58B572}" presName="hierChild2" presStyleCnt="0"/>
      <dgm:spPr/>
    </dgm:pt>
  </dgm:ptLst>
  <dgm:cxnLst>
    <dgm:cxn modelId="{733DEC02-0184-4C51-867D-3B8B04556E97}" srcId="{5654D0CB-CED3-4F23-9A44-9A1866D06AF5}" destId="{6F817A59-DA5F-4A72-B5FF-AE3FE6C83DDE}" srcOrd="0" destOrd="0" parTransId="{E78DCBA2-116B-46F2-A3B8-EF717F409B75}" sibTransId="{B381BB64-3BCA-4E4E-9D3D-DA6BADF5B4A0}"/>
    <dgm:cxn modelId="{939CD069-92C5-44CE-B568-16061E2A8E7D}" srcId="{5654D0CB-CED3-4F23-9A44-9A1866D06AF5}" destId="{A2049074-CCE1-4C97-9FB1-BBB2EE58B572}" srcOrd="1" destOrd="0" parTransId="{185A4053-46D4-459E-BB7A-12D784AE6DCA}" sibTransId="{D687EA0F-DCEE-449F-82E0-613199306D79}"/>
    <dgm:cxn modelId="{A9BBBF6E-861E-47B1-8912-34CAFD4BAA11}" type="presOf" srcId="{A2049074-CCE1-4C97-9FB1-BBB2EE58B572}" destId="{B6E7E48A-DC59-46BB-A96B-DDE9EFDE6D56}" srcOrd="0" destOrd="0" presId="urn:microsoft.com/office/officeart/2005/8/layout/hierarchy1"/>
    <dgm:cxn modelId="{5A8CC892-E3CB-4594-ACFB-3CB09711FA22}" type="presOf" srcId="{6F817A59-DA5F-4A72-B5FF-AE3FE6C83DDE}" destId="{F1835620-98E3-4122-95C5-97740B0ADA77}" srcOrd="0" destOrd="0" presId="urn:microsoft.com/office/officeart/2005/8/layout/hierarchy1"/>
    <dgm:cxn modelId="{363441F2-C041-4A40-BDA6-D278B2573679}" type="presOf" srcId="{5654D0CB-CED3-4F23-9A44-9A1866D06AF5}" destId="{986DBE1B-8DCC-4087-A1C2-7D241D581D59}" srcOrd="0" destOrd="0" presId="urn:microsoft.com/office/officeart/2005/8/layout/hierarchy1"/>
    <dgm:cxn modelId="{4FA1837D-BEF4-47E6-B4CA-60A1AF765CE1}" type="presParOf" srcId="{986DBE1B-8DCC-4087-A1C2-7D241D581D59}" destId="{56AF963B-430D-446F-B11E-6014071E98DA}" srcOrd="0" destOrd="0" presId="urn:microsoft.com/office/officeart/2005/8/layout/hierarchy1"/>
    <dgm:cxn modelId="{23A4A9E6-22C5-4F31-8048-292C89233515}" type="presParOf" srcId="{56AF963B-430D-446F-B11E-6014071E98DA}" destId="{3D3E42BC-38CE-40A2-843A-5C8DD67D4774}" srcOrd="0" destOrd="0" presId="urn:microsoft.com/office/officeart/2005/8/layout/hierarchy1"/>
    <dgm:cxn modelId="{C7E4042F-C810-4C0E-BB8D-DCCC9C9D9577}" type="presParOf" srcId="{3D3E42BC-38CE-40A2-843A-5C8DD67D4774}" destId="{155B77F3-A6A8-4C34-9AF1-4B8E4BD64962}" srcOrd="0" destOrd="0" presId="urn:microsoft.com/office/officeart/2005/8/layout/hierarchy1"/>
    <dgm:cxn modelId="{ECF2FBC8-AFDB-49D7-8674-9B6C28DA0A74}" type="presParOf" srcId="{3D3E42BC-38CE-40A2-843A-5C8DD67D4774}" destId="{F1835620-98E3-4122-95C5-97740B0ADA77}" srcOrd="1" destOrd="0" presId="urn:microsoft.com/office/officeart/2005/8/layout/hierarchy1"/>
    <dgm:cxn modelId="{F2930E02-3158-4E45-A0E6-72233495E357}" type="presParOf" srcId="{56AF963B-430D-446F-B11E-6014071E98DA}" destId="{90DBEEDB-E464-434E-B923-43C138D08540}" srcOrd="1" destOrd="0" presId="urn:microsoft.com/office/officeart/2005/8/layout/hierarchy1"/>
    <dgm:cxn modelId="{61F9B231-81E2-4353-8CF2-93955C2A16F2}" type="presParOf" srcId="{986DBE1B-8DCC-4087-A1C2-7D241D581D59}" destId="{562A9FCF-7F9B-428E-A4AE-5DBF062A5CF4}" srcOrd="1" destOrd="0" presId="urn:microsoft.com/office/officeart/2005/8/layout/hierarchy1"/>
    <dgm:cxn modelId="{84C5C0AD-5212-4F62-9485-7F6B5A2FE38E}" type="presParOf" srcId="{562A9FCF-7F9B-428E-A4AE-5DBF062A5CF4}" destId="{3F69549F-DEB8-49BE-B49F-57C5137E4425}" srcOrd="0" destOrd="0" presId="urn:microsoft.com/office/officeart/2005/8/layout/hierarchy1"/>
    <dgm:cxn modelId="{17C5226C-98EE-4600-9969-7E836BC2D177}" type="presParOf" srcId="{3F69549F-DEB8-49BE-B49F-57C5137E4425}" destId="{1C95CD64-1048-43EE-AF03-B7C73BC926B2}" srcOrd="0" destOrd="0" presId="urn:microsoft.com/office/officeart/2005/8/layout/hierarchy1"/>
    <dgm:cxn modelId="{DA6E79D7-4A6F-4A57-B7D2-371DDC53E962}" type="presParOf" srcId="{3F69549F-DEB8-49BE-B49F-57C5137E4425}" destId="{B6E7E48A-DC59-46BB-A96B-DDE9EFDE6D56}" srcOrd="1" destOrd="0" presId="urn:microsoft.com/office/officeart/2005/8/layout/hierarchy1"/>
    <dgm:cxn modelId="{0AAC1BF5-0CC4-4A82-AA30-E591C31B690F}" type="presParOf" srcId="{562A9FCF-7F9B-428E-A4AE-5DBF062A5CF4}" destId="{44A69327-939F-484B-A570-33C2502D75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77F3-A6A8-4C34-9AF1-4B8E4BD64962}">
      <dsp:nvSpPr>
        <dsp:cNvPr id="0" name=""/>
        <dsp:cNvSpPr/>
      </dsp:nvSpPr>
      <dsp:spPr>
        <a:xfrm>
          <a:off x="131700" y="1448"/>
          <a:ext cx="4429178" cy="28125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35620-98E3-4122-95C5-97740B0ADA77}">
      <dsp:nvSpPr>
        <dsp:cNvPr id="0" name=""/>
        <dsp:cNvSpPr/>
      </dsp:nvSpPr>
      <dsp:spPr>
        <a:xfrm>
          <a:off x="62383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SLC6A1 Connect is a </a:t>
          </a:r>
          <a:r>
            <a:rPr lang="en-US" sz="2800" b="1" i="0" kern="1200" dirty="0"/>
            <a:t>patient advocacy group</a:t>
          </a:r>
          <a:r>
            <a:rPr lang="en-US" sz="2800" b="0" i="0" kern="1200" dirty="0"/>
            <a:t> dedicated to </a:t>
          </a:r>
          <a:r>
            <a:rPr lang="en-US" sz="2800" b="1" i="0" kern="1200" dirty="0"/>
            <a:t>improving the lives of children</a:t>
          </a:r>
          <a:r>
            <a:rPr lang="en-US" sz="2800" b="0" i="0" kern="1200" dirty="0"/>
            <a:t> and families affected by SLC6A1.  </a:t>
          </a:r>
          <a:endParaRPr lang="en-US" sz="2800" kern="1200" dirty="0"/>
        </a:p>
      </dsp:txBody>
      <dsp:txXfrm>
        <a:off x="706207" y="551349"/>
        <a:ext cx="4264426" cy="2647776"/>
      </dsp:txXfrm>
    </dsp:sp>
    <dsp:sp modelId="{1C95CD64-1048-43EE-AF03-B7C73BC926B2}">
      <dsp:nvSpPr>
        <dsp:cNvPr id="0" name=""/>
        <dsp:cNvSpPr/>
      </dsp:nvSpPr>
      <dsp:spPr>
        <a:xfrm>
          <a:off x="5545140" y="1448"/>
          <a:ext cx="4429178" cy="28125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7E48A-DC59-46BB-A96B-DDE9EFDE6D56}">
      <dsp:nvSpPr>
        <dsp:cNvPr id="0" name=""/>
        <dsp:cNvSpPr/>
      </dsp:nvSpPr>
      <dsp:spPr>
        <a:xfrm>
          <a:off x="603727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Our focus is to raise </a:t>
          </a:r>
          <a:r>
            <a:rPr lang="en-US" sz="2800" b="1" i="0" kern="1200" dirty="0"/>
            <a:t>awareness and fundraise</a:t>
          </a:r>
          <a:r>
            <a:rPr lang="en-US" sz="2800" b="0" i="0" kern="1200" dirty="0"/>
            <a:t> to advance scientific research that will ultimately </a:t>
          </a:r>
          <a:r>
            <a:rPr lang="en-US" sz="2800" b="1" i="0" kern="1200" dirty="0"/>
            <a:t>result in a cure</a:t>
          </a:r>
          <a:r>
            <a:rPr lang="en-US" sz="2800" b="0" i="0" kern="1200" dirty="0"/>
            <a:t>.</a:t>
          </a:r>
          <a:endParaRPr lang="en-US" sz="2800" kern="1200" dirty="0"/>
        </a:p>
      </dsp:txBody>
      <dsp:txXfrm>
        <a:off x="6119647" y="551349"/>
        <a:ext cx="4264426" cy="2647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95A52C2-22BF-4D36-8128-5C692B63EED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3A0B53F-AB4A-4FA7-AF16-12F584895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4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90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6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0B53F-AB4A-4FA7-AF16-12F584895D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4945E05-7171-442B-859D-6FFA4CA07B81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88F81-9A11-4F1D-A90A-50898B8DAB2C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039D-8444-481A-8E06-0AF413CA7F16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51339-311E-4E8F-B822-320C1A41ECC1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ADAF-4645-4BD5-BC1A-366493035E5E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2AF3-3E86-488D-A684-99CBEADB471E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81AF-806A-427B-A5F9-E429D31BF099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E479168-8E7C-49AD-ACE1-3E989B5EC18A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1F3D08C-C894-454C-AFA2-E4166E054CA1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C55E-CB59-4EE9-9855-84E8444FC191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896D-CB83-4B0C-9F2B-3342E3B28E80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E964-9983-4847-9A0A-B70C05F4B4F1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49D7-8F35-46C1-8995-C891F63D2440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DC67-40B7-4460-92A0-FA234CDFDE57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2864-3C7B-418B-932C-35F392DE97F5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485F-1D4C-4924-8016-2DC9CE998ACD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CEC8-914B-433B-8E3E-F0C8006585DB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592D300-847A-4E97-931E-3BB2F6E69C23}" type="datetime1">
              <a:rPr lang="en-US" smtClean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109C5B-3B98-48EB-A942-8D11CEA3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9C389E4-003E-40C9-AC9E-ED821C16F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042684-2705-40BD-9104-A6B24CE1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706" y="474453"/>
            <a:ext cx="11145327" cy="5891841"/>
          </a:xfrm>
        </p:spPr>
        <p:txBody>
          <a:bodyPr anchor="ctr">
            <a:normAutofit/>
          </a:bodyPr>
          <a:lstStyle/>
          <a:p>
            <a:pPr algn="ctr"/>
            <a:r>
              <a:rPr lang="en-US" sz="6600" b="1" dirty="0">
                <a:solidFill>
                  <a:srgbClr val="EBEBEB"/>
                </a:solidFill>
              </a:rPr>
              <a:t>SLC6A1 Connect</a:t>
            </a:r>
            <a:br>
              <a:rPr lang="en-US" sz="6600" dirty="0">
                <a:solidFill>
                  <a:srgbClr val="EBEBEB"/>
                </a:solidFill>
              </a:rPr>
            </a:br>
            <a:r>
              <a:rPr lang="en-US" sz="6000" dirty="0">
                <a:solidFill>
                  <a:srgbClr val="EBEBEB"/>
                </a:solidFill>
              </a:rPr>
              <a:t>2022 Symposium</a:t>
            </a:r>
          </a:p>
        </p:txBody>
      </p:sp>
    </p:spTree>
    <p:extLst>
      <p:ext uri="{BB962C8B-B14F-4D97-AF65-F5344CB8AC3E}">
        <p14:creationId xmlns:p14="http://schemas.microsoft.com/office/powerpoint/2010/main" val="3111260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" name="Group 3081">
            <a:extLst>
              <a:ext uri="{FF2B5EF4-FFF2-40B4-BE49-F238E27FC236}">
                <a16:creationId xmlns:a16="http://schemas.microsoft.com/office/drawing/2014/main" id="{F0214F10-B73B-44BD-ADDA-1684F6E4B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29CAF222-E4F2-40A9-B784-FEA6408B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84" name="Freeform 5">
              <a:extLst>
                <a:ext uri="{FF2B5EF4-FFF2-40B4-BE49-F238E27FC236}">
                  <a16:creationId xmlns:a16="http://schemas.microsoft.com/office/drawing/2014/main" id="{7FDBCBA2-AC51-4C14-B267-152AB09E4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AA68CF9D-0697-4A3E-8837-0C39FCCD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08F470-362E-566A-BDAB-6134EB828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r="15797" b="-2"/>
          <a:stretch/>
        </p:blipFill>
        <p:spPr bwMode="auto">
          <a:xfrm>
            <a:off x="467934" y="477448"/>
            <a:ext cx="3749040" cy="42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9B71FDE4-2F21-D2AF-5D82-83EDF59C9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8" r="9198" b="-2"/>
          <a:stretch/>
        </p:blipFill>
        <p:spPr bwMode="auto">
          <a:xfrm>
            <a:off x="4276179" y="477446"/>
            <a:ext cx="3639642" cy="41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FD6EC5B-A1BF-9088-C0EC-8ABBB2AF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r="16832" b="1"/>
          <a:stretch/>
        </p:blipFill>
        <p:spPr bwMode="auto">
          <a:xfrm>
            <a:off x="7975026" y="477446"/>
            <a:ext cx="3739890" cy="41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90" name="Freeform: Shape 3089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9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8C8917-E213-D18F-5245-BF4A235E905E}"/>
              </a:ext>
            </a:extLst>
          </p:cNvPr>
          <p:cNvSpPr txBox="1">
            <a:spLocks/>
          </p:cNvSpPr>
          <p:nvPr/>
        </p:nvSpPr>
        <p:spPr bwMode="gray">
          <a:xfrm>
            <a:off x="892199" y="4854346"/>
            <a:ext cx="1040760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400" dirty="0">
                <a:solidFill>
                  <a:srgbClr val="EBEBEB"/>
                </a:solidFill>
              </a:rPr>
              <a:t>Drug Repurposing Trial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7934" y="6443875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35193" y="6392035"/>
            <a:ext cx="826936" cy="4084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D57F1E4F-1CFF-5643-939E-217C01CDF565}" type="slidenum">
              <a:rPr lang="en-US" sz="1800">
                <a:solidFill>
                  <a:schemeClr val="accent1"/>
                </a:solidFill>
              </a:rPr>
              <a:pPr algn="r" defTabSz="914400">
                <a:spcAft>
                  <a:spcPts val="600"/>
                </a:spcAft>
              </a:pPr>
              <a:t>10</a:t>
            </a:fld>
            <a:endParaRPr lang="en-US" sz="1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9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7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059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SLC6A1 Connect Beliefs</a:t>
            </a:r>
            <a:endParaRPr lang="en-US" i="1">
              <a:solidFill>
                <a:srgbClr val="FFFFFF"/>
              </a:solidFill>
            </a:endParaRPr>
          </a:p>
        </p:txBody>
      </p:sp>
      <p:pic>
        <p:nvPicPr>
          <p:cNvPr id="2050" name="Picture 2" descr="Michael J. Fox - Rotten Tomatoes">
            <a:extLst>
              <a:ext uri="{FF2B5EF4-FFF2-40B4-BE49-F238E27FC236}">
                <a16:creationId xmlns:a16="http://schemas.microsoft.com/office/drawing/2014/main" id="{7062D88A-D4D9-79CE-6AEF-10971CA74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 r="2" b="3638"/>
          <a:stretch/>
        </p:blipFill>
        <p:spPr bwMode="auto"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</a:rPr>
              <a:t>“</a:t>
            </a:r>
            <a:r>
              <a:rPr lang="en-US" sz="2400" i="1" dirty="0">
                <a:solidFill>
                  <a:srgbClr val="FFFFFF"/>
                </a:solidFill>
              </a:rPr>
              <a:t>The People Living with the Condition are the Experts.”</a:t>
            </a:r>
          </a:p>
          <a:p>
            <a:pPr marL="0" indent="0">
              <a:buNone/>
            </a:pPr>
            <a:endParaRPr lang="en-US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- Michael J. Fox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91165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72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76" name="Group 2075">
            <a:extLst>
              <a:ext uri="{FF2B5EF4-FFF2-40B4-BE49-F238E27FC236}">
                <a16:creationId xmlns:a16="http://schemas.microsoft.com/office/drawing/2014/main" id="{5F72ECA3-2A46-4A5A-8330-12F7E2210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77" name="Rectangle 2076">
              <a:extLst>
                <a:ext uri="{FF2B5EF4-FFF2-40B4-BE49-F238E27FC236}">
                  <a16:creationId xmlns:a16="http://schemas.microsoft.com/office/drawing/2014/main" id="{2A4A5C4D-76C1-47EA-A0B6-CF294A5F4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78" name="Freeform 5">
              <a:extLst>
                <a:ext uri="{FF2B5EF4-FFF2-40B4-BE49-F238E27FC236}">
                  <a16:creationId xmlns:a16="http://schemas.microsoft.com/office/drawing/2014/main" id="{29BC618C-AD3C-444D-B8CB-6FB6920D4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F8D5C36-0649-0B8B-54E2-10F87612768F}"/>
              </a:ext>
            </a:extLst>
          </p:cNvPr>
          <p:cNvSpPr txBox="1"/>
          <p:nvPr/>
        </p:nvSpPr>
        <p:spPr>
          <a:xfrm>
            <a:off x="2086707" y="679572"/>
            <a:ext cx="7485039" cy="11766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Addressing the Hard Stuff</a:t>
            </a: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029C0D00-401D-42B7-94D8-008C7DAA8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B75D5-5F71-EB29-CDC2-5051CAD5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A238D-B409-3E2C-BFBD-1404200B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 b="0">
                <a:solidFill>
                  <a:schemeClr val="tx1"/>
                </a:solidFill>
              </a:rPr>
              <a:t>
          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43BA4A-06EA-169C-ECF3-C08CF6C76636}"/>
              </a:ext>
            </a:extLst>
          </p:cNvPr>
          <p:cNvSpPr txBox="1">
            <a:spLocks/>
          </p:cNvSpPr>
          <p:nvPr/>
        </p:nvSpPr>
        <p:spPr>
          <a:xfrm>
            <a:off x="469556" y="2203854"/>
            <a:ext cx="11252887" cy="660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  Pursue Every Option with Equal Intensity</a:t>
            </a:r>
          </a:p>
          <a:p>
            <a:r>
              <a:rPr lang="en-US" sz="3600" dirty="0"/>
              <a:t>  Wide Phenotypic Range = Creative Endpoints</a:t>
            </a:r>
          </a:p>
          <a:p>
            <a:r>
              <a:rPr lang="en-US" sz="3600" dirty="0"/>
              <a:t>  No One Likes the Thought of Placebos</a:t>
            </a:r>
          </a:p>
          <a:p>
            <a:r>
              <a:rPr lang="en-US" sz="3600" dirty="0"/>
              <a:t>  Biomarkers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245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Parent Resource Room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5041399" y="1085549"/>
            <a:ext cx="5579707" cy="4686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just"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algn="l">
              <a:spcAft>
                <a:spcPts val="0"/>
              </a:spcAft>
            </a:pPr>
            <a:r>
              <a:rPr lang="en-US" sz="2800" i="0" dirty="0">
                <a:solidFill>
                  <a:schemeClr val="tx1"/>
                </a:solidFill>
                <a:effectLst/>
              </a:rPr>
              <a:t>11:15am – 11:35am</a:t>
            </a:r>
          </a:p>
          <a:p>
            <a:pPr algn="l">
              <a:spcAft>
                <a:spcPts val="0"/>
              </a:spcAft>
            </a:pPr>
            <a:r>
              <a:rPr lang="en-US" sz="2800" i="0" dirty="0">
                <a:solidFill>
                  <a:schemeClr val="tx1"/>
                </a:solidFill>
                <a:effectLst/>
              </a:rPr>
              <a:t>12:15pm-12:40pm</a:t>
            </a:r>
            <a:endParaRPr lang="en-US" sz="2800" i="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05504" y="317862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>
                <a:solidFill>
                  <a:schemeClr val="bg1">
                    <a:lumMod val="85000"/>
                    <a:lumOff val="15000"/>
                  </a:schemeClr>
                </a:solidFill>
              </a:rPr>
              <a:t>
            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5770" y="1411886"/>
            <a:ext cx="11286230" cy="2713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just"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3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1" name="Group 615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152" name="Rectangle 615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5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2731" y="1241267"/>
            <a:ext cx="5787269" cy="15400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Nudies Honkey </a:t>
            </a:r>
            <a:r>
              <a:rPr lang="en-US" sz="54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Tonk</a:t>
            </a: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grpSp>
        <p:nvGrpSpPr>
          <p:cNvPr id="6157" name="Group 6156">
            <a:extLst>
              <a:ext uri="{FF2B5EF4-FFF2-40B4-BE49-F238E27FC236}">
                <a16:creationId xmlns:a16="http://schemas.microsoft.com/office/drawing/2014/main" id="{F41F5BDA-0140-462B-933C-538752EE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23335" y="396836"/>
            <a:ext cx="4992157" cy="6058999"/>
            <a:chOff x="6776508" y="396836"/>
            <a:chExt cx="4992157" cy="6058999"/>
          </a:xfrm>
        </p:grpSpPr>
        <p:sp>
          <p:nvSpPr>
            <p:cNvPr id="6158" name="Rectangle 6157">
              <a:extLst>
                <a:ext uri="{FF2B5EF4-FFF2-40B4-BE49-F238E27FC236}">
                  <a16:creationId xmlns:a16="http://schemas.microsoft.com/office/drawing/2014/main" id="{28AE763C-C631-453B-A3A7-09499D0D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9" name="Freeform 5">
              <a:extLst>
                <a:ext uri="{FF2B5EF4-FFF2-40B4-BE49-F238E27FC236}">
                  <a16:creationId xmlns:a16="http://schemas.microsoft.com/office/drawing/2014/main" id="{C0C2E541-1E75-440D-A59A-C2B3AB867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36158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160" name="Freeform 5">
              <a:extLst>
                <a:ext uri="{FF2B5EF4-FFF2-40B4-BE49-F238E27FC236}">
                  <a16:creationId xmlns:a16="http://schemas.microsoft.com/office/drawing/2014/main" id="{481FF14D-53DC-4EA3-8425-26F1B0F0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47266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6146" name="Picture 2" descr="Bar &amp; Live Music | Nashville | Nudie's Honky Tonk">
            <a:extLst>
              <a:ext uri="{FF2B5EF4-FFF2-40B4-BE49-F238E27FC236}">
                <a16:creationId xmlns:a16="http://schemas.microsoft.com/office/drawing/2014/main" id="{BDCC77DB-9FFF-9546-3A7D-20DF0A0C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4" y="1714364"/>
            <a:ext cx="3526244" cy="34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9554" y="2427815"/>
            <a:ext cx="11286230" cy="2713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just"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FC5189-D803-58EC-6DEA-ABB4A974E9DA}"/>
              </a:ext>
            </a:extLst>
          </p:cNvPr>
          <p:cNvSpPr txBox="1">
            <a:spLocks/>
          </p:cNvSpPr>
          <p:nvPr/>
        </p:nvSpPr>
        <p:spPr bwMode="gray">
          <a:xfrm>
            <a:off x="5642730" y="3551951"/>
            <a:ext cx="5787269" cy="1540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>
                <a:solidFill>
                  <a:srgbClr val="EBEBEB"/>
                </a:solidFill>
              </a:rPr>
              <a:t>Grab a Bracelet – this is an exclusive event</a:t>
            </a:r>
          </a:p>
        </p:txBody>
      </p:sp>
    </p:spTree>
    <p:extLst>
      <p:ext uri="{BB962C8B-B14F-4D97-AF65-F5344CB8AC3E}">
        <p14:creationId xmlns:p14="http://schemas.microsoft.com/office/powerpoint/2010/main" val="301048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Group 717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176" name="Rectangle 717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17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0" y="1466657"/>
            <a:ext cx="4089633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Scientific Champion of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1110" y="612911"/>
            <a:ext cx="838199" cy="4505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2600">
                <a:solidFill>
                  <a:schemeClr val="accent1"/>
                </a:solidFill>
              </a:rPr>
              <a:pPr algn="l" defTabSz="914400"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260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8749D69-C4B8-E50B-1BA2-C59E1B69A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3" b="-1"/>
          <a:stretch/>
        </p:blipFill>
        <p:spPr bwMode="auto"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319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1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Scientific Champion of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C1045-5CB2-0D0B-0E0F-174E8863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0837" y="1113063"/>
            <a:ext cx="4628758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9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9" name="Group 821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220" name="Rectangle 821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22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223" name="Rectangle 822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Volunteer of the Century</a:t>
            </a:r>
          </a:p>
        </p:txBody>
      </p:sp>
      <p:grpSp>
        <p:nvGrpSpPr>
          <p:cNvPr id="8225" name="Group 8224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8226" name="Rectangle 8225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27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228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46A904C-F0E3-9B7A-71D8-0F3F14C67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514" y="1114621"/>
            <a:ext cx="6171677" cy="462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78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0C164-3005-770C-6D22-3E04CA68E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20" y="295729"/>
            <a:ext cx="6763875" cy="605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6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AD95-DA59-4B47-82F3-3721C79B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SLC6A1 Mission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081663-A5A0-44B7-B743-3DD59CE4B1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8988" y="2798763"/>
          <a:ext cx="10598150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77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EBEBEB"/>
                </a:solidFill>
              </a:rPr>
              <a:t>Where we Started</a:t>
            </a: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D691BD-3530-91D8-86A8-0E9DEB92E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61" y="1649063"/>
            <a:ext cx="5492231" cy="41191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0CB4D9-3B36-0EB7-0903-7F69BCB38DAF}"/>
              </a:ext>
            </a:extLst>
          </p:cNvPr>
          <p:cNvSpPr txBox="1">
            <a:spLocks/>
          </p:cNvSpPr>
          <p:nvPr/>
        </p:nvSpPr>
        <p:spPr bwMode="gray">
          <a:xfrm>
            <a:off x="990836" y="168857"/>
            <a:ext cx="5969764" cy="13504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>
                <a:solidFill>
                  <a:schemeClr val="tx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93970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57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B109C5B-3B98-48EB-A942-8D11CEA3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3" name="Freeform 5">
            <a:extLst>
              <a:ext uri="{FF2B5EF4-FFF2-40B4-BE49-F238E27FC236}">
                <a16:creationId xmlns:a16="http://schemas.microsoft.com/office/drawing/2014/main" id="{A9C389E4-003E-40C9-AC9E-ED821C16F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6C042684-2705-40BD-9104-A6B24CE1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D5C36-0649-0B8B-54E2-10F87612768F}"/>
              </a:ext>
            </a:extLst>
          </p:cNvPr>
          <p:cNvSpPr txBox="1"/>
          <p:nvPr/>
        </p:nvSpPr>
        <p:spPr>
          <a:xfrm>
            <a:off x="422695" y="329335"/>
            <a:ext cx="9957822" cy="91339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4 Years Later…..</a:t>
            </a:r>
            <a:endParaRPr lang="en-US" sz="5400" b="1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B75D5-5F71-EB29-CDC2-5051CAD5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A238D-B409-3E2C-BFBD-1404200B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635E1-4E13-7D97-A4FB-4B2A56C6A3D4}"/>
              </a:ext>
            </a:extLst>
          </p:cNvPr>
          <p:cNvSpPr txBox="1">
            <a:spLocks/>
          </p:cNvSpPr>
          <p:nvPr/>
        </p:nvSpPr>
        <p:spPr>
          <a:xfrm>
            <a:off x="880877" y="1603023"/>
            <a:ext cx="7918172" cy="44426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Raised </a:t>
            </a:r>
            <a:r>
              <a:rPr lang="en-US" sz="2400" b="1" dirty="0"/>
              <a:t>Millions </a:t>
            </a:r>
            <a:r>
              <a:rPr lang="en-US" sz="2400" dirty="0"/>
              <a:t>philanthropically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Built a Full Scientific</a:t>
            </a:r>
            <a:r>
              <a:rPr lang="en-US" sz="2400" b="1" dirty="0"/>
              <a:t> DREAM </a:t>
            </a:r>
            <a:r>
              <a:rPr lang="en-US" sz="2400" dirty="0"/>
              <a:t>Team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Mobilized </a:t>
            </a:r>
            <a:r>
              <a:rPr lang="en-US" sz="2400" dirty="0"/>
              <a:t>all Effected Families 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Funded a </a:t>
            </a:r>
            <a:r>
              <a:rPr lang="en-US" sz="2400" b="1" dirty="0"/>
              <a:t>Drug</a:t>
            </a:r>
            <a:r>
              <a:rPr lang="en-US" sz="2400" dirty="0"/>
              <a:t> </a:t>
            </a:r>
            <a:r>
              <a:rPr lang="en-US" sz="2400" b="1" dirty="0"/>
              <a:t>Repurposing </a:t>
            </a:r>
            <a:r>
              <a:rPr lang="en-US" sz="2400" dirty="0"/>
              <a:t>Trial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Multiple </a:t>
            </a:r>
            <a:r>
              <a:rPr lang="en-US" sz="2400" b="1" dirty="0">
                <a:solidFill>
                  <a:schemeClr val="tx1"/>
                </a:solidFill>
              </a:rPr>
              <a:t>DNA Gene Therapy </a:t>
            </a:r>
            <a:r>
              <a:rPr lang="en-US" sz="2400" dirty="0">
                <a:solidFill>
                  <a:schemeClr val="tx1"/>
                </a:solidFill>
              </a:rPr>
              <a:t>Programs Funded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Multiple </a:t>
            </a:r>
            <a:r>
              <a:rPr lang="en-US" sz="2400" b="1" dirty="0">
                <a:solidFill>
                  <a:schemeClr val="tx1"/>
                </a:solidFill>
              </a:rPr>
              <a:t>RNA Therapies </a:t>
            </a:r>
            <a:r>
              <a:rPr lang="en-US" sz="2400" dirty="0">
                <a:solidFill>
                  <a:schemeClr val="tx1"/>
                </a:solidFill>
              </a:rPr>
              <a:t>Programs </a:t>
            </a:r>
            <a:r>
              <a:rPr lang="en-US" sz="2400" dirty="0"/>
              <a:t>Funded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Models for Days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73821-F1EA-BC42-BF42-F3904E14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724" y="2518945"/>
            <a:ext cx="1667166" cy="627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179B1C-854F-C1F8-B381-3613CA78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643" y="2424057"/>
            <a:ext cx="1070383" cy="809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2831BC-1D98-A7A6-F1C5-CF4CF86DC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628" y="1132370"/>
            <a:ext cx="2380113" cy="46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157EEA-436B-F697-66EB-84E92F642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7307" y="5504753"/>
            <a:ext cx="815703" cy="875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4772A-F832-20CB-392E-C370B4FE70E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22" y="3384024"/>
            <a:ext cx="2883768" cy="260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E85AAD-5D04-C974-21BD-57B3492F0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8970" y="3824325"/>
            <a:ext cx="1187981" cy="611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3C2E1-7302-3C03-F9FB-94F3F3DD9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6561" y="4552445"/>
            <a:ext cx="880390" cy="835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D41D2D-0617-B957-532C-83EBA1EDD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643" y="3824325"/>
            <a:ext cx="1438743" cy="596934"/>
          </a:xfrm>
          <a:prstGeom prst="rect">
            <a:avLst/>
          </a:prstGeom>
        </p:spPr>
      </p:pic>
      <p:pic>
        <p:nvPicPr>
          <p:cNvPr id="15" name="Picture 4" descr="Image result for KMGH-TV">
            <a:extLst>
              <a:ext uri="{FF2B5EF4-FFF2-40B4-BE49-F238E27FC236}">
                <a16:creationId xmlns:a16="http://schemas.microsoft.com/office/drawing/2014/main" id="{3F3A1E7B-CBF3-4122-3210-1E696ECE3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09" y="4702330"/>
            <a:ext cx="859266" cy="5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11BD7-25B1-D23F-2C75-23231ADA09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2256" y="5601671"/>
            <a:ext cx="827694" cy="749935"/>
          </a:xfrm>
          <a:prstGeom prst="rect">
            <a:avLst/>
          </a:prstGeom>
        </p:spPr>
      </p:pic>
      <p:pic>
        <p:nvPicPr>
          <p:cNvPr id="18" name="Picture 2" descr="File:CNBC logo.svg - Wikimedia Commons">
            <a:extLst>
              <a:ext uri="{FF2B5EF4-FFF2-40B4-BE49-F238E27FC236}">
                <a16:creationId xmlns:a16="http://schemas.microsoft.com/office/drawing/2014/main" id="{F0594B50-32F0-5DA3-F4DE-BF0E9D19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877" y="1721932"/>
            <a:ext cx="829606" cy="6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lco">
            <a:extLst>
              <a:ext uri="{FF2B5EF4-FFF2-40B4-BE49-F238E27FC236}">
                <a16:creationId xmlns:a16="http://schemas.microsoft.com/office/drawing/2014/main" id="{C28EB372-1635-2CEE-44C8-46D0AA473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62" y="4547603"/>
            <a:ext cx="827695" cy="8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EOPLE Magazine Logo PNG Vector (EPS) Free Download">
            <a:extLst>
              <a:ext uri="{FF2B5EF4-FFF2-40B4-BE49-F238E27FC236}">
                <a16:creationId xmlns:a16="http://schemas.microsoft.com/office/drawing/2014/main" id="{B22C8F04-91F1-4B60-2AF4-7517E7F42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62" y="1681074"/>
            <a:ext cx="1550679" cy="6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ve News Stream: Watch FOX 4 News Dallas-Fort Worth">
            <a:extLst>
              <a:ext uri="{FF2B5EF4-FFF2-40B4-BE49-F238E27FC236}">
                <a16:creationId xmlns:a16="http://schemas.microsoft.com/office/drawing/2014/main" id="{819E8874-8E1F-B3D9-12AD-B09BD404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354" y="5662227"/>
            <a:ext cx="1059303" cy="59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F26489-6C4F-3B94-1970-1A509C9C1396}"/>
              </a:ext>
            </a:extLst>
          </p:cNvPr>
          <p:cNvSpPr txBox="1"/>
          <p:nvPr/>
        </p:nvSpPr>
        <p:spPr>
          <a:xfrm>
            <a:off x="422695" y="5732974"/>
            <a:ext cx="8279562" cy="6588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WE HAVE HOPE</a:t>
            </a:r>
          </a:p>
        </p:txBody>
      </p:sp>
    </p:spTree>
    <p:extLst>
      <p:ext uri="{BB962C8B-B14F-4D97-AF65-F5344CB8AC3E}">
        <p14:creationId xmlns:p14="http://schemas.microsoft.com/office/powerpoint/2010/main" val="1184487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28" name="Rectangle 5127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12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834467"/>
            <a:ext cx="8825658" cy="586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No More Crafting….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BF8586E-957C-3654-70DF-6ED2BB331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r="16930" b="-1"/>
          <a:stretch/>
        </p:blipFill>
        <p:spPr bwMode="auto">
          <a:xfrm rot="16200000">
            <a:off x="3517753" y="-1890851"/>
            <a:ext cx="4100058" cy="8825659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9936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the Amazon of Rare Disease</a:t>
            </a:r>
            <a:endParaRPr lang="en-US" sz="2400" i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8003" y="5731143"/>
            <a:ext cx="11252887" cy="660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/>
              <a:t>These Tools are Unencumbered</a:t>
            </a:r>
          </a:p>
          <a:p>
            <a:pPr marL="0" indent="0" algn="ctr">
              <a:buNone/>
            </a:pPr>
            <a:r>
              <a:rPr lang="en-US" sz="2800" b="1" dirty="0"/>
              <a:t>Please Use Them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8347" y="2792928"/>
            <a:ext cx="4625319" cy="174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Knockout Mice </a:t>
            </a:r>
          </a:p>
          <a:p>
            <a:pPr marL="0" indent="0">
              <a:buNone/>
            </a:pPr>
            <a:r>
              <a:rPr lang="en-US" sz="2400" dirty="0"/>
              <a:t>2 Point Mutation Mice</a:t>
            </a:r>
          </a:p>
          <a:p>
            <a:pPr marL="0" indent="0">
              <a:buNone/>
            </a:pPr>
            <a:r>
              <a:rPr lang="en-US" sz="2400" b="1" dirty="0"/>
              <a:t>Conditional Mouse (Lox Stop)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709962" y="2793073"/>
            <a:ext cx="5206405" cy="3018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Human Derived iPSC Models</a:t>
            </a:r>
          </a:p>
          <a:p>
            <a:pPr marL="0" indent="0">
              <a:buNone/>
            </a:pPr>
            <a:r>
              <a:rPr lang="en-US" sz="2400" dirty="0"/>
              <a:t>Patient Fibroblasts</a:t>
            </a:r>
          </a:p>
          <a:p>
            <a:pPr marL="0" indent="0">
              <a:buNone/>
            </a:pPr>
            <a:r>
              <a:rPr lang="en-US" sz="2400" dirty="0"/>
              <a:t>GABAergic Neurons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6FB16-522D-9C06-1005-68BEC7B4054B}"/>
              </a:ext>
            </a:extLst>
          </p:cNvPr>
          <p:cNvSpPr txBox="1"/>
          <p:nvPr/>
        </p:nvSpPr>
        <p:spPr>
          <a:xfrm>
            <a:off x="9226921" y="2792928"/>
            <a:ext cx="2965079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Simons Searchlight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Ciitizen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AllStripes</a:t>
            </a:r>
          </a:p>
        </p:txBody>
      </p:sp>
    </p:spTree>
    <p:extLst>
      <p:ext uri="{BB962C8B-B14F-4D97-AF65-F5344CB8AC3E}">
        <p14:creationId xmlns:p14="http://schemas.microsoft.com/office/powerpoint/2010/main" val="190363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35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BD7060D-8DA2-4400-86F1-6A988F0E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6E6678A-6101-4D77-8A14-5F70FBD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5892D-B11E-3F55-767C-119285CCF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62" y="474132"/>
            <a:ext cx="2588311" cy="343961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6CA99-3B3A-CE2E-D7E9-F7B7E1C1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53" y="473338"/>
            <a:ext cx="2708698" cy="343961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5E9463-55BE-601E-3567-7E6FE354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6524" y="473338"/>
            <a:ext cx="3439617" cy="3439617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AFA4E1D0-9351-4451-B0A0-51BEA42D8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0D052C5D-4E47-47F1-96A6-5251FAAE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7" name="Freeform 5">
            <a:extLst>
              <a:ext uri="{FF2B5EF4-FFF2-40B4-BE49-F238E27FC236}">
                <a16:creationId xmlns:a16="http://schemas.microsoft.com/office/drawing/2014/main" id="{79B9FD3C-5633-44F4-902E-55A97B2D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3253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Our Natural History Study is Fully Enrolled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500" b="0" i="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3280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2E8BD2A-4014-4DC6-A228-4ECE6A0AA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896CA42-3323-41E5-B809-CD790B2A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EA2FE539-0B6F-4FAE-A391-B46476F4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D5A14FB-50A2-4964-8B07-EE40D1CE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FD63331C-DD2E-43D8-9511-B44EC057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771" y="437513"/>
            <a:ext cx="6232398" cy="59543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/>
              <a:t>Virtual Monthly Lab Meeting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1109" y="6391836"/>
            <a:ext cx="3859795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 b="0">
                <a:solidFill>
                  <a:srgbClr val="B31166"/>
                </a:soli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5553" y="6391836"/>
            <a:ext cx="715337" cy="30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D57F1E4F-1CFF-5643-939E-217C01CDF565}" type="slidenum">
              <a:rPr lang="en-US" sz="1000">
                <a:solidFill>
                  <a:srgbClr val="B31166"/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 sz="100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95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94023</TotalTime>
  <Words>285</Words>
  <Application>Microsoft Office PowerPoint</Application>
  <PresentationFormat>Widescreen</PresentationFormat>
  <Paragraphs>91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Symbol</vt:lpstr>
      <vt:lpstr>Wingdings</vt:lpstr>
      <vt:lpstr>Wingdings 3</vt:lpstr>
      <vt:lpstr>Ion Boardroom</vt:lpstr>
      <vt:lpstr>SLC6A1 Connect 2022 Symposium</vt:lpstr>
      <vt:lpstr>Thank you!</vt:lpstr>
      <vt:lpstr>SLC6A1 Mission</vt:lpstr>
      <vt:lpstr>Where we Started</vt:lpstr>
      <vt:lpstr>PowerPoint Presentation</vt:lpstr>
      <vt:lpstr>No More Crafting….</vt:lpstr>
      <vt:lpstr>We are the Amazon of Rare Disease</vt:lpstr>
      <vt:lpstr>Our Natural History Study is Fully Enrolled</vt:lpstr>
      <vt:lpstr>Virtual Monthly Lab Meeting</vt:lpstr>
      <vt:lpstr>PowerPoint Presentation</vt:lpstr>
      <vt:lpstr>SLC6A1 Connect Beliefs</vt:lpstr>
      <vt:lpstr>PowerPoint Presentation</vt:lpstr>
      <vt:lpstr>Parent Resource Room</vt:lpstr>
      <vt:lpstr>Nudies Honkey Tonk!</vt:lpstr>
      <vt:lpstr>Scientific Champion of 2022</vt:lpstr>
      <vt:lpstr>Scientific Champion of 2022</vt:lpstr>
      <vt:lpstr>Volunteer of the Century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SLC6A1 Research &amp; Support</dc:title>
  <dc:creator>Mark Freed</dc:creator>
  <cp:lastModifiedBy>Amber Freed</cp:lastModifiedBy>
  <cp:revision>258</cp:revision>
  <cp:lastPrinted>2019-04-17T18:14:57Z</cp:lastPrinted>
  <dcterms:created xsi:type="dcterms:W3CDTF">2018-08-07T17:10:47Z</dcterms:created>
  <dcterms:modified xsi:type="dcterms:W3CDTF">2022-12-01T13:34:53Z</dcterms:modified>
</cp:coreProperties>
</file>