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76" r:id="rId5"/>
    <p:sldId id="418" r:id="rId6"/>
    <p:sldId id="379" r:id="rId7"/>
    <p:sldId id="388" r:id="rId8"/>
    <p:sldId id="385" r:id="rId9"/>
    <p:sldId id="377" r:id="rId10"/>
    <p:sldId id="387" r:id="rId11"/>
    <p:sldId id="386" r:id="rId12"/>
    <p:sldId id="410" r:id="rId13"/>
    <p:sldId id="406" r:id="rId14"/>
    <p:sldId id="395" r:id="rId15"/>
    <p:sldId id="396" r:id="rId16"/>
    <p:sldId id="398" r:id="rId17"/>
    <p:sldId id="416" r:id="rId18"/>
    <p:sldId id="417" r:id="rId19"/>
    <p:sldId id="421" r:id="rId20"/>
    <p:sldId id="424" r:id="rId21"/>
    <p:sldId id="423" r:id="rId22"/>
    <p:sldId id="413" r:id="rId23"/>
    <p:sldId id="414" r:id="rId24"/>
    <p:sldId id="405" r:id="rId25"/>
    <p:sldId id="425" r:id="rId26"/>
    <p:sldId id="420" r:id="rId27"/>
    <p:sldId id="403" r:id="rId28"/>
    <p:sldId id="384" r:id="rId29"/>
    <p:sldId id="391" r:id="rId30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815"/>
    <a:srgbClr val="CF4520"/>
    <a:srgbClr val="E87722"/>
    <a:srgbClr val="636463"/>
    <a:srgbClr val="B31B1B"/>
    <a:srgbClr val="000000"/>
    <a:srgbClr val="F47A22"/>
    <a:srgbClr val="A21E33"/>
    <a:srgbClr val="FFC627"/>
    <a:srgbClr val="EFE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57"/>
    <p:restoredTop sz="94660"/>
  </p:normalViewPr>
  <p:slideViewPr>
    <p:cSldViewPr snapToGrid="0" snapToObjects="1">
      <p:cViewPr varScale="1">
        <p:scale>
          <a:sx n="161" d="100"/>
          <a:sy n="161" d="100"/>
        </p:scale>
        <p:origin x="1216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21151993983222203"/>
                  <c:y val="0.1071584420918301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32-4A45-88A1-6A5E63FD4BC0}"/>
                </c:ext>
              </c:extLst>
            </c:dLbl>
            <c:dLbl>
              <c:idx val="1"/>
              <c:layout>
                <c:manualLayout>
                  <c:x val="6.6809452307145509E-2"/>
                  <c:y val="-0.169488153605257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32-4A45-88A1-6A5E63FD4BC0}"/>
                </c:ext>
              </c:extLst>
            </c:dLbl>
            <c:dLbl>
              <c:idx val="2"/>
              <c:layout>
                <c:manualLayout>
                  <c:x val="0.17877409210176268"/>
                  <c:y val="-2.11299821414820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32-4A45-88A1-6A5E63FD4BC0}"/>
                </c:ext>
              </c:extLst>
            </c:dLbl>
            <c:dLbl>
              <c:idx val="3"/>
              <c:layout>
                <c:manualLayout>
                  <c:x val="0.18077016448292257"/>
                  <c:y val="0.170607519646203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32-4A45-88A1-6A5E63FD4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Qt4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31</c:v>
                </c:pt>
                <c:pt idx="2">
                  <c:v>15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32-4A45-88A1-6A5E63FD4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21151993983222203"/>
                  <c:y val="0.1071584420918301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E0-4949-989F-894893201A94}"/>
                </c:ext>
              </c:extLst>
            </c:dLbl>
            <c:dLbl>
              <c:idx val="1"/>
              <c:layout>
                <c:manualLayout>
                  <c:x val="6.6809452307145509E-2"/>
                  <c:y val="-0.169488153605257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E0-4949-989F-894893201A94}"/>
                </c:ext>
              </c:extLst>
            </c:dLbl>
            <c:dLbl>
              <c:idx val="2"/>
              <c:layout>
                <c:manualLayout>
                  <c:x val="0.17877409210176268"/>
                  <c:y val="-2.11299821414820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E0-4949-989F-894893201A94}"/>
                </c:ext>
              </c:extLst>
            </c:dLbl>
            <c:dLbl>
              <c:idx val="3"/>
              <c:layout>
                <c:manualLayout>
                  <c:x val="0.18077016448292257"/>
                  <c:y val="0.170607519646203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E0-4949-989F-894893201A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Qt4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31</c:v>
                </c:pt>
                <c:pt idx="2">
                  <c:v>15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E0-4949-989F-894893201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21151993983222203"/>
                  <c:y val="0.1071584420918301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37-4544-AA69-456A32F80C99}"/>
                </c:ext>
              </c:extLst>
            </c:dLbl>
            <c:dLbl>
              <c:idx val="1"/>
              <c:layout>
                <c:manualLayout>
                  <c:x val="6.6809452307145509E-2"/>
                  <c:y val="-0.169488153605257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37-4544-AA69-456A32F80C99}"/>
                </c:ext>
              </c:extLst>
            </c:dLbl>
            <c:dLbl>
              <c:idx val="2"/>
              <c:layout>
                <c:manualLayout>
                  <c:x val="0.17877409210176268"/>
                  <c:y val="-2.11299821414820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37-4544-AA69-456A32F80C99}"/>
                </c:ext>
              </c:extLst>
            </c:dLbl>
            <c:dLbl>
              <c:idx val="3"/>
              <c:layout>
                <c:manualLayout>
                  <c:x val="0.18077016448292257"/>
                  <c:y val="0.170607519646203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37-4544-AA69-456A32F80C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Qt4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31</c:v>
                </c:pt>
                <c:pt idx="2">
                  <c:v>15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37-4544-AA69-456A32F80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21151993983222203"/>
                  <c:y val="0.1071584420918301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4C-8946-95EA-33CA83327E6D}"/>
                </c:ext>
              </c:extLst>
            </c:dLbl>
            <c:dLbl>
              <c:idx val="1"/>
              <c:layout>
                <c:manualLayout>
                  <c:x val="6.6809452307145509E-2"/>
                  <c:y val="-0.1694881536052570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4C-8946-95EA-33CA83327E6D}"/>
                </c:ext>
              </c:extLst>
            </c:dLbl>
            <c:dLbl>
              <c:idx val="2"/>
              <c:layout>
                <c:manualLayout>
                  <c:x val="0.17877409210176268"/>
                  <c:y val="-2.11299821414820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4C-8946-95EA-33CA83327E6D}"/>
                </c:ext>
              </c:extLst>
            </c:dLbl>
            <c:dLbl>
              <c:idx val="3"/>
              <c:layout>
                <c:manualLayout>
                  <c:x val="0.18077016448292257"/>
                  <c:y val="0.1706075196462033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4C-8946-95EA-33CA83327E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Qt4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31</c:v>
                </c:pt>
                <c:pt idx="2">
                  <c:v>15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4C-8946-95EA-33CA83327E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49804541086755"/>
          <c:y val="5.2094785316069092E-2"/>
          <c:w val="0.83350193249522109"/>
          <c:h val="0.6539385966916593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B00-7541-AB8F-D9D4FC86B503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0.35</c:v>
                </c:pt>
                <c:pt idx="1">
                  <c:v>0.2</c:v>
                </c:pt>
                <c:pt idx="2">
                  <c:v>0.45</c:v>
                </c:pt>
                <c:pt idx="3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00-7541-AB8F-D9D4FC86B5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5490688"/>
        <c:axId val="165492224"/>
      </c:barChart>
      <c:catAx>
        <c:axId val="165490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5492224"/>
        <c:crosses val="autoZero"/>
        <c:auto val="1"/>
        <c:lblAlgn val="ctr"/>
        <c:lblOffset val="100"/>
        <c:noMultiLvlLbl val="0"/>
      </c:catAx>
      <c:valAx>
        <c:axId val="16549222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165490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9D880E72-C0D1-7B4E-95F7-AA2918E085BC}" type="datetimeFigureOut">
              <a:rPr lang="en-US" smtClean="0"/>
              <a:pPr/>
              <a:t>12/11/22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5FBFBE2-5FC1-6D49-9CB1-BEBD9B36BD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21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35B1ABD-57F1-1B46-A417-3C7D1F2A85D0}" type="datetimeFigureOut">
              <a:rPr lang="en-US" smtClean="0"/>
              <a:pPr/>
              <a:t>12/11/22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33FF746A-9A42-BC49-B5AB-F8339C12B1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097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4AE47A-BF0F-5945-92BA-347ACA688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93617" y="1984003"/>
            <a:ext cx="7553497" cy="989914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60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Cover Slide Title</a:t>
            </a:r>
            <a:br>
              <a:rPr lang="en-US" dirty="0"/>
            </a:b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3617" y="2987567"/>
            <a:ext cx="5602442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893617" y="5179558"/>
            <a:ext cx="3893268" cy="620956"/>
          </a:xfrm>
        </p:spPr>
        <p:txBody>
          <a:bodyPr anchor="b"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</a:t>
            </a:r>
          </a:p>
        </p:txBody>
      </p:sp>
    </p:spTree>
    <p:extLst>
      <p:ext uri="{BB962C8B-B14F-4D97-AF65-F5344CB8AC3E}">
        <p14:creationId xmlns:p14="http://schemas.microsoft.com/office/powerpoint/2010/main" val="138579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929EA-5764-044B-9A86-354EB85D1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3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3B336B-7E1D-2C4D-A4A8-07F1FFC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197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75855" y="2512509"/>
            <a:ext cx="7671260" cy="914400"/>
          </a:xfrm>
        </p:spPr>
        <p:txBody>
          <a:bodyPr lIns="0" bIns="0">
            <a:noAutofit/>
          </a:bodyPr>
          <a:lstStyle>
            <a:lvl1pPr algn="l">
              <a:lnSpc>
                <a:spcPct val="90000"/>
              </a:lnSpc>
              <a:defRPr sz="4800" b="1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Divider Title</a:t>
            </a:r>
            <a:br>
              <a:rPr lang="en-US" dirty="0"/>
            </a:b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5855" y="3426909"/>
            <a:ext cx="5720204" cy="88286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Title</a:t>
            </a:r>
          </a:p>
        </p:txBody>
      </p:sp>
    </p:spTree>
    <p:extLst>
      <p:ext uri="{BB962C8B-B14F-4D97-AF65-F5344CB8AC3E}">
        <p14:creationId xmlns:p14="http://schemas.microsoft.com/office/powerpoint/2010/main" val="42157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A90B56-8573-714A-8E82-DD93483F2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862427" y="1909475"/>
            <a:ext cx="7652347" cy="3326479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 baseline="0">
                <a:solidFill>
                  <a:schemeClr val="tx1"/>
                </a:solidFill>
                <a:latin typeface="Arial"/>
                <a:cs typeface="Arial"/>
              </a:defRPr>
            </a:lvl3pPr>
            <a:lvl4pPr marL="0">
              <a:defRPr sz="1500">
                <a:solidFill>
                  <a:srgbClr val="7F7F7F"/>
                </a:solidFill>
                <a:latin typeface="Arial"/>
                <a:cs typeface="Arial"/>
              </a:defRPr>
            </a:lvl4pPr>
            <a:lvl5pPr marL="457200">
              <a:defRPr sz="15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dirty="0"/>
              <a:t>First Level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 copy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UY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 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81E629-F60F-5245-B880-A84FF24A9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2427" y="1129144"/>
            <a:ext cx="7824373" cy="780331"/>
          </a:xfrm>
        </p:spPr>
        <p:txBody>
          <a:bodyPr lIns="0" tIns="0" rIns="0" bIns="0" anchor="t">
            <a:normAutofit/>
          </a:bodyPr>
          <a:lstStyle>
            <a:lvl1pPr algn="l">
              <a:defRPr sz="30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4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1920BD-2BBA-6D4D-AA83-CBC2B0A2E4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796523" y="1704044"/>
            <a:ext cx="3744913" cy="4007827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dirty="0"/>
              <a:t>First Level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 copy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 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6523" y="1153860"/>
            <a:ext cx="7824373" cy="780331"/>
          </a:xfrm>
        </p:spPr>
        <p:txBody>
          <a:bodyPr lIns="0" tIns="0" rIns="0" bIns="0" anchor="t">
            <a:normAutofit/>
          </a:bodyPr>
          <a:lstStyle>
            <a:lvl1pPr algn="l">
              <a:defRPr sz="30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066558" y="1671688"/>
            <a:ext cx="3554338" cy="357581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1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769563-EE00-6642-92F5-244571B2DB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0" y="0"/>
            <a:ext cx="91419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0154" y="1269376"/>
            <a:ext cx="7619615" cy="831580"/>
          </a:xfrm>
        </p:spPr>
        <p:txBody>
          <a:bodyPr lIns="0" tIns="0" rIns="0" bIns="0" anchor="t">
            <a:noAutofit/>
          </a:bodyPr>
          <a:lstStyle>
            <a:lvl1pPr algn="l">
              <a:defRPr sz="30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890154" y="1855445"/>
            <a:ext cx="3681846" cy="4306458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dirty="0"/>
              <a:t>First Level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 copy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UY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 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54D62DE5-6937-0A41-ADEB-619FDD9141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827923" y="1855445"/>
            <a:ext cx="3681846" cy="3457960"/>
          </a:xfrm>
        </p:spPr>
        <p:txBody>
          <a:bodyPr>
            <a:normAutofit/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kumimoji="0" lang="es-UY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800" b="1">
                <a:solidFill>
                  <a:srgbClr val="00000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1800" b="1">
                <a:solidFill>
                  <a:srgbClr val="000000"/>
                </a:solidFill>
              </a:defRPr>
            </a:lvl3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dirty="0"/>
              <a:t>First Level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 copy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UY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 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01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F27F5F-D73C-7043-BB53-F903497DB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" y="0"/>
            <a:ext cx="914197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E986074-BAB1-7E44-86DB-948BAB16BD41}"/>
              </a:ext>
            </a:extLst>
          </p:cNvPr>
          <p:cNvSpPr txBox="1">
            <a:spLocks/>
          </p:cNvSpPr>
          <p:nvPr userDrawn="1"/>
        </p:nvSpPr>
        <p:spPr>
          <a:xfrm>
            <a:off x="811751" y="1295131"/>
            <a:ext cx="7619615" cy="8315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 baseline="0">
                <a:solidFill>
                  <a:srgbClr val="A2081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aseline="0" dirty="0">
                <a:solidFill>
                  <a:schemeClr val="tx2"/>
                </a:solidFill>
              </a:rPr>
              <a:t>Insert Title Here – Pie Charts</a:t>
            </a:r>
            <a:br>
              <a:rPr lang="en-US" baseline="0" dirty="0">
                <a:solidFill>
                  <a:schemeClr val="tx2"/>
                </a:solidFill>
              </a:rPr>
            </a:br>
            <a:endParaRPr lang="en-US" baseline="0" dirty="0">
              <a:solidFill>
                <a:schemeClr val="tx2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9D840D-5679-A940-8D91-5CEC013911D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11751" y="3941980"/>
            <a:ext cx="6490949" cy="240939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marR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1400" baseline="0" smtClean="0">
                <a:solidFill>
                  <a:schemeClr val="tx1"/>
                </a:solidFill>
                <a:effectLst/>
              </a:defRPr>
            </a:lvl3pPr>
          </a:lstStyle>
          <a:p>
            <a:pPr marL="0" marR="0" lvl="2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" pitchFamily="2" charset="0"/>
              </a:rPr>
              <a:t>Git rest que </a:t>
            </a:r>
            <a:r>
              <a:rPr lang="en-US" dirty="0" err="1">
                <a:effectLst/>
                <a:latin typeface="Helvetica" pitchFamily="2" charset="0"/>
              </a:rPr>
              <a:t>eatur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aut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reius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harion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conserc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hicimporiasi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beriatq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uidicta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tendamusda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nimus</a:t>
            </a:r>
            <a:r>
              <a:rPr lang="en-US" dirty="0">
                <a:effectLst/>
                <a:latin typeface="Helvetica" pitchFamily="2" charset="0"/>
              </a:rPr>
              <a:t> qui </a:t>
            </a:r>
            <a:r>
              <a:rPr lang="en-US" dirty="0" err="1">
                <a:effectLst/>
                <a:latin typeface="Helvetica" pitchFamily="2" charset="0"/>
              </a:rPr>
              <a:t>reperum</a:t>
            </a:r>
            <a:r>
              <a:rPr lang="en-US" dirty="0">
                <a:effectLst/>
                <a:latin typeface="Helvetica" pitchFamily="2" charset="0"/>
              </a:rPr>
              <a:t> il </a:t>
            </a:r>
            <a:r>
              <a:rPr lang="en-US" dirty="0" err="1">
                <a:effectLst/>
                <a:latin typeface="Helvetica" pitchFamily="2" charset="0"/>
              </a:rPr>
              <a:t>ipsande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ssuntinti</a:t>
            </a:r>
            <a:r>
              <a:rPr lang="en-US" dirty="0">
                <a:effectLst/>
                <a:latin typeface="Helvetica" pitchFamily="2" charset="0"/>
              </a:rPr>
              <a:t> a que </a:t>
            </a:r>
            <a:r>
              <a:rPr lang="en-US" dirty="0" err="1">
                <a:effectLst/>
                <a:latin typeface="Helvetica" pitchFamily="2" charset="0"/>
              </a:rPr>
              <a:t>elibusc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iliqui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voluptur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magnihi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llestio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bea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volluptatur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quidunt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unt</a:t>
            </a:r>
            <a:r>
              <a:rPr lang="en-US" dirty="0">
                <a:effectLst/>
                <a:latin typeface="Helvetica" pitchFamily="2" charset="0"/>
              </a:rPr>
              <a:t> que </a:t>
            </a:r>
            <a:r>
              <a:rPr lang="en-US" dirty="0" err="1">
                <a:effectLst/>
                <a:latin typeface="Helvetica" pitchFamily="2" charset="0"/>
              </a:rPr>
              <a:t>pra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dercitaqui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rerferibus</a:t>
            </a:r>
            <a:r>
              <a:rPr lang="en-US" dirty="0">
                <a:effectLst/>
                <a:latin typeface="Helvetica" pitchFamily="2" charset="0"/>
              </a:rPr>
              <a:t> id et </a:t>
            </a:r>
            <a:r>
              <a:rPr lang="en-US" dirty="0" err="1">
                <a:effectLst/>
                <a:latin typeface="Helvetica" pitchFamily="2" charset="0"/>
              </a:rPr>
              <a:t>fuga</a:t>
            </a:r>
            <a:r>
              <a:rPr lang="en-US" dirty="0">
                <a:effectLst/>
                <a:latin typeface="Helvetica" pitchFamily="2" charset="0"/>
              </a:rPr>
              <a:t>. </a:t>
            </a:r>
            <a:r>
              <a:rPr lang="en-US" dirty="0" err="1">
                <a:effectLst/>
                <a:latin typeface="Helvetica" pitchFamily="2" charset="0"/>
              </a:rPr>
              <a:t>Ita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parcium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faccusam</a:t>
            </a:r>
            <a:r>
              <a:rPr lang="en-US" dirty="0">
                <a:effectLst/>
                <a:latin typeface="Helvetica" pitchFamily="2" charset="0"/>
              </a:rPr>
              <a:t> quid </a:t>
            </a:r>
            <a:r>
              <a:rPr lang="en-US" dirty="0" err="1">
                <a:effectLst/>
                <a:latin typeface="Helvetica" pitchFamily="2" charset="0"/>
              </a:rPr>
              <a:t>quis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modias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nonseri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stotass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incium</a:t>
            </a:r>
            <a:r>
              <a:rPr lang="en-US" dirty="0">
                <a:effectLst/>
                <a:latin typeface="Helvetica" pitchFamily="2" charset="0"/>
              </a:rPr>
              <a:t> ipsum </a:t>
            </a:r>
            <a:r>
              <a:rPr lang="en-US" dirty="0" err="1">
                <a:effectLst/>
                <a:latin typeface="Helvetica" pitchFamily="2" charset="0"/>
              </a:rPr>
              <a:t>ipsant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acearument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optat</a:t>
            </a:r>
            <a:endParaRPr lang="en-US" dirty="0"/>
          </a:p>
        </p:txBody>
      </p:sp>
      <p:graphicFrame>
        <p:nvGraphicFramePr>
          <p:cNvPr id="6" name="Chart Placeholder 11">
            <a:extLst>
              <a:ext uri="{FF2B5EF4-FFF2-40B4-BE49-F238E27FC236}">
                <a16:creationId xmlns:a16="http://schemas.microsoft.com/office/drawing/2014/main" id="{D032D877-3039-CD49-8208-C2C467757B2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874316932"/>
              </p:ext>
            </p:extLst>
          </p:nvPr>
        </p:nvGraphicFramePr>
        <p:xfrm>
          <a:off x="665206" y="1748021"/>
          <a:ext cx="1890713" cy="218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Placeholder 11">
            <a:extLst>
              <a:ext uri="{FF2B5EF4-FFF2-40B4-BE49-F238E27FC236}">
                <a16:creationId xmlns:a16="http://schemas.microsoft.com/office/drawing/2014/main" id="{BC3C1A4B-A177-0446-8462-D2EE3501CA7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20472088"/>
              </p:ext>
            </p:extLst>
          </p:nvPr>
        </p:nvGraphicFramePr>
        <p:xfrm>
          <a:off x="4522443" y="1748021"/>
          <a:ext cx="1890713" cy="218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Placeholder 11">
            <a:extLst>
              <a:ext uri="{FF2B5EF4-FFF2-40B4-BE49-F238E27FC236}">
                <a16:creationId xmlns:a16="http://schemas.microsoft.com/office/drawing/2014/main" id="{BC03DB7C-5B01-F446-878D-A0DABAE8127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738407"/>
              </p:ext>
            </p:extLst>
          </p:nvPr>
        </p:nvGraphicFramePr>
        <p:xfrm>
          <a:off x="6516147" y="1735654"/>
          <a:ext cx="1890713" cy="218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Placeholder 11">
            <a:extLst>
              <a:ext uri="{FF2B5EF4-FFF2-40B4-BE49-F238E27FC236}">
                <a16:creationId xmlns:a16="http://schemas.microsoft.com/office/drawing/2014/main" id="{6DED1AF8-E5EC-0041-AB35-8A52AAFB1C96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21956933"/>
              </p:ext>
            </p:extLst>
          </p:nvPr>
        </p:nvGraphicFramePr>
        <p:xfrm>
          <a:off x="2631730" y="1735654"/>
          <a:ext cx="1890713" cy="218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2281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1CD1BE-470A-AF4C-B630-DBD32D07F9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0" y="0"/>
            <a:ext cx="9141970" cy="6858000"/>
          </a:xfrm>
          <a:prstGeom prst="rect">
            <a:avLst/>
          </a:prstGeom>
        </p:spPr>
      </p:pic>
      <p:graphicFrame>
        <p:nvGraphicFramePr>
          <p:cNvPr id="3" name="Chart Placeholder 7">
            <a:extLst>
              <a:ext uri="{FF2B5EF4-FFF2-40B4-BE49-F238E27FC236}">
                <a16:creationId xmlns:a16="http://schemas.microsoft.com/office/drawing/2014/main" id="{4E3F724F-E3D3-3B43-AEB3-838AA12447C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761649458"/>
              </p:ext>
            </p:extLst>
          </p:nvPr>
        </p:nvGraphicFramePr>
        <p:xfrm>
          <a:off x="3398655" y="1809810"/>
          <a:ext cx="3739149" cy="3995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D14AEE8-1DB7-1449-B308-66FDDFA84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2427" y="1129144"/>
            <a:ext cx="7824373" cy="780331"/>
          </a:xfrm>
        </p:spPr>
        <p:txBody>
          <a:bodyPr lIns="0" tIns="0" rIns="0" bIns="0" anchor="t">
            <a:normAutofit/>
          </a:bodyPr>
          <a:lstStyle>
            <a:lvl1pPr algn="l">
              <a:defRPr sz="30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- Bar Chart and Copy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64134D-9A5F-0343-B145-7A3A381C0AE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427" y="1809810"/>
            <a:ext cx="2665700" cy="29130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Tx/>
              <a:buNone/>
              <a:defRPr lang="en-US" smtClean="0">
                <a:effectLst/>
              </a:defRPr>
            </a:lvl1pPr>
            <a:lvl2pPr marL="0" indent="0">
              <a:buNone/>
              <a:defRPr/>
            </a:lvl2pPr>
            <a:lvl3pPr marL="0" marR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aseline="0">
                <a:solidFill>
                  <a:schemeClr val="tx1"/>
                </a:solidFill>
              </a:defRPr>
            </a:lvl3pPr>
          </a:lstStyle>
          <a:p>
            <a:pPr marL="0" marR="0" lvl="2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" pitchFamily="2" charset="0"/>
              </a:rPr>
              <a:t>Git rest que </a:t>
            </a:r>
            <a:r>
              <a:rPr lang="en-US" dirty="0" err="1">
                <a:effectLst/>
                <a:latin typeface="Helvetica" pitchFamily="2" charset="0"/>
              </a:rPr>
              <a:t>eatur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aut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reius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harion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conserc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hicimporiasi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beriatq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uidicta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tendamusda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nimus</a:t>
            </a:r>
            <a:r>
              <a:rPr lang="en-US" dirty="0">
                <a:effectLst/>
                <a:latin typeface="Helvetica" pitchFamily="2" charset="0"/>
              </a:rPr>
              <a:t> qui </a:t>
            </a:r>
            <a:r>
              <a:rPr lang="en-US" dirty="0" err="1">
                <a:effectLst/>
                <a:latin typeface="Helvetica" pitchFamily="2" charset="0"/>
              </a:rPr>
              <a:t>reperum</a:t>
            </a:r>
            <a:r>
              <a:rPr lang="en-US" dirty="0">
                <a:effectLst/>
                <a:latin typeface="Helvetica" pitchFamily="2" charset="0"/>
              </a:rPr>
              <a:t> il </a:t>
            </a:r>
            <a:r>
              <a:rPr lang="en-US" dirty="0" err="1">
                <a:effectLst/>
                <a:latin typeface="Helvetica" pitchFamily="2" charset="0"/>
              </a:rPr>
              <a:t>ipsande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ssuntinti</a:t>
            </a:r>
            <a:r>
              <a:rPr lang="en-US" dirty="0">
                <a:effectLst/>
                <a:latin typeface="Helvetica" pitchFamily="2" charset="0"/>
              </a:rPr>
              <a:t> a que </a:t>
            </a:r>
            <a:r>
              <a:rPr lang="en-US" dirty="0" err="1">
                <a:effectLst/>
                <a:latin typeface="Helvetica" pitchFamily="2" charset="0"/>
              </a:rPr>
              <a:t>elibusc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iliqui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voluptur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magihi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llestio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bea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volluptatur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quidunt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unt</a:t>
            </a:r>
            <a:r>
              <a:rPr lang="en-US" dirty="0">
                <a:effectLst/>
                <a:latin typeface="Helvetica" pitchFamily="2" charset="0"/>
              </a:rPr>
              <a:t> que </a:t>
            </a:r>
            <a:r>
              <a:rPr lang="en-US" dirty="0" err="1">
                <a:effectLst/>
                <a:latin typeface="Helvetica" pitchFamily="2" charset="0"/>
              </a:rPr>
              <a:t>pra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dercitaqui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rerferibus</a:t>
            </a:r>
            <a:r>
              <a:rPr lang="en-US" dirty="0">
                <a:effectLst/>
                <a:latin typeface="Helvetica" pitchFamily="2" charset="0"/>
              </a:rPr>
              <a:t> id et </a:t>
            </a:r>
            <a:r>
              <a:rPr lang="en-US" dirty="0" err="1">
                <a:effectLst/>
                <a:latin typeface="Helvetica" pitchFamily="2" charset="0"/>
              </a:rPr>
              <a:t>fuga</a:t>
            </a:r>
            <a:r>
              <a:rPr lang="en-US" dirty="0">
                <a:effectLst/>
                <a:latin typeface="Helvetica" pitchFamily="2" charset="0"/>
              </a:rPr>
              <a:t>. </a:t>
            </a:r>
            <a:r>
              <a:rPr lang="en-US" dirty="0" err="1">
                <a:effectLst/>
                <a:latin typeface="Helvetica" pitchFamily="2" charset="0"/>
              </a:rPr>
              <a:t>Ita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parcium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faccusam</a:t>
            </a:r>
            <a:r>
              <a:rPr lang="en-US" dirty="0">
                <a:effectLst/>
                <a:latin typeface="Helvetica" pitchFamily="2" charset="0"/>
              </a:rPr>
              <a:t> quid </a:t>
            </a:r>
            <a:r>
              <a:rPr lang="en-US" dirty="0" err="1">
                <a:effectLst/>
                <a:latin typeface="Helvetica" pitchFamily="2" charset="0"/>
              </a:rPr>
              <a:t>quis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modias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nonseri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stotass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incium</a:t>
            </a:r>
            <a:r>
              <a:rPr lang="en-US" dirty="0">
                <a:effectLst/>
                <a:latin typeface="Helvetica" pitchFamily="2" charset="0"/>
              </a:rPr>
              <a:t> ipsum </a:t>
            </a:r>
            <a:r>
              <a:rPr lang="en-US" dirty="0" err="1">
                <a:effectLst/>
                <a:latin typeface="Helvetica" pitchFamily="2" charset="0"/>
              </a:rPr>
              <a:t>ipsant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acearument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optat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4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0D8EC-481A-CD42-9D0B-A793490C9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0" y="0"/>
            <a:ext cx="9141970" cy="6858000"/>
          </a:xfrm>
          <a:prstGeom prst="rect">
            <a:avLst/>
          </a:prstGeom>
        </p:spPr>
      </p:pic>
      <p:graphicFrame>
        <p:nvGraphicFramePr>
          <p:cNvPr id="4" name="Table Placeholder 4">
            <a:extLst>
              <a:ext uri="{FF2B5EF4-FFF2-40B4-BE49-F238E27FC236}">
                <a16:creationId xmlns:a16="http://schemas.microsoft.com/office/drawing/2014/main" id="{3FFF4598-4AE6-F341-8D98-57DA5B11C79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214654392"/>
              </p:ext>
            </p:extLst>
          </p:nvPr>
        </p:nvGraphicFramePr>
        <p:xfrm>
          <a:off x="862426" y="2556536"/>
          <a:ext cx="6072448" cy="329400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75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4806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743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1415" marR="81415" marT="40707" marB="4070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1C9689F-B068-1644-8E85-D41AAB099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2427" y="1129144"/>
            <a:ext cx="7824373" cy="780331"/>
          </a:xfrm>
        </p:spPr>
        <p:txBody>
          <a:bodyPr lIns="0" tIns="0" rIns="0" bIns="0" anchor="t">
            <a:normAutofit/>
          </a:bodyPr>
          <a:lstStyle>
            <a:lvl1pPr algn="l">
              <a:defRPr sz="3000" b="1" i="0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 - Table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4B4E13-5107-9D41-97D0-CB2D947DC10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426" y="1632872"/>
            <a:ext cx="7520922" cy="780331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mtClean="0">
                <a:effectLst/>
              </a:defRPr>
            </a:lvl1pPr>
            <a:lvl2pPr marL="0" indent="0">
              <a:buNone/>
              <a:defRPr/>
            </a:lvl2pPr>
            <a:lvl3pPr marL="0" marR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aseline="0">
                <a:solidFill>
                  <a:schemeClr val="tx1"/>
                </a:solidFill>
              </a:defRPr>
            </a:lvl3pPr>
          </a:lstStyle>
          <a:p>
            <a:pPr marL="0" marR="0" lvl="2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" pitchFamily="2" charset="0"/>
              </a:rPr>
              <a:t>Git rest que </a:t>
            </a:r>
            <a:r>
              <a:rPr lang="en-US" dirty="0" err="1">
                <a:effectLst/>
                <a:latin typeface="Helvetica" pitchFamily="2" charset="0"/>
              </a:rPr>
              <a:t>eatur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aut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reius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aut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harion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conserc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hicimporiasi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beriatq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uidicta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tendamusda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nimus</a:t>
            </a:r>
            <a:r>
              <a:rPr lang="en-US" dirty="0">
                <a:effectLst/>
                <a:latin typeface="Helvetica" pitchFamily="2" charset="0"/>
              </a:rPr>
              <a:t> qui </a:t>
            </a:r>
            <a:r>
              <a:rPr lang="en-US" dirty="0" err="1">
                <a:effectLst/>
                <a:latin typeface="Helvetica" pitchFamily="2" charset="0"/>
              </a:rPr>
              <a:t>reperum</a:t>
            </a:r>
            <a:r>
              <a:rPr lang="en-US" dirty="0">
                <a:effectLst/>
                <a:latin typeface="Helvetica" pitchFamily="2" charset="0"/>
              </a:rPr>
              <a:t> il </a:t>
            </a:r>
            <a:r>
              <a:rPr lang="en-US" dirty="0" err="1">
                <a:effectLst/>
                <a:latin typeface="Helvetica" pitchFamily="2" charset="0"/>
              </a:rPr>
              <a:t>ipsande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ssuntinti</a:t>
            </a:r>
            <a:r>
              <a:rPr lang="en-US" dirty="0">
                <a:effectLst/>
                <a:latin typeface="Helvetica" pitchFamily="2" charset="0"/>
              </a:rPr>
              <a:t> a que </a:t>
            </a:r>
            <a:r>
              <a:rPr lang="en-US" dirty="0" err="1">
                <a:effectLst/>
                <a:latin typeface="Helvetica" pitchFamily="2" charset="0"/>
              </a:rPr>
              <a:t>elibusc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iliqui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voluptur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magnihi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llestio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bea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volluptatur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ut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8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AF5890F-B32E-BE4F-9AB4-C7B5A4A4D2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0" y="0"/>
            <a:ext cx="9141970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888615" y="1736294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500629" y="1736294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6127895" y="1736294"/>
            <a:ext cx="2177520" cy="2512523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888615" y="4386182"/>
            <a:ext cx="2177520" cy="104255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1"/>
          </p:nvPr>
        </p:nvSpPr>
        <p:spPr>
          <a:xfrm>
            <a:off x="3500629" y="4386182"/>
            <a:ext cx="2177520" cy="104255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2"/>
          </p:nvPr>
        </p:nvSpPr>
        <p:spPr>
          <a:xfrm>
            <a:off x="6127895" y="4386182"/>
            <a:ext cx="2177520" cy="104255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5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-137160">
              <a:lnSpc>
                <a:spcPct val="120000"/>
              </a:lnSpc>
              <a:buClr>
                <a:srgbClr val="8D8E8D"/>
              </a:buClr>
              <a:buFont typeface="Lucida Grande"/>
              <a:buChar char="-"/>
              <a:defRPr sz="1500">
                <a:solidFill>
                  <a:schemeClr val="tx1"/>
                </a:solidFill>
                <a:latin typeface="Arial"/>
                <a:cs typeface="Arial"/>
              </a:defRPr>
            </a:lvl2pPr>
            <a:lvl3pPr marL="914400" indent="0">
              <a:buFontTx/>
              <a:buNone/>
              <a:defRPr sz="1500">
                <a:latin typeface="Arial"/>
                <a:cs typeface="Arial"/>
              </a:defRPr>
            </a:lvl3pPr>
            <a:lvl4pPr marL="1371600" indent="0">
              <a:buFontTx/>
              <a:buNone/>
              <a:defRPr sz="1500">
                <a:latin typeface="Arial"/>
                <a:cs typeface="Arial"/>
              </a:defRPr>
            </a:lvl4pPr>
            <a:lvl5pPr marL="1828800" indent="0">
              <a:buFontTx/>
              <a:buNone/>
              <a:defRPr sz="15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3083A2-86B1-434E-96ED-9538F6A72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2427" y="1129144"/>
            <a:ext cx="7824373" cy="780331"/>
          </a:xfrm>
        </p:spPr>
        <p:txBody>
          <a:bodyPr lIns="0" tIns="0" rIns="0" bIns="0" anchor="t">
            <a:normAutofit/>
          </a:bodyPr>
          <a:lstStyle>
            <a:lvl1pPr algn="l">
              <a:defRPr sz="3000" b="1" i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4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7100" y="1439009"/>
            <a:ext cx="7734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UY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level</a:t>
            </a:r>
            <a:r>
              <a:rPr kumimoji="0" lang="es-UY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UY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</a:t>
            </a:r>
            <a:endParaRPr kumimoji="0" lang="es-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4311872" y="6483350"/>
            <a:ext cx="5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rgbClr val="8D8E8D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3BF4A0-F7E7-4F05-98F8-4325DF1FDB43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51" r:id="rId3"/>
    <p:sldLayoutId id="2147483652" r:id="rId4"/>
    <p:sldLayoutId id="2147483653" r:id="rId5"/>
    <p:sldLayoutId id="2147483668" r:id="rId6"/>
    <p:sldLayoutId id="2147483669" r:id="rId7"/>
    <p:sldLayoutId id="2147483670" r:id="rId8"/>
    <p:sldLayoutId id="2147483654" r:id="rId9"/>
    <p:sldLayoutId id="2147483667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A20815"/>
          </a:solidFill>
          <a:latin typeface="Arial"/>
          <a:ea typeface="+mj-ea"/>
          <a:cs typeface="Arial"/>
        </a:defRPr>
      </a:lvl1pPr>
    </p:titleStyle>
    <p:bodyStyle>
      <a:lvl1pPr marL="342900" marR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2400" kern="1200">
          <a:solidFill>
            <a:srgbClr val="7F7F7F"/>
          </a:solidFill>
          <a:latin typeface="Arial"/>
          <a:ea typeface="+mn-ea"/>
          <a:cs typeface="Arial"/>
        </a:defRPr>
      </a:lvl1pPr>
      <a:lvl2pPr marL="742950" marR="0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1500" b="1" kern="1200">
          <a:solidFill>
            <a:schemeClr val="accent3"/>
          </a:solidFill>
          <a:latin typeface="Arial"/>
          <a:ea typeface="+mn-ea"/>
          <a:cs typeface="Arial"/>
        </a:defRPr>
      </a:lvl2pPr>
      <a:lvl3pPr marL="1143000" marR="0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tabLst/>
        <a:defRPr sz="1500" kern="1200">
          <a:solidFill>
            <a:srgbClr val="7F7F7F"/>
          </a:solidFill>
          <a:latin typeface="Arial"/>
          <a:ea typeface="+mn-ea"/>
          <a:cs typeface="Arial"/>
        </a:defRPr>
      </a:lvl3pPr>
      <a:lvl4pPr marL="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7F7F7F"/>
          </a:solidFill>
          <a:latin typeface="Arial"/>
          <a:ea typeface="+mn-ea"/>
          <a:cs typeface="Arial"/>
        </a:defRPr>
      </a:lvl4pPr>
      <a:lvl5pPr marL="4572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7F7F7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617" y="2303790"/>
            <a:ext cx="7553497" cy="989914"/>
          </a:xfrm>
        </p:spPr>
        <p:txBody>
          <a:bodyPr/>
          <a:lstStyle/>
          <a:p>
            <a:r>
              <a:rPr lang="en-US" dirty="0"/>
              <a:t>Phenylbutyrate for STXBP1 and SLC6A1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93617" y="5924993"/>
            <a:ext cx="5427670" cy="620956"/>
          </a:xfrm>
        </p:spPr>
        <p:txBody>
          <a:bodyPr/>
          <a:lstStyle/>
          <a:p>
            <a:r>
              <a:rPr lang="en-US" dirty="0"/>
              <a:t>Zachary Grinspan MD MS</a:t>
            </a:r>
          </a:p>
          <a:p>
            <a:r>
              <a:rPr lang="en-US" dirty="0"/>
              <a:t>Interim Chief of Child Neurology </a:t>
            </a:r>
          </a:p>
          <a:p>
            <a:r>
              <a:rPr lang="en-US" dirty="0"/>
              <a:t>Director of Pediatric Epilepsy</a:t>
            </a:r>
          </a:p>
          <a:p>
            <a:r>
              <a:rPr lang="en-US" dirty="0"/>
              <a:t>Departments of Pediatrics and Population Health Sciences</a:t>
            </a:r>
          </a:p>
          <a:p>
            <a:r>
              <a:rPr lang="en-US" dirty="0"/>
              <a:t>Weill Cornell Medicine</a:t>
            </a:r>
          </a:p>
          <a:p>
            <a:r>
              <a:rPr lang="en-US" dirty="0"/>
              <a:t>STXBP1 Conference Aug 2022</a:t>
            </a:r>
          </a:p>
        </p:txBody>
      </p:sp>
    </p:spTree>
    <p:extLst>
      <p:ext uri="{BB962C8B-B14F-4D97-AF65-F5344CB8AC3E}">
        <p14:creationId xmlns:p14="http://schemas.microsoft.com/office/powerpoint/2010/main" val="3889093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B7FE-D90F-F045-8B70-8BD8C2A11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D2D7F-3D77-D348-A556-6E917755B7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9E1C9-7F63-8848-A074-5D25FDB1A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5" y="774011"/>
            <a:ext cx="7772400" cy="4077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EFED69-1FD1-2297-C07A-2AF8D3EC5A10}"/>
              </a:ext>
            </a:extLst>
          </p:cNvPr>
          <p:cNvSpPr txBox="1"/>
          <p:nvPr/>
        </p:nvSpPr>
        <p:spPr>
          <a:xfrm>
            <a:off x="3136767" y="4984594"/>
            <a:ext cx="2870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 enrollment: 20 children</a:t>
            </a:r>
          </a:p>
          <a:p>
            <a:r>
              <a:rPr lang="en-US" dirty="0"/>
              <a:t>	10 STXBP1</a:t>
            </a:r>
          </a:p>
          <a:p>
            <a:r>
              <a:rPr lang="en-US" dirty="0"/>
              <a:t>	10 SLC6A1</a:t>
            </a:r>
          </a:p>
        </p:txBody>
      </p:sp>
    </p:spTree>
    <p:extLst>
      <p:ext uri="{BB962C8B-B14F-4D97-AF65-F5344CB8AC3E}">
        <p14:creationId xmlns:p14="http://schemas.microsoft.com/office/powerpoint/2010/main" val="1413872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E5E90D-088B-674A-AA36-4B8DC211F7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Inclusion</a:t>
            </a:r>
          </a:p>
          <a:p>
            <a:pPr lvl="1"/>
            <a:r>
              <a:rPr lang="en-US" b="0" dirty="0"/>
              <a:t>2 month to 17 years with STXBP1-E </a:t>
            </a:r>
            <a:r>
              <a:rPr lang="en-US" b="0" i="1" dirty="0"/>
              <a:t>and seizures</a:t>
            </a:r>
          </a:p>
          <a:p>
            <a:pPr lvl="1"/>
            <a:r>
              <a:rPr lang="en-US" b="0" dirty="0"/>
              <a:t>2 month to 17 years with SLC6A1</a:t>
            </a:r>
            <a:endParaRPr lang="en-US" b="0" i="1" dirty="0"/>
          </a:p>
          <a:p>
            <a:pPr lvl="1"/>
            <a:r>
              <a:rPr lang="en-US" b="0" i="1" dirty="0"/>
              <a:t>(preference for younger children)</a:t>
            </a:r>
            <a:endParaRPr lang="en-US" b="0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Exclusion</a:t>
            </a:r>
          </a:p>
          <a:p>
            <a:pPr lvl="1"/>
            <a:r>
              <a:rPr lang="en-US" b="0" dirty="0"/>
              <a:t>Taking alfentanil, quinidine, cyclosporine, or probenecid (known interactions with PB). </a:t>
            </a:r>
          </a:p>
          <a:p>
            <a:pPr lvl="1"/>
            <a:r>
              <a:rPr lang="en-US" b="0" dirty="0"/>
              <a:t>Hepatic, renal, pancreatic insufficiency.</a:t>
            </a:r>
          </a:p>
          <a:p>
            <a:pPr lvl="1"/>
            <a:r>
              <a:rPr lang="en-US" b="0" dirty="0"/>
              <a:t>Inborn errors of beta oxidation. </a:t>
            </a:r>
          </a:p>
          <a:p>
            <a:pPr lvl="1"/>
            <a:r>
              <a:rPr lang="en-US" b="0" dirty="0"/>
              <a:t>Pregnancy</a:t>
            </a:r>
          </a:p>
          <a:p>
            <a:pPr lvl="1"/>
            <a:r>
              <a:rPr lang="en-US" b="0" dirty="0"/>
              <a:t>Known hypersensitivity to phenylbutyrate</a:t>
            </a:r>
          </a:p>
          <a:p>
            <a:pPr lvl="1"/>
            <a:r>
              <a:rPr lang="en-US" b="0" dirty="0"/>
              <a:t>Intestinal </a:t>
            </a:r>
            <a:r>
              <a:rPr lang="en-US" b="0" dirty="0" err="1"/>
              <a:t>malabsorbtion</a:t>
            </a:r>
            <a:endParaRPr lang="en-US" b="0" dirty="0"/>
          </a:p>
          <a:p>
            <a:pPr lvl="1"/>
            <a:r>
              <a:rPr lang="en-US" b="0" dirty="0"/>
              <a:t>Enrolled in another study within past 30 days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2B971-EB53-8A42-A5DB-B5B7A969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/ Exclusion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03C88-1DD7-C55D-F10A-4E7F5B02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92537"/>
            <a:ext cx="4428870" cy="14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E5E90D-088B-674A-AA36-4B8DC211F7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Known side effects</a:t>
            </a:r>
          </a:p>
          <a:p>
            <a:pPr lvl="1"/>
            <a:r>
              <a:rPr lang="en-US" b="0" dirty="0"/>
              <a:t>Amenorrhea / menstrual dysfunction, </a:t>
            </a:r>
            <a:r>
              <a:rPr lang="en-US" dirty="0"/>
              <a:t>decreased appetite</a:t>
            </a:r>
            <a:r>
              <a:rPr lang="en-US" b="0" dirty="0"/>
              <a:t>, GI upset, </a:t>
            </a:r>
            <a:r>
              <a:rPr lang="en-US" dirty="0"/>
              <a:t>sweet body odor</a:t>
            </a:r>
            <a:r>
              <a:rPr lang="en-US" b="0" dirty="0"/>
              <a:t>, constipation, rectal bleeding, pancreatitis, aplastic anemia, arrhythmia, renal tubular acidosis, metabolic acidosis, rash, and </a:t>
            </a:r>
            <a:r>
              <a:rPr lang="en-US" dirty="0"/>
              <a:t>somnolence</a:t>
            </a:r>
            <a:r>
              <a:rPr lang="en-US" b="0" dirty="0"/>
              <a:t>. </a:t>
            </a:r>
          </a:p>
          <a:p>
            <a:pPr lvl="1"/>
            <a:r>
              <a:rPr lang="en-US" b="0" dirty="0"/>
              <a:t>Confusion or change in mental status.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Drug interactions</a:t>
            </a:r>
          </a:p>
          <a:p>
            <a:pPr lvl="1"/>
            <a:r>
              <a:rPr lang="en-US" b="0" dirty="0"/>
              <a:t>Phenylbutyrate may reduce the effectiveness of midazolam, which is often used as an anti-seizure medication.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2B971-EB53-8A42-A5DB-B5B7A969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&amp; Tolerability</a:t>
            </a:r>
          </a:p>
        </p:txBody>
      </p:sp>
    </p:spTree>
    <p:extLst>
      <p:ext uri="{BB962C8B-B14F-4D97-AF65-F5344CB8AC3E}">
        <p14:creationId xmlns:p14="http://schemas.microsoft.com/office/powerpoint/2010/main" val="341420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E5E90D-088B-674A-AA36-4B8DC211F7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b="0" dirty="0"/>
              <a:t>Seizure burden</a:t>
            </a:r>
          </a:p>
          <a:p>
            <a:pPr lvl="0"/>
            <a:r>
              <a:rPr lang="en-US" b="0" dirty="0"/>
              <a:t>EEGs abnormalities</a:t>
            </a:r>
          </a:p>
          <a:p>
            <a:pPr lvl="0"/>
            <a:r>
              <a:rPr lang="en-US" b="0" dirty="0"/>
              <a:t>Quality of Life (PEDSQL, PELHS-QOL-2)</a:t>
            </a:r>
          </a:p>
          <a:p>
            <a:pPr lvl="0"/>
            <a:r>
              <a:rPr lang="en-US" b="0" dirty="0"/>
              <a:t>Development (Vineland)</a:t>
            </a:r>
          </a:p>
          <a:p>
            <a:pPr lvl="0"/>
            <a:r>
              <a:rPr lang="en-US" b="0" dirty="0"/>
              <a:t>Communication (ORCA)</a:t>
            </a:r>
          </a:p>
          <a:p>
            <a:pPr lvl="0"/>
            <a:r>
              <a:rPr lang="en-US" b="0" dirty="0"/>
              <a:t>Behavior (ABC)</a:t>
            </a:r>
          </a:p>
          <a:p>
            <a:pPr lvl="0"/>
            <a:r>
              <a:rPr lang="en-US" b="0" dirty="0"/>
              <a:t>Sleep (CSHQ)</a:t>
            </a:r>
          </a:p>
          <a:p>
            <a:r>
              <a:rPr lang="en-US" b="0" dirty="0"/>
              <a:t>Qualitative description of abnormal movement captured on video</a:t>
            </a:r>
          </a:p>
          <a:p>
            <a:pPr lvl="0"/>
            <a:r>
              <a:rPr lang="en-US" b="0" dirty="0"/>
              <a:t>Caregiver qualitative experience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2B971-EB53-8A42-A5DB-B5B7A969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Exploratory Outcomes</a:t>
            </a:r>
          </a:p>
        </p:txBody>
      </p:sp>
    </p:spTree>
    <p:extLst>
      <p:ext uri="{BB962C8B-B14F-4D97-AF65-F5344CB8AC3E}">
        <p14:creationId xmlns:p14="http://schemas.microsoft.com/office/powerpoint/2010/main" val="2114795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9A3295-F225-A943-9C6C-886C6265AE9F}"/>
              </a:ext>
            </a:extLst>
          </p:cNvPr>
          <p:cNvCxnSpPr/>
          <p:nvPr/>
        </p:nvCxnSpPr>
        <p:spPr>
          <a:xfrm>
            <a:off x="740004" y="3354958"/>
            <a:ext cx="20574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AD2D4B-2232-DC41-82F4-B03585DD03E4}"/>
              </a:ext>
            </a:extLst>
          </p:cNvPr>
          <p:cNvCxnSpPr/>
          <p:nvPr/>
        </p:nvCxnSpPr>
        <p:spPr>
          <a:xfrm>
            <a:off x="2797404" y="3305540"/>
            <a:ext cx="30861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D2E595F-0F1B-4D40-BAEC-9D587B7C91D1}"/>
              </a:ext>
            </a:extLst>
          </p:cNvPr>
          <p:cNvCxnSpPr/>
          <p:nvPr/>
        </p:nvCxnSpPr>
        <p:spPr>
          <a:xfrm>
            <a:off x="5883504" y="3354958"/>
            <a:ext cx="10287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973D41-B85B-EC49-8C46-986654947D26}"/>
              </a:ext>
            </a:extLst>
          </p:cNvPr>
          <p:cNvCxnSpPr/>
          <p:nvPr/>
        </p:nvCxnSpPr>
        <p:spPr>
          <a:xfrm>
            <a:off x="6912204" y="3305540"/>
            <a:ext cx="10287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6E10461-9A04-6B41-AF19-3A9AA974257A}"/>
              </a:ext>
            </a:extLst>
          </p:cNvPr>
          <p:cNvSpPr txBox="1"/>
          <p:nvPr/>
        </p:nvSpPr>
        <p:spPr>
          <a:xfrm>
            <a:off x="740005" y="3361239"/>
            <a:ext cx="2057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 weeks</a:t>
            </a:r>
          </a:p>
          <a:p>
            <a:pPr algn="ctr"/>
            <a:r>
              <a:rPr lang="en-US" sz="1350" dirty="0"/>
              <a:t>weekly phone calls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57AAA5-8E3E-8749-9FD3-57FAC1818405}"/>
              </a:ext>
            </a:extLst>
          </p:cNvPr>
          <p:cNvSpPr txBox="1"/>
          <p:nvPr/>
        </p:nvSpPr>
        <p:spPr>
          <a:xfrm>
            <a:off x="2797404" y="3366924"/>
            <a:ext cx="3086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6 weeks</a:t>
            </a:r>
          </a:p>
          <a:p>
            <a:pPr algn="ctr"/>
            <a:r>
              <a:rPr lang="en-US" sz="1350" dirty="0"/>
              <a:t>Full dose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8F2B83-685F-8A41-AEB3-38181E71520F}"/>
              </a:ext>
            </a:extLst>
          </p:cNvPr>
          <p:cNvSpPr txBox="1"/>
          <p:nvPr/>
        </p:nvSpPr>
        <p:spPr>
          <a:xfrm>
            <a:off x="5883504" y="3369424"/>
            <a:ext cx="1028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 weeks taper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009BF-A3A0-0E41-8AB3-FE77A6F51459}"/>
              </a:ext>
            </a:extLst>
          </p:cNvPr>
          <p:cNvSpPr txBox="1"/>
          <p:nvPr/>
        </p:nvSpPr>
        <p:spPr>
          <a:xfrm>
            <a:off x="6912204" y="3366924"/>
            <a:ext cx="10287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 weeks follow up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2B77A9-B512-5047-9D17-1B8A64C62007}"/>
              </a:ext>
            </a:extLst>
          </p:cNvPr>
          <p:cNvCxnSpPr/>
          <p:nvPr/>
        </p:nvCxnSpPr>
        <p:spPr>
          <a:xfrm flipV="1">
            <a:off x="2797404" y="3775040"/>
            <a:ext cx="0" cy="781616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B25ACC4-0BEB-2545-8416-AEE02469E1CF}"/>
              </a:ext>
            </a:extLst>
          </p:cNvPr>
          <p:cNvSpPr txBox="1"/>
          <p:nvPr/>
        </p:nvSpPr>
        <p:spPr>
          <a:xfrm>
            <a:off x="1726022" y="4695155"/>
            <a:ext cx="2142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ADMISSION #1</a:t>
            </a:r>
          </a:p>
          <a:p>
            <a:pPr algn="ctr"/>
            <a:r>
              <a:rPr lang="en-US" sz="1350" dirty="0"/>
              <a:t>(brief up-titration)</a:t>
            </a:r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Weill Cornell Medicine, NYC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4D40EA-7E66-F14C-99B4-66AFFAD78A13}"/>
              </a:ext>
            </a:extLst>
          </p:cNvPr>
          <p:cNvCxnSpPr/>
          <p:nvPr/>
        </p:nvCxnSpPr>
        <p:spPr>
          <a:xfrm flipV="1">
            <a:off x="5883504" y="3775040"/>
            <a:ext cx="0" cy="781616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1897E2E-B186-4946-BADD-DB0E5A0CE2BE}"/>
              </a:ext>
            </a:extLst>
          </p:cNvPr>
          <p:cNvSpPr txBox="1"/>
          <p:nvPr/>
        </p:nvSpPr>
        <p:spPr>
          <a:xfrm>
            <a:off x="4812122" y="4695155"/>
            <a:ext cx="2142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ADMISSION #2</a:t>
            </a:r>
          </a:p>
          <a:p>
            <a:pPr algn="ctr"/>
            <a:endParaRPr lang="en-US" sz="1350" dirty="0"/>
          </a:p>
          <a:p>
            <a:pPr algn="ctr"/>
            <a:endParaRPr lang="en-US" sz="1350" dirty="0"/>
          </a:p>
          <a:p>
            <a:pPr algn="ctr"/>
            <a:r>
              <a:rPr lang="en-US" sz="1350" dirty="0"/>
              <a:t>Weill Cornell Medicine, NYC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3C32ED02-80F5-AA43-8EA0-1CFA3C9DE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8624"/>
            <a:ext cx="7886700" cy="994172"/>
          </a:xfrm>
        </p:spPr>
        <p:txBody>
          <a:bodyPr/>
          <a:lstStyle/>
          <a:p>
            <a:r>
              <a:rPr lang="en-US" dirty="0"/>
              <a:t>Study Design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E68D59-F3E1-704F-A9A8-E23CE455F0C7}"/>
              </a:ext>
            </a:extLst>
          </p:cNvPr>
          <p:cNvCxnSpPr>
            <a:cxnSpLocks/>
          </p:cNvCxnSpPr>
          <p:nvPr/>
        </p:nvCxnSpPr>
        <p:spPr>
          <a:xfrm>
            <a:off x="2797404" y="2899139"/>
            <a:ext cx="4133382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F0402CC-093E-894A-B8CC-8689A55A853D}"/>
              </a:ext>
            </a:extLst>
          </p:cNvPr>
          <p:cNvSpPr txBox="1"/>
          <p:nvPr/>
        </p:nvSpPr>
        <p:spPr>
          <a:xfrm>
            <a:off x="2815986" y="2366540"/>
            <a:ext cx="4114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8 weeks exposure to drug</a:t>
            </a:r>
          </a:p>
          <a:p>
            <a:pPr algn="ctr"/>
            <a:r>
              <a:rPr lang="en-US" sz="1350" b="1" dirty="0">
                <a:solidFill>
                  <a:srgbClr val="FF0000"/>
                </a:solidFill>
              </a:rPr>
              <a:t>(4 days up-titration, 2 weeks down-titration)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39842A4-B1E9-DC43-8683-D6D18696E44F}"/>
              </a:ext>
            </a:extLst>
          </p:cNvPr>
          <p:cNvCxnSpPr/>
          <p:nvPr/>
        </p:nvCxnSpPr>
        <p:spPr>
          <a:xfrm flipV="1">
            <a:off x="737058" y="3775040"/>
            <a:ext cx="0" cy="781616"/>
          </a:xfrm>
          <a:prstGeom prst="straightConnector1">
            <a:avLst/>
          </a:prstGeom>
          <a:ln w="1270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2262981-CC60-994A-A79B-16A04735A1A9}"/>
              </a:ext>
            </a:extLst>
          </p:cNvPr>
          <p:cNvSpPr txBox="1"/>
          <p:nvPr/>
        </p:nvSpPr>
        <p:spPr>
          <a:xfrm>
            <a:off x="176571" y="4689470"/>
            <a:ext cx="11640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ENROLLMENT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F1D249-CAA8-5E43-82A8-F70EC124D6A5}"/>
              </a:ext>
            </a:extLst>
          </p:cNvPr>
          <p:cNvSpPr txBox="1"/>
          <p:nvPr/>
        </p:nvSpPr>
        <p:spPr>
          <a:xfrm>
            <a:off x="7959485" y="2899139"/>
            <a:ext cx="12062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highlight>
                  <a:srgbClr val="FFFF00"/>
                </a:highlight>
              </a:rPr>
              <a:t>OPTION FOR EXTENDED USE</a:t>
            </a:r>
          </a:p>
        </p:txBody>
      </p:sp>
    </p:spTree>
    <p:extLst>
      <p:ext uri="{BB962C8B-B14F-4D97-AF65-F5344CB8AC3E}">
        <p14:creationId xmlns:p14="http://schemas.microsoft.com/office/powerpoint/2010/main" val="236956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2" grpId="0"/>
      <p:bldP spid="35" grpId="0"/>
      <p:bldP spid="3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D9CD01-62FE-EEE2-3688-EA03EDB18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Early Results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AFBD1D0-60AE-B589-DC6D-CE6D6BC92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F4D765-F09C-F2C4-9557-4C40A5677F38}"/>
              </a:ext>
            </a:extLst>
          </p:cNvPr>
          <p:cNvSpPr/>
          <p:nvPr/>
        </p:nvSpPr>
        <p:spPr>
          <a:xfrm>
            <a:off x="188464" y="69802"/>
            <a:ext cx="2450034" cy="12773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37DD13-7115-45CD-4BA3-6FDE65714466}"/>
              </a:ext>
            </a:extLst>
          </p:cNvPr>
          <p:cNvSpPr/>
          <p:nvPr/>
        </p:nvSpPr>
        <p:spPr>
          <a:xfrm>
            <a:off x="6505501" y="5085042"/>
            <a:ext cx="2450034" cy="12773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74E7F-C876-B958-BD8E-8BF1535E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05" y="466369"/>
            <a:ext cx="7189389" cy="56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48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5EBA8B-0034-7C82-145C-6FC23A774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1" t="4900"/>
          <a:stretch/>
        </p:blipFill>
        <p:spPr>
          <a:xfrm>
            <a:off x="153563" y="1200586"/>
            <a:ext cx="8723884" cy="357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5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FF41E5-7355-2FA9-A82C-6F5A820F1AC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b="0" dirty="0">
                <a:ea typeface="Calibri" panose="020F0502020204030204" pitchFamily="34" charset="0"/>
                <a:cs typeface="Helvetica" panose="020B0604020202020204" pitchFamily="34" charset="0"/>
              </a:rPr>
              <a:t>Communication (ORCA). 8 of 11 with improvement.</a:t>
            </a:r>
          </a:p>
          <a:p>
            <a:pPr>
              <a:lnSpc>
                <a:spcPct val="107000"/>
              </a:lnSpc>
            </a:pPr>
            <a:r>
              <a:rPr lang="en-US" b="0" dirty="0">
                <a:ea typeface="Calibri" panose="020F0502020204030204" pitchFamily="34" charset="0"/>
                <a:cs typeface="Helvetica" panose="020B0604020202020204" pitchFamily="34" charset="0"/>
              </a:rPr>
              <a:t>Sleep (CSHQ). 5 of 12 with improvement.</a:t>
            </a:r>
          </a:p>
          <a:p>
            <a:pPr>
              <a:lnSpc>
                <a:spcPct val="107000"/>
              </a:lnSpc>
            </a:pPr>
            <a:r>
              <a:rPr lang="en-US" b="0" dirty="0">
                <a:ea typeface="Calibri" panose="020F0502020204030204" pitchFamily="34" charset="0"/>
                <a:cs typeface="Helvetica" panose="020B0604020202020204" pitchFamily="34" charset="0"/>
              </a:rPr>
              <a:t>Quality of Life (PedsQL). 4 of 11 with improvement.</a:t>
            </a:r>
          </a:p>
          <a:p>
            <a:pPr>
              <a:lnSpc>
                <a:spcPct val="107000"/>
              </a:lnSpc>
            </a:pPr>
            <a:r>
              <a:rPr lang="en-US" b="0" dirty="0">
                <a:ea typeface="Calibri" panose="020F0502020204030204" pitchFamily="34" charset="0"/>
                <a:cs typeface="Helvetica" panose="020B0604020202020204" pitchFamily="34" charset="0"/>
              </a:rPr>
              <a:t>EEG changes (next slides)</a:t>
            </a:r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087197-BF3A-6851-C267-0E6A720A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85" y="1129144"/>
            <a:ext cx="8927615" cy="780331"/>
          </a:xfrm>
        </p:spPr>
        <p:txBody>
          <a:bodyPr>
            <a:normAutofit fontScale="90000"/>
          </a:bodyPr>
          <a:lstStyle/>
          <a:p>
            <a:r>
              <a:rPr lang="en-US" dirty="0"/>
              <a:t>NONSEIZURE OUTCOMES </a:t>
            </a:r>
            <a:r>
              <a:rPr lang="en-US" i="1" dirty="0"/>
              <a:t>(at 10 weeks, preliminary)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6715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8D13D9-9F59-53F4-6097-2D2800EEEC8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ED6B19-3990-EA0C-8B34-D2A0B174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3E276-63C8-6698-8A2D-02984F4B9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7" y="956187"/>
            <a:ext cx="8095785" cy="4429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FE35B8-0AE2-5713-2803-3E9897AB6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5283"/>
            <a:ext cx="9144000" cy="1322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1BBBB2-8AB5-22B0-B187-D92F5DE2B29A}"/>
              </a:ext>
            </a:extLst>
          </p:cNvPr>
          <p:cNvSpPr txBox="1"/>
          <p:nvPr/>
        </p:nvSpPr>
        <p:spPr>
          <a:xfrm>
            <a:off x="2493666" y="203750"/>
            <a:ext cx="6161367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/>
              <a:t>5 year old boy with SLC6A1, initial EEG</a:t>
            </a:r>
          </a:p>
        </p:txBody>
      </p:sp>
    </p:spTree>
    <p:extLst>
      <p:ext uri="{BB962C8B-B14F-4D97-AF65-F5344CB8AC3E}">
        <p14:creationId xmlns:p14="http://schemas.microsoft.com/office/powerpoint/2010/main" val="11166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C74A78-8446-01A2-DAFC-8A393CEEA38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Weill Cornell Medicine</a:t>
            </a:r>
          </a:p>
          <a:p>
            <a:pPr marL="400050" lvl="1" indent="0">
              <a:buNone/>
            </a:pPr>
            <a:r>
              <a:rPr lang="en-US" b="0" dirty="0"/>
              <a:t>Zachary Grinspan MD MS</a:t>
            </a:r>
          </a:p>
          <a:p>
            <a:pPr marL="400050" lvl="1" indent="0">
              <a:buNone/>
            </a:pPr>
            <a:r>
              <a:rPr lang="en-US" b="0" dirty="0"/>
              <a:t>Jacqueline </a:t>
            </a:r>
            <a:r>
              <a:rPr lang="en-US" b="0" dirty="0" err="1"/>
              <a:t>Burré</a:t>
            </a:r>
            <a:r>
              <a:rPr lang="en-US" b="0" dirty="0"/>
              <a:t> PhD</a:t>
            </a:r>
          </a:p>
          <a:p>
            <a:pPr marL="400050" lvl="1" indent="0">
              <a:buNone/>
            </a:pPr>
            <a:r>
              <a:rPr lang="en-US" b="0" dirty="0"/>
              <a:t>Jennifer Cross MD</a:t>
            </a:r>
          </a:p>
          <a:p>
            <a:pPr marL="400050" lvl="1" indent="0">
              <a:buNone/>
            </a:pPr>
            <a:r>
              <a:rPr lang="en-US" b="0" dirty="0"/>
              <a:t>M Elizabeth Ross MD PhD</a:t>
            </a:r>
          </a:p>
          <a:p>
            <a:pPr marL="400050" lvl="1" indent="0">
              <a:buNone/>
            </a:pPr>
            <a:r>
              <a:rPr lang="en-US" b="0" dirty="0" err="1"/>
              <a:t>Guoan</a:t>
            </a:r>
            <a:r>
              <a:rPr lang="en-US" b="0" dirty="0"/>
              <a:t> Zhang PhD </a:t>
            </a:r>
          </a:p>
          <a:p>
            <a:pPr marL="400050" lvl="1" indent="0">
              <a:buNone/>
            </a:pPr>
            <a:r>
              <a:rPr lang="en-US" b="0" dirty="0"/>
              <a:t>Kerry Gao</a:t>
            </a:r>
          </a:p>
          <a:p>
            <a:pPr marL="400050" lvl="1" indent="0">
              <a:buNone/>
            </a:pPr>
            <a:r>
              <a:rPr lang="en-US" b="0" dirty="0"/>
              <a:t>Natasha Basma, MPH</a:t>
            </a:r>
          </a:p>
          <a:p>
            <a:endParaRPr lang="en-US" b="0" dirty="0"/>
          </a:p>
          <a:p>
            <a:pPr marL="0" indent="0">
              <a:buNone/>
            </a:pPr>
            <a:r>
              <a:rPr lang="en-US" dirty="0"/>
              <a:t>Children’s Hospital Colorado</a:t>
            </a:r>
          </a:p>
          <a:p>
            <a:pPr marL="400050" lvl="1" indent="0">
              <a:buNone/>
            </a:pPr>
            <a:r>
              <a:rPr lang="en-US" b="0" dirty="0"/>
              <a:t>Scott Demarest MD</a:t>
            </a:r>
          </a:p>
          <a:p>
            <a:pPr marL="400050" lvl="1" indent="0">
              <a:buNone/>
            </a:pPr>
            <a:r>
              <a:rPr lang="en-US" b="0" dirty="0"/>
              <a:t>Elizabeth </a:t>
            </a:r>
            <a:r>
              <a:rPr lang="en-US" b="0" dirty="0" err="1"/>
              <a:t>Dubow</a:t>
            </a:r>
            <a:r>
              <a:rPr lang="en-US" b="0" dirty="0"/>
              <a:t> MD</a:t>
            </a:r>
          </a:p>
          <a:p>
            <a:pPr marL="400050" lvl="1" indent="0">
              <a:buNone/>
            </a:pPr>
            <a:r>
              <a:rPr lang="en-US" b="0" dirty="0"/>
              <a:t>Alexandra Lamar</a:t>
            </a:r>
          </a:p>
          <a:p>
            <a:pPr marL="400050" lvl="1" indent="0">
              <a:buNone/>
            </a:pPr>
            <a:r>
              <a:rPr lang="en-US" b="0" dirty="0" err="1"/>
              <a:t>Flor</a:t>
            </a:r>
            <a:r>
              <a:rPr lang="en-US" b="0" dirty="0"/>
              <a:t> Abila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48724A-EF29-BA85-0B34-F44A0E77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75C015E-EDEB-F056-709F-B61585B553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E183B-223F-0D1F-FCBB-FEAD0357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131" y="3745783"/>
            <a:ext cx="3473091" cy="1447122"/>
          </a:xfrm>
          <a:prstGeom prst="rect">
            <a:avLst/>
          </a:prstGeom>
        </p:spPr>
      </p:pic>
      <p:pic>
        <p:nvPicPr>
          <p:cNvPr id="2052" name="Picture 4" descr="Weill Cornell Medicine">
            <a:extLst>
              <a:ext uri="{FF2B5EF4-FFF2-40B4-BE49-F238E27FC236}">
                <a16:creationId xmlns:a16="http://schemas.microsoft.com/office/drawing/2014/main" id="{A128CE84-6C9E-FDEF-61C6-E7D88AC2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35" y="1883481"/>
            <a:ext cx="4726952" cy="109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506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F9A2F9-C2DD-B77C-A7B2-2241717F90E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41B1E3-B100-D86D-60F8-F24CBB45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91967-04E3-7394-26F0-1D810FDF9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4008"/>
            <a:ext cx="9144000" cy="1322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74D2C-15CC-7CAF-7D8D-443EEFB09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00" y="1129144"/>
            <a:ext cx="9144000" cy="3851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7F27AD-3E18-7EFB-ABA3-DE9DDCF06FA7}"/>
              </a:ext>
            </a:extLst>
          </p:cNvPr>
          <p:cNvSpPr txBox="1"/>
          <p:nvPr/>
        </p:nvSpPr>
        <p:spPr>
          <a:xfrm>
            <a:off x="2281793" y="201477"/>
            <a:ext cx="6751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/>
              <a:t>5 year old boy with SLC6A1, follow up EEG</a:t>
            </a:r>
          </a:p>
        </p:txBody>
      </p:sp>
    </p:spTree>
    <p:extLst>
      <p:ext uri="{BB962C8B-B14F-4D97-AF65-F5344CB8AC3E}">
        <p14:creationId xmlns:p14="http://schemas.microsoft.com/office/powerpoint/2010/main" val="36052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22B35C-DF28-A74B-BC50-2BFBAE3B676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62427" y="1909475"/>
            <a:ext cx="7652347" cy="3666377"/>
          </a:xfrm>
        </p:spPr>
        <p:txBody>
          <a:bodyPr>
            <a:normAutofit/>
          </a:bodyPr>
          <a:lstStyle/>
          <a:p>
            <a:r>
              <a:rPr lang="en-US" b="0" dirty="0"/>
              <a:t>Safety -- no novel adverse events</a:t>
            </a:r>
          </a:p>
          <a:p>
            <a:pPr lvl="1"/>
            <a:r>
              <a:rPr lang="en-US" b="0" dirty="0"/>
              <a:t>Odor, Sleepiness, Appetite Suppression</a:t>
            </a:r>
          </a:p>
          <a:p>
            <a:pPr lvl="1"/>
            <a:r>
              <a:rPr lang="en-US" b="0" dirty="0"/>
              <a:t>One child with metabolic acidosis withdrew</a:t>
            </a:r>
          </a:p>
          <a:p>
            <a:r>
              <a:rPr lang="en-US" b="0" dirty="0"/>
              <a:t>Tolerability</a:t>
            </a:r>
          </a:p>
          <a:p>
            <a:pPr lvl="1"/>
            <a:r>
              <a:rPr lang="en-US" b="0" dirty="0"/>
              <a:t>Few to none missed doses</a:t>
            </a:r>
          </a:p>
          <a:p>
            <a:r>
              <a:rPr lang="en-US" b="0" dirty="0"/>
              <a:t>Effective for tonic seizures, absence seizures, not epileptic spasms</a:t>
            </a:r>
          </a:p>
          <a:p>
            <a:r>
              <a:rPr lang="en-US" b="0" dirty="0"/>
              <a:t>Parents often report increased engagement, alertness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2F009-2926-FC47-B914-E9BF8B0C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Findings</a:t>
            </a:r>
          </a:p>
        </p:txBody>
      </p:sp>
    </p:spTree>
    <p:extLst>
      <p:ext uri="{BB962C8B-B14F-4D97-AF65-F5344CB8AC3E}">
        <p14:creationId xmlns:p14="http://schemas.microsoft.com/office/powerpoint/2010/main" val="1466367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365967-D3B1-0F6B-30B1-8333F656B2C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0" dirty="0"/>
              <a:t>Open label study</a:t>
            </a:r>
          </a:p>
          <a:p>
            <a:r>
              <a:rPr lang="en-US" b="0" dirty="0"/>
              <a:t>Absence / staring spells not clearly seizures in some children</a:t>
            </a:r>
          </a:p>
          <a:p>
            <a:r>
              <a:rPr lang="en-US" b="0" dirty="0"/>
              <a:t>Absence / staring spells are not countable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81257D-4573-08AB-C061-328E955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1633623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55E370-4797-D1B2-E007-A521C72372C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0" dirty="0"/>
              <a:t>Full analysis pending</a:t>
            </a:r>
          </a:p>
          <a:p>
            <a:r>
              <a:rPr lang="en-US" b="0" dirty="0"/>
              <a:t>Working to obtain new sources of phenylbutyrate (industry, academia)</a:t>
            </a:r>
          </a:p>
          <a:p>
            <a:r>
              <a:rPr lang="en-US" b="0" dirty="0"/>
              <a:t>Considering expansion to additional rare diseases (</a:t>
            </a:r>
            <a:r>
              <a:rPr lang="en-US" dirty="0"/>
              <a:t>SYNGAP1, </a:t>
            </a:r>
            <a:r>
              <a:rPr lang="en-US" b="0" dirty="0"/>
              <a:t>SLC6A8, others)</a:t>
            </a:r>
          </a:p>
          <a:p>
            <a:r>
              <a:rPr lang="en-US" b="0" dirty="0"/>
              <a:t>EEG changes need to be quantified</a:t>
            </a:r>
          </a:p>
          <a:p>
            <a:r>
              <a:rPr lang="en-US" b="0" dirty="0"/>
              <a:t>Definitive trial?</a:t>
            </a:r>
          </a:p>
          <a:p>
            <a:endParaRPr lang="en-US" b="0" dirty="0"/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0EB016-B2C8-4EDC-8B42-41F91383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51849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A6F538-B555-6E4F-A158-41ABDE88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BF031E1-18DC-4F42-AD09-15C3384B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07" y="3293572"/>
            <a:ext cx="3225315" cy="3225315"/>
          </a:xfrm>
          <a:prstGeom prst="rect">
            <a:avLst/>
          </a:prstGeom>
        </p:spPr>
      </p:pic>
      <p:pic>
        <p:nvPicPr>
          <p:cNvPr id="3074" name="Picture 2" descr="Orphan Disease Center">
            <a:extLst>
              <a:ext uri="{FF2B5EF4-FFF2-40B4-BE49-F238E27FC236}">
                <a16:creationId xmlns:a16="http://schemas.microsoft.com/office/drawing/2014/main" id="{0EB7EDDA-4369-134F-9FF1-813DF60BD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7" y="1828563"/>
            <a:ext cx="4572736" cy="136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STXers — Million Dollar Bike Ride">
            <a:extLst>
              <a:ext uri="{FF2B5EF4-FFF2-40B4-BE49-F238E27FC236}">
                <a16:creationId xmlns:a16="http://schemas.microsoft.com/office/drawing/2014/main" id="{18A6457A-5940-3D40-9FEB-56DEC34A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23" y="1678056"/>
            <a:ext cx="2422012" cy="16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ara Inspired - Home | Facebook">
            <a:extLst>
              <a:ext uri="{FF2B5EF4-FFF2-40B4-BE49-F238E27FC236}">
                <a16:creationId xmlns:a16="http://schemas.microsoft.com/office/drawing/2014/main" id="{B3329BB3-9976-8240-91C8-D6E2C1894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02" y="1336983"/>
            <a:ext cx="1717893" cy="17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orizon Therapeutics">
            <a:extLst>
              <a:ext uri="{FF2B5EF4-FFF2-40B4-BE49-F238E27FC236}">
                <a16:creationId xmlns:a16="http://schemas.microsoft.com/office/drawing/2014/main" id="{602F8CD6-5063-2D4B-A568-5FAC1626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87" y="3995739"/>
            <a:ext cx="4201402" cy="12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XBP1 Foundation">
            <a:extLst>
              <a:ext uri="{FF2B5EF4-FFF2-40B4-BE49-F238E27FC236}">
                <a16:creationId xmlns:a16="http://schemas.microsoft.com/office/drawing/2014/main" id="{BB6CA40F-EB10-C343-AA79-41C659971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03" y="143152"/>
            <a:ext cx="4151437" cy="113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64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05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nter for Neurogenetics">
            <a:extLst>
              <a:ext uri="{FF2B5EF4-FFF2-40B4-BE49-F238E27FC236}">
                <a16:creationId xmlns:a16="http://schemas.microsoft.com/office/drawing/2014/main" id="{58523AB4-259C-8447-8919-F9A6A76D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7" y="1114942"/>
            <a:ext cx="4891905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diatrics | Weill Cornell Medicine">
            <a:extLst>
              <a:ext uri="{FF2B5EF4-FFF2-40B4-BE49-F238E27FC236}">
                <a16:creationId xmlns:a16="http://schemas.microsoft.com/office/drawing/2014/main" id="{11EF1832-DB31-B948-9607-BA08E9A55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7" y="2946696"/>
            <a:ext cx="504281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me | Population Health Sciences">
            <a:extLst>
              <a:ext uri="{FF2B5EF4-FFF2-40B4-BE49-F238E27FC236}">
                <a16:creationId xmlns:a16="http://schemas.microsoft.com/office/drawing/2014/main" id="{AEED50AE-D689-9B4E-B1CD-5F83C2995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03" y="2032296"/>
            <a:ext cx="5129784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urology | Weill Cornell Medicine">
            <a:extLst>
              <a:ext uri="{FF2B5EF4-FFF2-40B4-BE49-F238E27FC236}">
                <a16:creationId xmlns:a16="http://schemas.microsoft.com/office/drawing/2014/main" id="{DD009519-F4DB-7C40-AAAF-48806CC6A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803" y="3861096"/>
            <a:ext cx="444258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ct 15 | COVID Resources for Families &amp;amp; Caregivers | Washington Heights, NY  Patch">
            <a:extLst>
              <a:ext uri="{FF2B5EF4-FFF2-40B4-BE49-F238E27FC236}">
                <a16:creationId xmlns:a16="http://schemas.microsoft.com/office/drawing/2014/main" id="{36984F15-D245-2941-86A1-E53C1C678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6" b="35254"/>
          <a:stretch/>
        </p:blipFill>
        <p:spPr bwMode="auto">
          <a:xfrm>
            <a:off x="5122672" y="109888"/>
            <a:ext cx="4008644" cy="91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epartment of Biochemistry">
            <a:extLst>
              <a:ext uri="{FF2B5EF4-FFF2-40B4-BE49-F238E27FC236}">
                <a16:creationId xmlns:a16="http://schemas.microsoft.com/office/drawing/2014/main" id="{28A5C085-AC37-8743-A12E-45211EBB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67" y="4631523"/>
            <a:ext cx="467019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CEBF7-F962-3042-8D18-5EAF822569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132" y="5545923"/>
            <a:ext cx="5038819" cy="10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8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A6F538-B555-6E4F-A158-41ABDE88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YOU!!!!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BF031E1-18DC-4F42-AD09-15C3384B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05" y="1519309"/>
            <a:ext cx="2635175" cy="2635175"/>
          </a:xfrm>
          <a:prstGeom prst="rect">
            <a:avLst/>
          </a:prstGeom>
        </p:spPr>
      </p:pic>
      <p:pic>
        <p:nvPicPr>
          <p:cNvPr id="3074" name="Picture 2" descr="Orphan Disease Center">
            <a:extLst>
              <a:ext uri="{FF2B5EF4-FFF2-40B4-BE49-F238E27FC236}">
                <a16:creationId xmlns:a16="http://schemas.microsoft.com/office/drawing/2014/main" id="{0EB7EDDA-4369-134F-9FF1-813DF60BD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31" y="2230521"/>
            <a:ext cx="4061303" cy="12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STXers — Million Dollar Bike Ride">
            <a:extLst>
              <a:ext uri="{FF2B5EF4-FFF2-40B4-BE49-F238E27FC236}">
                <a16:creationId xmlns:a16="http://schemas.microsoft.com/office/drawing/2014/main" id="{18A6457A-5940-3D40-9FEB-56DEC34A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07" y="293959"/>
            <a:ext cx="2422012" cy="16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ara Inspired - Home | Facebook">
            <a:extLst>
              <a:ext uri="{FF2B5EF4-FFF2-40B4-BE49-F238E27FC236}">
                <a16:creationId xmlns:a16="http://schemas.microsoft.com/office/drawing/2014/main" id="{B3329BB3-9976-8240-91C8-D6E2C1894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02" y="1336983"/>
            <a:ext cx="1717893" cy="171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orizon Therapeutics">
            <a:extLst>
              <a:ext uri="{FF2B5EF4-FFF2-40B4-BE49-F238E27FC236}">
                <a16:creationId xmlns:a16="http://schemas.microsoft.com/office/drawing/2014/main" id="{602F8CD6-5063-2D4B-A568-5FAC1626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8" y="4154484"/>
            <a:ext cx="4201402" cy="128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XBP1 Foundation">
            <a:extLst>
              <a:ext uri="{FF2B5EF4-FFF2-40B4-BE49-F238E27FC236}">
                <a16:creationId xmlns:a16="http://schemas.microsoft.com/office/drawing/2014/main" id="{BB6CA40F-EB10-C343-AA79-41C659971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23" y="181425"/>
            <a:ext cx="3092157" cy="8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24AD4-CAEA-9CBE-92C3-EA7BE265D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311" y="3803125"/>
            <a:ext cx="3473091" cy="14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8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794625-0E77-4B48-BED1-661050F8EF0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62427" y="1909475"/>
            <a:ext cx="7759059" cy="3326479"/>
          </a:xfrm>
        </p:spPr>
        <p:txBody>
          <a:bodyPr/>
          <a:lstStyle/>
          <a:p>
            <a:r>
              <a:rPr lang="en-US" b="0" dirty="0"/>
              <a:t>Nearly all have epilepsy (91%; typically generalized)</a:t>
            </a:r>
          </a:p>
          <a:p>
            <a:r>
              <a:rPr lang="en-US" b="0" dirty="0"/>
              <a:t>Most with developmental delay / cognitive impairment (82%)</a:t>
            </a:r>
          </a:p>
          <a:p>
            <a:r>
              <a:rPr lang="en-US" b="0" dirty="0"/>
              <a:t>Hypotonia (79%)</a:t>
            </a:r>
          </a:p>
          <a:p>
            <a:r>
              <a:rPr lang="en-US" b="0" dirty="0"/>
              <a:t>Substantial minorities with autism spectrum disorder, movement disorder, problems with attention or aggression, high pain tolerance, sleep problems</a:t>
            </a:r>
          </a:p>
          <a:p>
            <a:r>
              <a:rPr lang="en-US" b="0" dirty="0"/>
              <a:t>SLC6A1 protein product = GABA transporter protein type 1 (GAT-1)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400024-F1D5-CD46-9EB8-49F9907A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SLC6A1 Neurodevelopmental Disorder</a:t>
            </a:r>
          </a:p>
        </p:txBody>
      </p:sp>
    </p:spTree>
    <p:extLst>
      <p:ext uri="{BB962C8B-B14F-4D97-AF65-F5344CB8AC3E}">
        <p14:creationId xmlns:p14="http://schemas.microsoft.com/office/powerpoint/2010/main" val="71628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E5E90D-088B-674A-AA36-4B8DC211F7E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Nearly all have epilepsy (95%)</a:t>
            </a:r>
          </a:p>
          <a:p>
            <a:r>
              <a:rPr lang="en-US" b="0" dirty="0"/>
              <a:t>Seizure freedom for 1 in 3 patients; 1 in 3 remain therapy resistant. </a:t>
            </a:r>
          </a:p>
          <a:p>
            <a:r>
              <a:rPr lang="en-US" b="0" dirty="0"/>
              <a:t>Intellectual disability in all (88% severe to profound)</a:t>
            </a:r>
          </a:p>
          <a:p>
            <a:r>
              <a:rPr lang="en-US" b="0" dirty="0"/>
              <a:t>20% autism or autistic features</a:t>
            </a:r>
          </a:p>
          <a:p>
            <a:r>
              <a:rPr lang="en-US" b="0" dirty="0"/>
              <a:t>Other features: axial hypotonia, ataxia or ataxic gait, tremor, spasticity and dyskinesia, or dystonia. </a:t>
            </a:r>
          </a:p>
          <a:p>
            <a:r>
              <a:rPr lang="en-US" b="0" dirty="0"/>
              <a:t>MRI Brain normal in half.  Others have cerebral atrophy (33%), thin corpus callosum (16%), hypomyelination (16%).</a:t>
            </a:r>
          </a:p>
          <a:p>
            <a:r>
              <a:rPr lang="en-US" b="0" dirty="0"/>
              <a:t>STXBP1 = Munc18-1; regulates synaptic vesicle tracking &amp; docking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52B971-EB53-8A42-A5DB-B5B7A969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STXBP1 Encephalopathy</a:t>
            </a:r>
          </a:p>
        </p:txBody>
      </p:sp>
    </p:spTree>
    <p:extLst>
      <p:ext uri="{BB962C8B-B14F-4D97-AF65-F5344CB8AC3E}">
        <p14:creationId xmlns:p14="http://schemas.microsoft.com/office/powerpoint/2010/main" val="140710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A83AF2-BE59-3E47-BDCB-29802C24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7" y="3394494"/>
            <a:ext cx="8481492" cy="2395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D338D9-1156-7920-423E-5E77B691E036}"/>
              </a:ext>
            </a:extLst>
          </p:cNvPr>
          <p:cNvSpPr txBox="1"/>
          <p:nvPr/>
        </p:nvSpPr>
        <p:spPr>
          <a:xfrm>
            <a:off x="5199321" y="2567148"/>
            <a:ext cx="155465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/>
              <a:t> STXBP1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FFBC5-0505-454F-C858-A45DD3A89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90"/>
          <a:stretch/>
        </p:blipFill>
        <p:spPr>
          <a:xfrm>
            <a:off x="349637" y="1068346"/>
            <a:ext cx="8890000" cy="23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B08FEA-14B5-074E-99D8-9A378E756FA3}"/>
              </a:ext>
            </a:extLst>
          </p:cNvPr>
          <p:cNvSpPr txBox="1">
            <a:spLocks/>
          </p:cNvSpPr>
          <p:nvPr/>
        </p:nvSpPr>
        <p:spPr>
          <a:xfrm>
            <a:off x="211259" y="1253331"/>
            <a:ext cx="8918712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500" b="1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Sorbitol and Trehalose – Sugars</a:t>
            </a:r>
          </a:p>
          <a:p>
            <a:r>
              <a:rPr lang="en-US" dirty="0"/>
              <a:t>Phenylbutyrate – FDA Approved for urea cycle disorders &amp; crosses blood-brain barrier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E6825-CD4F-5A47-A5DE-4843BE4E9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778" y="3010360"/>
            <a:ext cx="2465599" cy="837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F57DF-2E2C-E443-82BA-3301B3C25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778" y="4380534"/>
            <a:ext cx="4428870" cy="1473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91E46A-207F-D64D-BBB6-FE1393B57FE1}"/>
              </a:ext>
            </a:extLst>
          </p:cNvPr>
          <p:cNvSpPr txBox="1"/>
          <p:nvPr/>
        </p:nvSpPr>
        <p:spPr>
          <a:xfrm>
            <a:off x="112644" y="3244333"/>
            <a:ext cx="237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Sodium phenylbutyrate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6EDC8-9545-6245-914D-60880F8A8BE5}"/>
              </a:ext>
            </a:extLst>
          </p:cNvPr>
          <p:cNvSpPr txBox="1"/>
          <p:nvPr/>
        </p:nvSpPr>
        <p:spPr>
          <a:xfrm>
            <a:off x="84718" y="4747809"/>
            <a:ext cx="243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Glycerol phenylbutyrate</a:t>
            </a:r>
          </a:p>
        </p:txBody>
      </p:sp>
    </p:spTree>
    <p:extLst>
      <p:ext uri="{BB962C8B-B14F-4D97-AF65-F5344CB8AC3E}">
        <p14:creationId xmlns:p14="http://schemas.microsoft.com/office/powerpoint/2010/main" val="15699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10C1BC-75FF-5AB6-7DE4-D6A164475739}"/>
              </a:ext>
            </a:extLst>
          </p:cNvPr>
          <p:cNvSpPr txBox="1"/>
          <p:nvPr/>
        </p:nvSpPr>
        <p:spPr>
          <a:xfrm>
            <a:off x="92962" y="947248"/>
            <a:ext cx="3279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Phenylbutyrate</a:t>
            </a:r>
          </a:p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Mechanisms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ED511-5D0E-F77A-F839-0E3157E53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283" y="93215"/>
            <a:ext cx="5155369" cy="2023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181872-1845-72C5-3834-D6AF580F8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283" y="5033547"/>
            <a:ext cx="5252484" cy="1250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597F1-C421-F45A-5FCD-5CC47665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132" y="2174560"/>
            <a:ext cx="5252484" cy="2562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3FF51-8A68-06D7-B0AC-D449711EC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29" t="19630" r="13997" b="67128"/>
          <a:stretch/>
        </p:blipFill>
        <p:spPr>
          <a:xfrm>
            <a:off x="7115865" y="490388"/>
            <a:ext cx="978195" cy="267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7BDEC4-1165-A5DB-ADEB-B142DBCA7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01" t="23199" r="12149" b="67088"/>
          <a:stretch/>
        </p:blipFill>
        <p:spPr>
          <a:xfrm>
            <a:off x="5333248" y="2769106"/>
            <a:ext cx="953277" cy="248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719086-435F-3353-0C8A-A73423C44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9" t="52199" r="41194" b="33768"/>
          <a:stretch/>
        </p:blipFill>
        <p:spPr>
          <a:xfrm>
            <a:off x="4649234" y="5686067"/>
            <a:ext cx="2099809" cy="175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DB0720-ED56-3D23-487A-A89D90DF1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2" y="4795340"/>
            <a:ext cx="3386822" cy="15614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C9419D-369A-1598-66D3-C396052718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48" t="41525" r="13934" b="45981"/>
          <a:stretch/>
        </p:blipFill>
        <p:spPr>
          <a:xfrm>
            <a:off x="975360" y="5449531"/>
            <a:ext cx="2036064" cy="1950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3BC02C-F5F4-F36F-47E7-CF8D594C3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" t="23199" r="35727" b="68690"/>
          <a:stretch/>
        </p:blipFill>
        <p:spPr>
          <a:xfrm>
            <a:off x="1732674" y="2769106"/>
            <a:ext cx="3279424" cy="2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10C1BC-75FF-5AB6-7DE4-D6A164475739}"/>
              </a:ext>
            </a:extLst>
          </p:cNvPr>
          <p:cNvSpPr txBox="1"/>
          <p:nvPr/>
        </p:nvSpPr>
        <p:spPr>
          <a:xfrm>
            <a:off x="0" y="883763"/>
            <a:ext cx="45771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Phenylbutyrate</a:t>
            </a:r>
          </a:p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Clinical Track Record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5AA5F9-C4D3-2792-C366-51276A45C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57" y="2032288"/>
            <a:ext cx="4319970" cy="20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485BC-A7F9-0C8F-DE5D-93919E35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941" y="838236"/>
            <a:ext cx="4014439" cy="1287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EAC923-9EE5-4479-45F0-619786CC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42" y="457236"/>
            <a:ext cx="4546600" cy="381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10C088-FED2-04B9-E4C2-A5A62DFC0683}"/>
              </a:ext>
            </a:extLst>
          </p:cNvPr>
          <p:cNvSpPr txBox="1"/>
          <p:nvPr/>
        </p:nvSpPr>
        <p:spPr>
          <a:xfrm>
            <a:off x="4861930" y="66212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UREA CYCLE DISORDERS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ABEC35-25B7-8251-1199-34AF1C732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52" y="5220909"/>
            <a:ext cx="5229922" cy="1235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FF6583-287F-C408-51E4-44A432879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52" y="2322218"/>
            <a:ext cx="4170939" cy="27252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17E581-B19A-4F8A-1D4C-A305EE8CC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074" y="4673620"/>
            <a:ext cx="3557239" cy="13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CM_Template_Masterbrand PPT_White">
  <a:themeElements>
    <a:clrScheme name="Custom 4">
      <a:dk1>
        <a:srgbClr val="2D2E2D"/>
      </a:dk1>
      <a:lt1>
        <a:srgbClr val="FFFFFF"/>
      </a:lt1>
      <a:dk2>
        <a:srgbClr val="B31B1B"/>
      </a:dk2>
      <a:lt2>
        <a:srgbClr val="EFEEED"/>
      </a:lt2>
      <a:accent1>
        <a:srgbClr val="B31B1B"/>
      </a:accent1>
      <a:accent2>
        <a:srgbClr val="C23019"/>
      </a:accent2>
      <a:accent3>
        <a:srgbClr val="E87722"/>
      </a:accent3>
      <a:accent4>
        <a:srgbClr val="FEBD22"/>
      </a:accent4>
      <a:accent5>
        <a:srgbClr val="8D8E8D"/>
      </a:accent5>
      <a:accent6>
        <a:srgbClr val="CECFCD"/>
      </a:accent6>
      <a:hlink>
        <a:srgbClr val="272727"/>
      </a:hlink>
      <a:folHlink>
        <a:srgbClr val="2727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72D2D5B7D092458E4D6892D67F1A12" ma:contentTypeVersion="13" ma:contentTypeDescription="Create a new document." ma:contentTypeScope="" ma:versionID="f30d29501f89429ef651b83e2fa0d310">
  <xsd:schema xmlns:xsd="http://www.w3.org/2001/XMLSchema" xmlns:xs="http://www.w3.org/2001/XMLSchema" xmlns:p="http://schemas.microsoft.com/office/2006/metadata/properties" xmlns:ns1="http://schemas.microsoft.com/sharepoint/v3" xmlns:ns2="5dc7cab4-1f9f-481c-9af8-25bd2b5809c1" xmlns:ns3="5649f8e1-f079-4267-b0a9-268ba9e5362a" targetNamespace="http://schemas.microsoft.com/office/2006/metadata/properties" ma:root="true" ma:fieldsID="b93f353f34438a151d394d57384ab0f2" ns1:_="" ns2:_="" ns3:_="">
    <xsd:import namespace="http://schemas.microsoft.com/sharepoint/v3"/>
    <xsd:import namespace="5dc7cab4-1f9f-481c-9af8-25bd2b5809c1"/>
    <xsd:import namespace="5649f8e1-f079-4267-b0a9-268ba9e53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PublishingStartDate" minOccurs="0"/>
                <xsd:element ref="ns1:PublishingExpirationDat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7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8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7cab4-1f9f-481c-9af8-25bd2b5809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49f8e1-f079-4267-b0a9-268ba9e5362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07B37B4-BF86-40F7-B1E0-D4593C7508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c7cab4-1f9f-481c-9af8-25bd2b5809c1"/>
    <ds:schemaRef ds:uri="5649f8e1-f079-4267-b0a9-268ba9e53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27CABE-2714-431D-93A3-D5198412ED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1690C0-DF28-4237-A4BD-72275195971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WCM_Template_Masterbrand PPT_White</Template>
  <TotalTime>25558</TotalTime>
  <Words>689</Words>
  <Application>Microsoft Macintosh PowerPoint</Application>
  <PresentationFormat>On-screen Show (4:3)</PresentationFormat>
  <Paragraphs>128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Gill Sans</vt:lpstr>
      <vt:lpstr>Helvetica</vt:lpstr>
      <vt:lpstr>Lucida Grande</vt:lpstr>
      <vt:lpstr>WCM_Template_Masterbrand PPT_White</vt:lpstr>
      <vt:lpstr>Phenylbutyrate for STXBP1 and SLC6A1</vt:lpstr>
      <vt:lpstr>TEAM</vt:lpstr>
      <vt:lpstr>THANK YOU!!!!</vt:lpstr>
      <vt:lpstr>SLC6A1 Neurodevelopmental Disorder</vt:lpstr>
      <vt:lpstr>STXBP1 Encephalopathy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Inclusion / Exclusion</vt:lpstr>
      <vt:lpstr>Safety &amp; Tolerability</vt:lpstr>
      <vt:lpstr>Exploratory Outcomes</vt:lpstr>
      <vt:lpstr>Study Design</vt:lpstr>
      <vt:lpstr>Early Results</vt:lpstr>
      <vt:lpstr>PowerPoint Presentation</vt:lpstr>
      <vt:lpstr>PowerPoint Presentation</vt:lpstr>
      <vt:lpstr>NONSEIZURE OUTCOMES (at 10 weeks, preliminary) </vt:lpstr>
      <vt:lpstr>PowerPoint Presentation</vt:lpstr>
      <vt:lpstr>PowerPoint Presentation</vt:lpstr>
      <vt:lpstr>Qualitative Findings</vt:lpstr>
      <vt:lpstr>Limitations</vt:lpstr>
      <vt:lpstr>Next Steps</vt:lpstr>
      <vt:lpstr>THANK YOU!!!!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 Title</dc:title>
  <dc:creator>Lisa Grey</dc:creator>
  <cp:lastModifiedBy>Zachary Grinspan</cp:lastModifiedBy>
  <cp:revision>85</cp:revision>
  <cp:lastPrinted>2021-05-20T21:11:53Z</cp:lastPrinted>
  <dcterms:created xsi:type="dcterms:W3CDTF">2021-05-17T14:32:27Z</dcterms:created>
  <dcterms:modified xsi:type="dcterms:W3CDTF">2022-12-11T05:55:02Z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0x010100E772D2D5B7D092458E4D6892D67F1A12</vt:lpwstr>
  </property>
</Properties>
</file>