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</p:sldMasterIdLst>
  <p:notesMasterIdLst>
    <p:notesMasterId r:id="rId28"/>
  </p:notesMasterIdLst>
  <p:handoutMasterIdLst>
    <p:handoutMasterId r:id="rId29"/>
  </p:handoutMasterIdLst>
  <p:sldIdLst>
    <p:sldId id="341" r:id="rId2"/>
    <p:sldId id="343" r:id="rId3"/>
    <p:sldId id="344" r:id="rId4"/>
    <p:sldId id="345" r:id="rId5"/>
    <p:sldId id="346" r:id="rId6"/>
    <p:sldId id="350" r:id="rId7"/>
    <p:sldId id="347" r:id="rId8"/>
    <p:sldId id="353" r:id="rId9"/>
    <p:sldId id="355" r:id="rId10"/>
    <p:sldId id="371" r:id="rId11"/>
    <p:sldId id="372" r:id="rId12"/>
    <p:sldId id="362" r:id="rId13"/>
    <p:sldId id="363" r:id="rId14"/>
    <p:sldId id="368" r:id="rId15"/>
    <p:sldId id="358" r:id="rId16"/>
    <p:sldId id="360" r:id="rId17"/>
    <p:sldId id="361" r:id="rId18"/>
    <p:sldId id="364" r:id="rId19"/>
    <p:sldId id="369" r:id="rId20"/>
    <p:sldId id="365" r:id="rId21"/>
    <p:sldId id="356" r:id="rId22"/>
    <p:sldId id="357" r:id="rId23"/>
    <p:sldId id="367" r:id="rId24"/>
    <p:sldId id="348" r:id="rId25"/>
    <p:sldId id="375" r:id="rId26"/>
    <p:sldId id="35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e Johannesen" initials="KJ" lastIdx="1" clrIdx="0">
    <p:extLst/>
  </p:cmAuthor>
  <p:cmAuthor id="2" name="Katrine Johannesen" initials="KJ [2]" lastIdx="1" clrIdx="1">
    <p:extLst/>
  </p:cmAuthor>
  <p:cmAuthor id="3" name="Katrine Johannesen" initials="KJ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9A25"/>
    <a:srgbClr val="474746"/>
    <a:srgbClr val="16243C"/>
    <a:srgbClr val="0065B0"/>
    <a:srgbClr val="FF0505"/>
    <a:srgbClr val="EA0000"/>
    <a:srgbClr val="444444"/>
    <a:srgbClr val="0FCED3"/>
    <a:srgbClr val="D60093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llemlayout 3 - markeringsfarv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8" autoAdjust="0"/>
    <p:restoredTop sz="85625" autoAdjust="0"/>
  </p:normalViewPr>
  <p:slideViewPr>
    <p:cSldViewPr>
      <p:cViewPr varScale="1">
        <p:scale>
          <a:sx n="81" d="100"/>
          <a:sy n="81" d="100"/>
        </p:scale>
        <p:origin x="20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68" d="100"/>
          <a:sy n="168" d="100"/>
        </p:scale>
        <p:origin x="-65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BB2A-1528-4AAF-9A21-F4370666C7B2}" type="datetimeFigureOut">
              <a:rPr lang="en-JM" smtClean="0"/>
              <a:pPr/>
              <a:t>21/06/2019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8927C-AB49-450F-8967-4AD52E2DC3DA}" type="slidenum">
              <a:rPr lang="en-JM" smtClean="0"/>
              <a:pPr/>
              <a:t>‹nr.›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2751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90015-6979-4CAF-87BC-D33F74A1F261}" type="datetimeFigureOut">
              <a:rPr lang="en-JM" smtClean="0"/>
              <a:pPr/>
              <a:t>21/06/2019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CA0D8-6577-48B2-BA77-88519BAFBFDA}" type="slidenum">
              <a:rPr lang="en-JM" smtClean="0"/>
              <a:pPr/>
              <a:t>‹nr.›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120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Hi </a:t>
            </a:r>
            <a:r>
              <a:rPr lang="da-DK" baseline="0" dirty="0" err="1"/>
              <a:t>everybody</a:t>
            </a:r>
            <a:r>
              <a:rPr lang="da-DK" dirty="0"/>
              <a:t>. My </a:t>
            </a:r>
            <a:r>
              <a:rPr lang="da-DK" dirty="0" err="1"/>
              <a:t>name</a:t>
            </a:r>
            <a:r>
              <a:rPr lang="da-DK" dirty="0"/>
              <a:t> is Katrine Johannesen, </a:t>
            </a:r>
            <a:r>
              <a:rPr lang="da-DK" dirty="0" err="1"/>
              <a:t>I’m</a:t>
            </a:r>
            <a:r>
              <a:rPr lang="da-DK" dirty="0"/>
              <a:t> a </a:t>
            </a:r>
            <a:r>
              <a:rPr lang="da-DK" dirty="0" err="1"/>
              <a:t>medical</a:t>
            </a:r>
            <a:r>
              <a:rPr lang="da-DK" dirty="0"/>
              <a:t> doctor and </a:t>
            </a:r>
            <a:r>
              <a:rPr lang="da-DK" dirty="0" err="1"/>
              <a:t>PhD</a:t>
            </a:r>
            <a:r>
              <a:rPr lang="da-DK" baseline="0" dirty="0"/>
              <a:t> student at the Danish </a:t>
            </a:r>
            <a:r>
              <a:rPr lang="da-DK" baseline="0" dirty="0" err="1"/>
              <a:t>Epilepsy</a:t>
            </a:r>
            <a:r>
              <a:rPr lang="da-DK" baseline="0" dirty="0"/>
              <a:t> Centre, under the supervision of Rikke, and </a:t>
            </a:r>
            <a:r>
              <a:rPr lang="da-DK" baseline="0" dirty="0" err="1"/>
              <a:t>I’m</a:t>
            </a:r>
            <a:r>
              <a:rPr lang="da-DK" baseline="0" dirty="0"/>
              <a:t> </a:t>
            </a:r>
            <a:r>
              <a:rPr lang="da-DK" baseline="0" dirty="0" err="1"/>
              <a:t>happy</a:t>
            </a:r>
            <a:r>
              <a:rPr lang="da-DK" baseline="0" dirty="0"/>
              <a:t> to talk to </a:t>
            </a:r>
            <a:r>
              <a:rPr lang="da-DK" baseline="0" dirty="0" err="1"/>
              <a:t>you</a:t>
            </a:r>
            <a:r>
              <a:rPr lang="da-DK" baseline="0" dirty="0"/>
              <a:t> </a:t>
            </a:r>
            <a:r>
              <a:rPr lang="da-DK" baseline="0" dirty="0" err="1"/>
              <a:t>today</a:t>
            </a:r>
            <a:r>
              <a:rPr lang="da-DK" baseline="0" dirty="0"/>
              <a:t>. </a:t>
            </a:r>
            <a:r>
              <a:rPr lang="da-DK" baseline="0" dirty="0" err="1"/>
              <a:t>Today</a:t>
            </a:r>
            <a:r>
              <a:rPr lang="da-DK" baseline="0" dirty="0"/>
              <a:t> I </a:t>
            </a:r>
            <a:r>
              <a:rPr lang="da-DK" baseline="0" dirty="0" err="1"/>
              <a:t>will</a:t>
            </a:r>
            <a:r>
              <a:rPr lang="da-DK" baseline="0" dirty="0"/>
              <a:t> present </a:t>
            </a:r>
            <a:r>
              <a:rPr lang="da-DK" baseline="0" dirty="0" err="1"/>
              <a:t>our</a:t>
            </a:r>
            <a:r>
              <a:rPr lang="da-DK" baseline="0" dirty="0"/>
              <a:t> </a:t>
            </a:r>
            <a:r>
              <a:rPr lang="da-DK" baseline="0" dirty="0" err="1"/>
              <a:t>project</a:t>
            </a:r>
            <a:r>
              <a:rPr lang="da-DK" baseline="0" dirty="0"/>
              <a:t> on SLC6A1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240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So, </a:t>
            </a:r>
            <a:r>
              <a:rPr lang="da-DK" dirty="0" err="1"/>
              <a:t>I’d</a:t>
            </a:r>
            <a:r>
              <a:rPr lang="da-DK" dirty="0"/>
              <a:t> </a:t>
            </a:r>
            <a:r>
              <a:rPr lang="da-DK" dirty="0" err="1"/>
              <a:t>like</a:t>
            </a:r>
            <a:r>
              <a:rPr lang="da-DK" dirty="0"/>
              <a:t> to present to cases from the </a:t>
            </a:r>
            <a:r>
              <a:rPr lang="da-DK" dirty="0" err="1"/>
              <a:t>study</a:t>
            </a:r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is a </a:t>
            </a:r>
            <a:r>
              <a:rPr lang="da-DK" dirty="0" err="1"/>
              <a:t>boy</a:t>
            </a:r>
            <a:r>
              <a:rPr lang="da-DK" dirty="0"/>
              <a:t> with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family</a:t>
            </a:r>
            <a:r>
              <a:rPr lang="da-DK" dirty="0"/>
              <a:t> </a:t>
            </a:r>
            <a:r>
              <a:rPr lang="da-DK" dirty="0" err="1"/>
              <a:t>history</a:t>
            </a:r>
            <a:r>
              <a:rPr lang="da-DK" dirty="0"/>
              <a:t> of </a:t>
            </a:r>
            <a:r>
              <a:rPr lang="da-DK" dirty="0" err="1"/>
              <a:t>seizures</a:t>
            </a:r>
            <a:r>
              <a:rPr lang="da-DK" dirty="0"/>
              <a:t>.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of </a:t>
            </a:r>
            <a:r>
              <a:rPr lang="da-DK" dirty="0" err="1"/>
              <a:t>seizures</a:t>
            </a:r>
            <a:r>
              <a:rPr lang="da-DK" dirty="0"/>
              <a:t> </a:t>
            </a:r>
            <a:r>
              <a:rPr lang="da-DK" dirty="0" err="1"/>
              <a:t>he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mildly</a:t>
            </a:r>
            <a:r>
              <a:rPr lang="da-DK" dirty="0"/>
              <a:t> </a:t>
            </a:r>
            <a:r>
              <a:rPr lang="da-DK" dirty="0" err="1"/>
              <a:t>delayed</a:t>
            </a:r>
            <a:r>
              <a:rPr lang="da-DK" dirty="0"/>
              <a:t>,. At 22 </a:t>
            </a:r>
            <a:r>
              <a:rPr lang="da-DK" dirty="0" err="1"/>
              <a:t>months</a:t>
            </a:r>
            <a:r>
              <a:rPr lang="da-DK" dirty="0"/>
              <a:t> old </a:t>
            </a:r>
            <a:r>
              <a:rPr lang="da-DK" dirty="0" err="1"/>
              <a:t>he</a:t>
            </a:r>
            <a:r>
              <a:rPr lang="da-DK" dirty="0"/>
              <a:t> </a:t>
            </a:r>
            <a:r>
              <a:rPr lang="da-DK" dirty="0" err="1"/>
              <a:t>developed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included</a:t>
            </a:r>
            <a:r>
              <a:rPr lang="da-DK" dirty="0"/>
              <a:t> absences,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and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. His EEG </a:t>
            </a:r>
            <a:r>
              <a:rPr lang="da-DK" dirty="0" err="1"/>
              <a:t>showed</a:t>
            </a:r>
            <a:r>
              <a:rPr lang="da-DK" dirty="0"/>
              <a:t> a </a:t>
            </a:r>
            <a:r>
              <a:rPr lang="da-DK" dirty="0" err="1"/>
              <a:t>generalized</a:t>
            </a:r>
            <a:r>
              <a:rPr lang="da-DK" dirty="0"/>
              <a:t> 3 </a:t>
            </a:r>
            <a:r>
              <a:rPr lang="da-DK" dirty="0" err="1"/>
              <a:t>hz</a:t>
            </a:r>
            <a:r>
              <a:rPr lang="da-DK" dirty="0"/>
              <a:t> </a:t>
            </a:r>
            <a:r>
              <a:rPr lang="da-DK" dirty="0" err="1"/>
              <a:t>spike-wave</a:t>
            </a:r>
            <a:r>
              <a:rPr lang="da-DK" dirty="0"/>
              <a:t> pattern.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clinical</a:t>
            </a:r>
            <a:r>
              <a:rPr lang="da-DK" dirty="0"/>
              <a:t> features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consistent</a:t>
            </a:r>
            <a:r>
              <a:rPr lang="da-DK" dirty="0"/>
              <a:t> with an MAE-</a:t>
            </a:r>
            <a:r>
              <a:rPr lang="da-DK" dirty="0" err="1"/>
              <a:t>like</a:t>
            </a:r>
            <a:r>
              <a:rPr lang="da-DK" dirty="0"/>
              <a:t> </a:t>
            </a:r>
            <a:r>
              <a:rPr lang="da-DK" dirty="0" err="1"/>
              <a:t>syndrome</a:t>
            </a:r>
            <a:r>
              <a:rPr lang="da-DK" dirty="0"/>
              <a:t>.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</a:t>
            </a:r>
            <a:r>
              <a:rPr lang="da-DK" dirty="0" err="1"/>
              <a:t>he</a:t>
            </a:r>
            <a:r>
              <a:rPr lang="da-DK" dirty="0"/>
              <a:t> </a:t>
            </a:r>
            <a:r>
              <a:rPr lang="da-DK" dirty="0" err="1"/>
              <a:t>continued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mildly</a:t>
            </a:r>
            <a:r>
              <a:rPr lang="da-DK" dirty="0"/>
              <a:t> </a:t>
            </a:r>
            <a:r>
              <a:rPr lang="da-DK" dirty="0" err="1"/>
              <a:t>intellectually</a:t>
            </a:r>
            <a:r>
              <a:rPr lang="da-DK" dirty="0"/>
              <a:t> </a:t>
            </a:r>
            <a:r>
              <a:rPr lang="da-DK" dirty="0" err="1"/>
              <a:t>disabled</a:t>
            </a:r>
            <a:r>
              <a:rPr lang="da-DK" dirty="0"/>
              <a:t>, with normal </a:t>
            </a:r>
            <a:r>
              <a:rPr lang="da-DK" dirty="0" err="1"/>
              <a:t>neurologic</a:t>
            </a:r>
            <a:r>
              <a:rPr lang="da-DK" dirty="0"/>
              <a:t> features and normal </a:t>
            </a:r>
            <a:r>
              <a:rPr lang="da-DK" dirty="0" err="1"/>
              <a:t>behaviour</a:t>
            </a:r>
            <a:r>
              <a:rPr lang="da-DK" dirty="0"/>
              <a:t>. He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seizure-free</a:t>
            </a:r>
            <a:r>
              <a:rPr lang="da-DK" dirty="0"/>
              <a:t> with </a:t>
            </a:r>
            <a:r>
              <a:rPr lang="da-DK" dirty="0" err="1"/>
              <a:t>Valproic</a:t>
            </a:r>
            <a:r>
              <a:rPr lang="da-DK" dirty="0"/>
              <a:t> </a:t>
            </a:r>
            <a:r>
              <a:rPr lang="da-DK" dirty="0" err="1"/>
              <a:t>acid</a:t>
            </a:r>
            <a:r>
              <a:rPr lang="da-DK" dirty="0"/>
              <a:t> and </a:t>
            </a:r>
            <a:r>
              <a:rPr lang="da-DK" dirty="0" err="1"/>
              <a:t>lamotrigine</a:t>
            </a:r>
            <a:r>
              <a:rPr lang="da-DK" dirty="0"/>
              <a:t>.</a:t>
            </a:r>
          </a:p>
          <a:p>
            <a:r>
              <a:rPr lang="da-DK" dirty="0"/>
              <a:t>The SLC6A1 variant Ala288Val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discovered</a:t>
            </a:r>
            <a:r>
              <a:rPr lang="da-DK" dirty="0"/>
              <a:t> in </a:t>
            </a:r>
            <a:r>
              <a:rPr lang="da-DK" dirty="0" err="1"/>
              <a:t>this</a:t>
            </a:r>
            <a:r>
              <a:rPr lang="da-DK" dirty="0"/>
              <a:t> patient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7801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second</a:t>
            </a:r>
            <a:r>
              <a:rPr lang="da-DK" dirty="0"/>
              <a:t> patient </a:t>
            </a:r>
            <a:r>
              <a:rPr lang="da-DK" dirty="0" err="1"/>
              <a:t>was</a:t>
            </a:r>
            <a:r>
              <a:rPr lang="da-DK" dirty="0"/>
              <a:t> a </a:t>
            </a:r>
            <a:r>
              <a:rPr lang="da-DK" dirty="0" err="1"/>
              <a:t>familiy</a:t>
            </a:r>
            <a:r>
              <a:rPr lang="da-DK" dirty="0"/>
              <a:t>, with </a:t>
            </a:r>
            <a:r>
              <a:rPr lang="da-DK" dirty="0" err="1"/>
              <a:t>several</a:t>
            </a:r>
            <a:r>
              <a:rPr lang="da-DK" dirty="0"/>
              <a:t> </a:t>
            </a:r>
            <a:r>
              <a:rPr lang="da-DK" dirty="0" err="1"/>
              <a:t>affected</a:t>
            </a:r>
            <a:r>
              <a:rPr lang="da-DK" dirty="0"/>
              <a:t> </a:t>
            </a:r>
            <a:r>
              <a:rPr lang="da-DK" dirty="0" err="1"/>
              <a:t>family</a:t>
            </a:r>
            <a:r>
              <a:rPr lang="da-DK" dirty="0"/>
              <a:t> </a:t>
            </a:r>
            <a:r>
              <a:rPr lang="da-DK" dirty="0" err="1"/>
              <a:t>members</a:t>
            </a:r>
            <a:r>
              <a:rPr lang="da-DK" dirty="0"/>
              <a:t>. The proband,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normally</a:t>
            </a:r>
            <a:r>
              <a:rPr lang="da-DK" dirty="0"/>
              <a:t> </a:t>
            </a:r>
            <a:r>
              <a:rPr lang="da-DK" dirty="0" err="1"/>
              <a:t>developed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at 1 </a:t>
            </a:r>
            <a:r>
              <a:rPr lang="da-DK" dirty="0" err="1"/>
              <a:t>year</a:t>
            </a:r>
            <a:r>
              <a:rPr lang="da-DK" dirty="0"/>
              <a:t> of age,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he</a:t>
            </a:r>
            <a:r>
              <a:rPr lang="da-DK" dirty="0"/>
              <a:t> </a:t>
            </a:r>
            <a:r>
              <a:rPr lang="da-DK" dirty="0" err="1"/>
              <a:t>developed</a:t>
            </a:r>
            <a:r>
              <a:rPr lang="da-DK" dirty="0"/>
              <a:t> absences and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.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</a:t>
            </a:r>
            <a:r>
              <a:rPr lang="da-DK" dirty="0" err="1"/>
              <a:t>he</a:t>
            </a:r>
            <a:r>
              <a:rPr lang="da-DK" dirty="0"/>
              <a:t> </a:t>
            </a:r>
            <a:r>
              <a:rPr lang="da-DK" dirty="0" err="1"/>
              <a:t>regressed</a:t>
            </a:r>
            <a:r>
              <a:rPr lang="da-DK" dirty="0"/>
              <a:t> to moderate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, and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achieved</a:t>
            </a:r>
            <a:r>
              <a:rPr lang="da-DK" dirty="0"/>
              <a:t> </a:t>
            </a:r>
            <a:r>
              <a:rPr lang="da-DK" dirty="0" err="1"/>
              <a:t>partial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 with </a:t>
            </a:r>
            <a:r>
              <a:rPr lang="da-DK" dirty="0" err="1"/>
              <a:t>ethosuximide</a:t>
            </a:r>
            <a:r>
              <a:rPr lang="da-DK" dirty="0"/>
              <a:t>, </a:t>
            </a:r>
            <a:r>
              <a:rPr lang="da-DK" dirty="0" err="1"/>
              <a:t>valproic</a:t>
            </a:r>
            <a:r>
              <a:rPr lang="da-DK" dirty="0"/>
              <a:t> </a:t>
            </a:r>
            <a:r>
              <a:rPr lang="da-DK" dirty="0" err="1"/>
              <a:t>acid</a:t>
            </a:r>
            <a:r>
              <a:rPr lang="da-DK" dirty="0"/>
              <a:t> and </a:t>
            </a:r>
            <a:r>
              <a:rPr lang="da-DK" dirty="0" err="1"/>
              <a:t>lamotrigine</a:t>
            </a:r>
            <a:r>
              <a:rPr lang="da-DK" dirty="0"/>
              <a:t>. His </a:t>
            </a:r>
            <a:r>
              <a:rPr lang="da-DK" dirty="0" err="1"/>
              <a:t>sister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normal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. </a:t>
            </a:r>
            <a:r>
              <a:rPr lang="da-DK" dirty="0" err="1"/>
              <a:t>Seizures</a:t>
            </a:r>
            <a:r>
              <a:rPr lang="da-DK" dirty="0"/>
              <a:t> </a:t>
            </a:r>
            <a:r>
              <a:rPr lang="da-DK" dirty="0" err="1"/>
              <a:t>began</a:t>
            </a:r>
            <a:r>
              <a:rPr lang="da-DK" dirty="0"/>
              <a:t> at 13 </a:t>
            </a:r>
            <a:r>
              <a:rPr lang="da-DK" dirty="0" err="1"/>
              <a:t>months</a:t>
            </a:r>
            <a:r>
              <a:rPr lang="da-DK" dirty="0"/>
              <a:t> and </a:t>
            </a:r>
            <a:r>
              <a:rPr lang="da-DK" dirty="0" err="1"/>
              <a:t>were</a:t>
            </a:r>
            <a:r>
              <a:rPr lang="da-DK" dirty="0"/>
              <a:t> absence </a:t>
            </a:r>
            <a:r>
              <a:rPr lang="da-DK" dirty="0" err="1"/>
              <a:t>seizures</a:t>
            </a:r>
            <a:r>
              <a:rPr lang="da-DK" dirty="0"/>
              <a:t>, as </a:t>
            </a:r>
            <a:r>
              <a:rPr lang="da-DK" dirty="0" err="1"/>
              <a:t>well</a:t>
            </a:r>
            <a:r>
              <a:rPr lang="da-DK" dirty="0"/>
              <a:t> as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. </a:t>
            </a:r>
            <a:r>
              <a:rPr lang="da-DK" dirty="0" err="1"/>
              <a:t>She</a:t>
            </a:r>
            <a:r>
              <a:rPr lang="da-DK" dirty="0"/>
              <a:t> </a:t>
            </a:r>
            <a:r>
              <a:rPr lang="da-DK" dirty="0" err="1"/>
              <a:t>later</a:t>
            </a:r>
            <a:r>
              <a:rPr lang="da-DK" dirty="0"/>
              <a:t> </a:t>
            </a:r>
            <a:r>
              <a:rPr lang="da-DK" dirty="0" err="1"/>
              <a:t>developed</a:t>
            </a:r>
            <a:r>
              <a:rPr lang="da-DK" dirty="0"/>
              <a:t> a mild ID, and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free</a:t>
            </a:r>
            <a:r>
              <a:rPr lang="da-DK" dirty="0"/>
              <a:t> with </a:t>
            </a:r>
            <a:r>
              <a:rPr lang="da-DK" dirty="0" err="1"/>
              <a:t>ethosuximide</a:t>
            </a:r>
            <a:r>
              <a:rPr lang="da-DK" dirty="0"/>
              <a:t>.</a:t>
            </a:r>
          </a:p>
          <a:p>
            <a:r>
              <a:rPr lang="da-DK" dirty="0"/>
              <a:t>The </a:t>
            </a:r>
            <a:r>
              <a:rPr lang="da-DK" dirty="0" err="1"/>
              <a:t>mother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children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carried</a:t>
            </a:r>
            <a:r>
              <a:rPr lang="da-DK" dirty="0"/>
              <a:t> the glycine232Valin variant, but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suffered</a:t>
            </a:r>
            <a:r>
              <a:rPr lang="da-DK" dirty="0"/>
              <a:t> from </a:t>
            </a:r>
            <a:r>
              <a:rPr lang="da-DK" dirty="0" err="1"/>
              <a:t>learning</a:t>
            </a:r>
            <a:r>
              <a:rPr lang="da-DK" dirty="0"/>
              <a:t> </a:t>
            </a:r>
            <a:r>
              <a:rPr lang="da-DK" dirty="0" err="1"/>
              <a:t>disability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5941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Moving</a:t>
            </a:r>
            <a:r>
              <a:rPr lang="da-DK" dirty="0"/>
              <a:t> on to the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phenotype</a:t>
            </a:r>
            <a:endParaRPr lang="da-DK" dirty="0"/>
          </a:p>
          <a:p>
            <a:r>
              <a:rPr lang="da-DK" dirty="0"/>
              <a:t>Out of the 31 SLC6A1 </a:t>
            </a:r>
            <a:r>
              <a:rPr lang="da-DK" dirty="0" err="1"/>
              <a:t>carriers</a:t>
            </a:r>
            <a:r>
              <a:rPr lang="da-DK" dirty="0"/>
              <a:t>, 28 had </a:t>
            </a:r>
            <a:r>
              <a:rPr lang="da-DK" dirty="0" err="1"/>
              <a:t>epilepsy</a:t>
            </a:r>
            <a:r>
              <a:rPr lang="da-DK" dirty="0"/>
              <a:t>. </a:t>
            </a:r>
          </a:p>
          <a:p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3.7 </a:t>
            </a:r>
            <a:r>
              <a:rPr lang="da-DK" dirty="0" err="1"/>
              <a:t>years</a:t>
            </a:r>
            <a:r>
              <a:rPr lang="da-DK" dirty="0"/>
              <a:t>, but </a:t>
            </a:r>
            <a:r>
              <a:rPr lang="da-DK" dirty="0" err="1"/>
              <a:t>varied</a:t>
            </a:r>
            <a:r>
              <a:rPr lang="da-DK" dirty="0"/>
              <a:t> </a:t>
            </a:r>
            <a:r>
              <a:rPr lang="da-DK" dirty="0" err="1"/>
              <a:t>greatly</a:t>
            </a:r>
            <a:r>
              <a:rPr lang="da-DK" dirty="0"/>
              <a:t>, from 6 </a:t>
            </a:r>
            <a:r>
              <a:rPr lang="da-DK" dirty="0" err="1"/>
              <a:t>months</a:t>
            </a:r>
            <a:r>
              <a:rPr lang="da-DK" dirty="0"/>
              <a:t> to 7 </a:t>
            </a:r>
            <a:r>
              <a:rPr lang="da-DK" dirty="0" err="1"/>
              <a:t>years</a:t>
            </a:r>
            <a:r>
              <a:rPr lang="da-DK" dirty="0"/>
              <a:t>. </a:t>
            </a:r>
            <a:r>
              <a:rPr lang="da-DK" dirty="0" err="1"/>
              <a:t>We</a:t>
            </a:r>
            <a:r>
              <a:rPr lang="da-DK" dirty="0"/>
              <a:t> had </a:t>
            </a:r>
            <a:r>
              <a:rPr lang="da-DK" dirty="0" err="1"/>
              <a:t>follow-up</a:t>
            </a:r>
            <a:r>
              <a:rPr lang="da-DK" dirty="0"/>
              <a:t> data for a </a:t>
            </a:r>
            <a:r>
              <a:rPr lang="da-DK" dirty="0" err="1"/>
              <a:t>mean</a:t>
            </a:r>
            <a:r>
              <a:rPr lang="da-DK" dirty="0"/>
              <a:t> of 11 </a:t>
            </a:r>
            <a:r>
              <a:rPr lang="da-DK" dirty="0" err="1"/>
              <a:t>years</a:t>
            </a:r>
            <a:r>
              <a:rPr lang="da-DK" dirty="0"/>
              <a:t>, but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ranged</a:t>
            </a:r>
            <a:r>
              <a:rPr lang="da-DK" dirty="0"/>
              <a:t> a </a:t>
            </a:r>
            <a:r>
              <a:rPr lang="da-DK" dirty="0" err="1"/>
              <a:t>lot</a:t>
            </a:r>
            <a:r>
              <a:rPr lang="da-DK" dirty="0"/>
              <a:t>; from 2 – 21 </a:t>
            </a:r>
            <a:r>
              <a:rPr lang="da-DK" dirty="0" err="1"/>
              <a:t>years</a:t>
            </a:r>
            <a:r>
              <a:rPr lang="da-DK" dirty="0"/>
              <a:t>. </a:t>
            </a:r>
          </a:p>
          <a:p>
            <a:r>
              <a:rPr lang="da-DK" dirty="0" err="1"/>
              <a:t>Seizure</a:t>
            </a:r>
            <a:r>
              <a:rPr lang="da-DK" dirty="0"/>
              <a:t> types </a:t>
            </a:r>
            <a:r>
              <a:rPr lang="da-DK" dirty="0" err="1"/>
              <a:t>were</a:t>
            </a:r>
            <a:r>
              <a:rPr lang="da-DK" dirty="0"/>
              <a:t> absences, </a:t>
            </a:r>
            <a:r>
              <a:rPr lang="da-DK" dirty="0" err="1"/>
              <a:t>atypical</a:t>
            </a:r>
            <a:r>
              <a:rPr lang="da-DK" dirty="0"/>
              <a:t> absences,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, </a:t>
            </a:r>
            <a:r>
              <a:rPr lang="da-DK" dirty="0" err="1"/>
              <a:t>myoclonic</a:t>
            </a:r>
            <a:r>
              <a:rPr lang="da-DK" dirty="0"/>
              <a:t> or </a:t>
            </a:r>
            <a:r>
              <a:rPr lang="da-DK" dirty="0" err="1"/>
              <a:t>myoclonic-atoniz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, and a </a:t>
            </a:r>
            <a:r>
              <a:rPr lang="da-DK" dirty="0" err="1"/>
              <a:t>handfull</a:t>
            </a:r>
            <a:r>
              <a:rPr lang="da-DK" dirty="0"/>
              <a:t> had </a:t>
            </a:r>
            <a:r>
              <a:rPr lang="da-DK" dirty="0" err="1"/>
              <a:t>generalized</a:t>
            </a:r>
            <a:r>
              <a:rPr lang="da-DK" dirty="0"/>
              <a:t> tonic-clonic </a:t>
            </a:r>
            <a:r>
              <a:rPr lang="da-DK" dirty="0" err="1"/>
              <a:t>seizures</a:t>
            </a:r>
            <a:r>
              <a:rPr lang="da-DK" dirty="0"/>
              <a:t>.</a:t>
            </a:r>
          </a:p>
          <a:p>
            <a:r>
              <a:rPr lang="da-DK" dirty="0" err="1"/>
              <a:t>Regarding</a:t>
            </a:r>
            <a:r>
              <a:rPr lang="da-DK" dirty="0"/>
              <a:t> </a:t>
            </a:r>
            <a:r>
              <a:rPr lang="da-DK" dirty="0" err="1"/>
              <a:t>syndrome</a:t>
            </a:r>
            <a:r>
              <a:rPr lang="da-DK" dirty="0"/>
              <a:t> </a:t>
            </a:r>
            <a:r>
              <a:rPr lang="da-DK" dirty="0" err="1"/>
              <a:t>classification</a:t>
            </a:r>
            <a:r>
              <a:rPr lang="da-DK" dirty="0"/>
              <a:t>, the </a:t>
            </a:r>
            <a:r>
              <a:rPr lang="da-DK" dirty="0" err="1"/>
              <a:t>majority</a:t>
            </a:r>
            <a:r>
              <a:rPr lang="da-DK" dirty="0"/>
              <a:t> had an MAE-</a:t>
            </a:r>
            <a:r>
              <a:rPr lang="da-DK" dirty="0" err="1"/>
              <a:t>like</a:t>
            </a:r>
            <a:r>
              <a:rPr lang="da-DK" dirty="0"/>
              <a:t> </a:t>
            </a:r>
            <a:r>
              <a:rPr lang="da-DK" dirty="0" err="1"/>
              <a:t>syndrome</a:t>
            </a:r>
            <a:r>
              <a:rPr lang="da-DK" dirty="0"/>
              <a:t>, and 4 had MAE, 1 had </a:t>
            </a:r>
            <a:r>
              <a:rPr lang="da-DK" dirty="0" err="1"/>
              <a:t>lennox-gastaut</a:t>
            </a:r>
            <a:r>
              <a:rPr lang="da-DK" dirty="0"/>
              <a:t>, </a:t>
            </a:r>
            <a:r>
              <a:rPr lang="da-DK" dirty="0" err="1"/>
              <a:t>one</a:t>
            </a:r>
            <a:r>
              <a:rPr lang="da-DK" dirty="0"/>
              <a:t> had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absence </a:t>
            </a:r>
            <a:r>
              <a:rPr lang="da-DK" dirty="0" err="1"/>
              <a:t>epilepsy</a:t>
            </a:r>
            <a:r>
              <a:rPr lang="da-DK" dirty="0"/>
              <a:t> and </a:t>
            </a:r>
            <a:r>
              <a:rPr lang="da-DK" dirty="0" err="1"/>
              <a:t>one</a:t>
            </a:r>
            <a:r>
              <a:rPr lang="da-DK" dirty="0"/>
              <a:t> had </a:t>
            </a:r>
            <a:r>
              <a:rPr lang="da-DK" dirty="0" err="1"/>
              <a:t>childhood</a:t>
            </a:r>
            <a:r>
              <a:rPr lang="da-DK" dirty="0"/>
              <a:t> absence </a:t>
            </a:r>
            <a:r>
              <a:rPr lang="da-DK" dirty="0" err="1"/>
              <a:t>epilepsy</a:t>
            </a:r>
            <a:r>
              <a:rPr lang="da-DK" dirty="0"/>
              <a:t>. 2 </a:t>
            </a:r>
            <a:r>
              <a:rPr lang="da-DK" dirty="0" err="1"/>
              <a:t>only</a:t>
            </a:r>
            <a:r>
              <a:rPr lang="da-DK" dirty="0"/>
              <a:t> had a </a:t>
            </a:r>
            <a:r>
              <a:rPr lang="da-DK" dirty="0" err="1"/>
              <a:t>focal</a:t>
            </a:r>
            <a:r>
              <a:rPr lang="da-DK" dirty="0"/>
              <a:t> </a:t>
            </a:r>
            <a:r>
              <a:rPr lang="da-DK" dirty="0" err="1"/>
              <a:t>epilepsy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8449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evaluated</a:t>
            </a:r>
            <a:r>
              <a:rPr lang="da-DK" dirty="0"/>
              <a:t> </a:t>
            </a:r>
            <a:r>
              <a:rPr lang="da-DK" dirty="0" err="1"/>
              <a:t>treatment</a:t>
            </a:r>
            <a:r>
              <a:rPr lang="da-DK" dirty="0"/>
              <a:t> </a:t>
            </a:r>
            <a:r>
              <a:rPr lang="da-DK" dirty="0" err="1"/>
              <a:t>outcome</a:t>
            </a:r>
            <a:r>
              <a:rPr lang="da-DK" dirty="0"/>
              <a:t>.</a:t>
            </a:r>
          </a:p>
          <a:p>
            <a:r>
              <a:rPr lang="da-DK" dirty="0"/>
              <a:t>And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showed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18 out of the 28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free</a:t>
            </a:r>
            <a:r>
              <a:rPr lang="da-DK" dirty="0"/>
              <a:t>. Ten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</a:t>
            </a:r>
            <a:r>
              <a:rPr lang="da-DK" dirty="0" err="1"/>
              <a:t>valproate</a:t>
            </a:r>
            <a:r>
              <a:rPr lang="da-DK" dirty="0"/>
              <a:t>, </a:t>
            </a:r>
            <a:r>
              <a:rPr lang="da-DK" dirty="0" err="1"/>
              <a:t>either</a:t>
            </a:r>
            <a:r>
              <a:rPr lang="da-DK" dirty="0"/>
              <a:t> as a </a:t>
            </a:r>
            <a:r>
              <a:rPr lang="da-DK" dirty="0" err="1"/>
              <a:t>monotherapy</a:t>
            </a:r>
            <a:r>
              <a:rPr lang="da-DK" dirty="0"/>
              <a:t> og in </a:t>
            </a:r>
            <a:r>
              <a:rPr lang="da-DK" dirty="0" err="1"/>
              <a:t>combination</a:t>
            </a:r>
            <a:r>
              <a:rPr lang="da-DK" dirty="0"/>
              <a:t> with </a:t>
            </a:r>
            <a:r>
              <a:rPr lang="da-DK" dirty="0" err="1"/>
              <a:t>clobazam</a:t>
            </a:r>
            <a:r>
              <a:rPr lang="da-DK" dirty="0"/>
              <a:t>, </a:t>
            </a:r>
            <a:r>
              <a:rPr lang="da-DK" dirty="0" err="1"/>
              <a:t>lamotrigine</a:t>
            </a:r>
            <a:r>
              <a:rPr lang="da-DK" dirty="0"/>
              <a:t> or </a:t>
            </a:r>
            <a:r>
              <a:rPr lang="da-DK" dirty="0" err="1"/>
              <a:t>levetirazetam</a:t>
            </a:r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remaining</a:t>
            </a:r>
            <a:r>
              <a:rPr lang="da-DK" dirty="0"/>
              <a:t> 8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free</a:t>
            </a:r>
            <a:r>
              <a:rPr lang="da-DK" dirty="0"/>
              <a:t> with </a:t>
            </a:r>
            <a:r>
              <a:rPr lang="da-DK" dirty="0" err="1"/>
              <a:t>lamotrgigne</a:t>
            </a:r>
            <a:r>
              <a:rPr lang="da-DK" dirty="0"/>
              <a:t>, </a:t>
            </a:r>
            <a:r>
              <a:rPr lang="da-DK" dirty="0" err="1"/>
              <a:t>ethosuximide</a:t>
            </a:r>
            <a:r>
              <a:rPr lang="da-DK" dirty="0"/>
              <a:t>, </a:t>
            </a:r>
            <a:r>
              <a:rPr lang="da-DK" dirty="0" err="1"/>
              <a:t>levetiracetam</a:t>
            </a:r>
            <a:r>
              <a:rPr lang="da-DK" dirty="0"/>
              <a:t>, </a:t>
            </a:r>
            <a:r>
              <a:rPr lang="da-DK" dirty="0" err="1"/>
              <a:t>lamotrigine</a:t>
            </a:r>
            <a:r>
              <a:rPr lang="da-DK" dirty="0"/>
              <a:t>, or </a:t>
            </a:r>
            <a:r>
              <a:rPr lang="da-DK" dirty="0" err="1"/>
              <a:t>clobazam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Besides</a:t>
            </a:r>
            <a:r>
              <a:rPr lang="da-DK" dirty="0"/>
              <a:t> the 10 patients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became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free</a:t>
            </a:r>
            <a:r>
              <a:rPr lang="da-DK" dirty="0"/>
              <a:t> with </a:t>
            </a:r>
            <a:r>
              <a:rPr lang="da-DK" dirty="0" err="1"/>
              <a:t>valproate</a:t>
            </a:r>
            <a:r>
              <a:rPr lang="da-DK" dirty="0"/>
              <a:t>, an </a:t>
            </a:r>
            <a:r>
              <a:rPr lang="da-DK" dirty="0" err="1"/>
              <a:t>additional</a:t>
            </a:r>
            <a:r>
              <a:rPr lang="da-DK" dirty="0"/>
              <a:t> 4 patients </a:t>
            </a:r>
            <a:r>
              <a:rPr lang="da-DK" dirty="0" err="1"/>
              <a:t>acheived</a:t>
            </a:r>
            <a:r>
              <a:rPr lang="da-DK" dirty="0"/>
              <a:t> </a:t>
            </a:r>
            <a:r>
              <a:rPr lang="da-DK" dirty="0" err="1"/>
              <a:t>partial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. The </a:t>
            </a:r>
            <a:r>
              <a:rPr lang="da-DK" dirty="0" err="1"/>
              <a:t>antiepileptic</a:t>
            </a:r>
            <a:r>
              <a:rPr lang="da-DK" dirty="0"/>
              <a:t> </a:t>
            </a:r>
            <a:r>
              <a:rPr lang="da-DK" dirty="0" err="1"/>
              <a:t>mecanisms</a:t>
            </a:r>
            <a:r>
              <a:rPr lang="da-DK" dirty="0"/>
              <a:t> </a:t>
            </a:r>
            <a:r>
              <a:rPr lang="da-DK" dirty="0" err="1"/>
              <a:t>behind</a:t>
            </a:r>
            <a:r>
              <a:rPr lang="da-DK" dirty="0"/>
              <a:t> </a:t>
            </a:r>
            <a:r>
              <a:rPr lang="da-DK" dirty="0" err="1"/>
              <a:t>valproate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fully</a:t>
            </a:r>
            <a:r>
              <a:rPr lang="da-DK" dirty="0"/>
              <a:t> </a:t>
            </a:r>
            <a:r>
              <a:rPr lang="da-DK" dirty="0" err="1"/>
              <a:t>elucidated</a:t>
            </a:r>
            <a:r>
              <a:rPr lang="da-DK" dirty="0"/>
              <a:t>, but it is </a:t>
            </a:r>
            <a:r>
              <a:rPr lang="da-DK" dirty="0" err="1"/>
              <a:t>thought</a:t>
            </a:r>
            <a:r>
              <a:rPr lang="da-DK" dirty="0"/>
              <a:t> to have a positive </a:t>
            </a:r>
            <a:r>
              <a:rPr lang="da-DK" dirty="0" err="1"/>
              <a:t>effect</a:t>
            </a:r>
            <a:r>
              <a:rPr lang="da-DK" dirty="0"/>
              <a:t> on the GABA system,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so </a:t>
            </a:r>
            <a:r>
              <a:rPr lang="da-DK" dirty="0" err="1"/>
              <a:t>many</a:t>
            </a:r>
            <a:r>
              <a:rPr lang="da-DK" dirty="0"/>
              <a:t> favorable </a:t>
            </a:r>
            <a:r>
              <a:rPr lang="da-DK" dirty="0" err="1"/>
              <a:t>responses</a:t>
            </a:r>
            <a:r>
              <a:rPr lang="da-DK" dirty="0"/>
              <a:t> to </a:t>
            </a:r>
            <a:r>
              <a:rPr lang="da-DK" dirty="0" err="1"/>
              <a:t>this</a:t>
            </a:r>
            <a:r>
              <a:rPr lang="da-DK" dirty="0"/>
              <a:t> drug.</a:t>
            </a:r>
          </a:p>
          <a:p>
            <a:endParaRPr lang="da-DK" dirty="0"/>
          </a:p>
          <a:p>
            <a:r>
              <a:rPr lang="da-DK" dirty="0"/>
              <a:t>Of note, none of the patients </a:t>
            </a:r>
            <a:r>
              <a:rPr lang="da-DK" dirty="0" err="1"/>
              <a:t>tried</a:t>
            </a:r>
            <a:r>
              <a:rPr lang="da-DK" dirty="0"/>
              <a:t> </a:t>
            </a:r>
            <a:r>
              <a:rPr lang="da-DK" dirty="0" err="1"/>
              <a:t>ketognic</a:t>
            </a:r>
            <a:r>
              <a:rPr lang="da-DK" dirty="0"/>
              <a:t> diet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9869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3 </a:t>
            </a:r>
            <a:r>
              <a:rPr lang="da-DK" dirty="0" err="1"/>
              <a:t>individuals</a:t>
            </a:r>
            <a:r>
              <a:rPr lang="da-DK" dirty="0"/>
              <a:t> in the </a:t>
            </a:r>
            <a:r>
              <a:rPr lang="da-DK" dirty="0" err="1"/>
              <a:t>cohort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did not display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at all, but </a:t>
            </a:r>
            <a:r>
              <a:rPr lang="da-DK" dirty="0" err="1"/>
              <a:t>only</a:t>
            </a:r>
            <a:r>
              <a:rPr lang="da-DK" dirty="0"/>
              <a:t> had </a:t>
            </a:r>
            <a:r>
              <a:rPr lang="da-DK" dirty="0" err="1"/>
              <a:t>learning</a:t>
            </a:r>
            <a:r>
              <a:rPr lang="da-DK" dirty="0"/>
              <a:t> </a:t>
            </a:r>
            <a:r>
              <a:rPr lang="da-DK" dirty="0" err="1"/>
              <a:t>disabilities</a:t>
            </a:r>
            <a:r>
              <a:rPr lang="da-DK" dirty="0"/>
              <a:t> or mild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. This has not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described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. </a:t>
            </a:r>
            <a:r>
              <a:rPr lang="da-DK" dirty="0" err="1"/>
              <a:t>Two</a:t>
            </a:r>
            <a:r>
              <a:rPr lang="da-DK" dirty="0"/>
              <a:t> out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three</a:t>
            </a:r>
            <a:r>
              <a:rPr lang="da-DK" dirty="0"/>
              <a:t> </a:t>
            </a:r>
            <a:r>
              <a:rPr lang="da-DK" dirty="0" err="1"/>
              <a:t>individuals</a:t>
            </a:r>
            <a:r>
              <a:rPr lang="da-DK" dirty="0"/>
              <a:t> had a relative with an MAE or MAE </a:t>
            </a:r>
            <a:r>
              <a:rPr lang="da-DK" dirty="0" err="1"/>
              <a:t>like</a:t>
            </a:r>
            <a:r>
              <a:rPr lang="da-DK" dirty="0"/>
              <a:t> </a:t>
            </a:r>
            <a:r>
              <a:rPr lang="da-DK" dirty="0" err="1"/>
              <a:t>phenotype</a:t>
            </a:r>
            <a:r>
              <a:rPr lang="da-DK" dirty="0"/>
              <a:t>. </a:t>
            </a:r>
            <a:r>
              <a:rPr lang="da-DK" dirty="0" err="1"/>
              <a:t>Suggesting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there</a:t>
            </a:r>
            <a:r>
              <a:rPr lang="da-DK" dirty="0"/>
              <a:t> is variable </a:t>
            </a:r>
            <a:r>
              <a:rPr lang="da-DK" dirty="0" err="1"/>
              <a:t>expressitivity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to SLC6A1.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speculate</a:t>
            </a:r>
            <a:r>
              <a:rPr lang="da-DK" dirty="0"/>
              <a:t> on </a:t>
            </a:r>
            <a:r>
              <a:rPr lang="da-DK" dirty="0" err="1"/>
              <a:t>reasons</a:t>
            </a:r>
            <a:r>
              <a:rPr lang="da-DK" dirty="0"/>
              <a:t>, but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include</a:t>
            </a:r>
            <a:r>
              <a:rPr lang="da-DK" dirty="0"/>
              <a:t> </a:t>
            </a:r>
            <a:r>
              <a:rPr lang="da-DK" dirty="0" err="1"/>
              <a:t>environmental</a:t>
            </a:r>
            <a:r>
              <a:rPr lang="da-DK" dirty="0"/>
              <a:t> or </a:t>
            </a:r>
            <a:r>
              <a:rPr lang="da-DK" dirty="0" err="1"/>
              <a:t>genetic</a:t>
            </a:r>
            <a:r>
              <a:rPr lang="da-DK" dirty="0"/>
              <a:t> </a:t>
            </a:r>
            <a:r>
              <a:rPr lang="da-DK" dirty="0" err="1"/>
              <a:t>modifying</a:t>
            </a:r>
            <a:r>
              <a:rPr lang="da-DK" dirty="0"/>
              <a:t> factors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212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then</a:t>
            </a:r>
            <a:r>
              <a:rPr lang="da-DK" dirty="0"/>
              <a:t> </a:t>
            </a:r>
            <a:r>
              <a:rPr lang="da-DK" dirty="0" err="1"/>
              <a:t>evaluated</a:t>
            </a:r>
            <a:r>
              <a:rPr lang="da-DK" dirty="0"/>
              <a:t> </a:t>
            </a:r>
            <a:r>
              <a:rPr lang="da-DK" dirty="0" err="1"/>
              <a:t>cognitive</a:t>
            </a:r>
            <a:r>
              <a:rPr lang="da-DK" dirty="0"/>
              <a:t> in </a:t>
            </a:r>
            <a:r>
              <a:rPr lang="da-DK" dirty="0" err="1"/>
              <a:t>these</a:t>
            </a:r>
            <a:r>
              <a:rPr lang="da-DK" dirty="0"/>
              <a:t> patients. Of not, </a:t>
            </a:r>
            <a:r>
              <a:rPr lang="da-DK" dirty="0" err="1"/>
              <a:t>we</a:t>
            </a:r>
            <a:r>
              <a:rPr lang="da-DK" dirty="0"/>
              <a:t> did not have data on all patients, so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developement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assessed</a:t>
            </a:r>
            <a:r>
              <a:rPr lang="da-DK" dirty="0"/>
              <a:t> in 20 patients, and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it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assessed</a:t>
            </a:r>
            <a:r>
              <a:rPr lang="da-DK" dirty="0"/>
              <a:t> in 28 patients. </a:t>
            </a:r>
          </a:p>
          <a:p>
            <a:r>
              <a:rPr lang="da-DK" dirty="0"/>
              <a:t>So on the </a:t>
            </a:r>
            <a:r>
              <a:rPr lang="da-DK" dirty="0" err="1"/>
              <a:t>left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, </a:t>
            </a:r>
            <a:r>
              <a:rPr lang="da-DK" dirty="0" err="1"/>
              <a:t>whcih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normal in 20%, and </a:t>
            </a:r>
            <a:r>
              <a:rPr lang="da-DK" dirty="0" err="1"/>
              <a:t>then</a:t>
            </a:r>
            <a:r>
              <a:rPr lang="da-DK" dirty="0"/>
              <a:t> </a:t>
            </a:r>
            <a:r>
              <a:rPr lang="da-DK" dirty="0" err="1"/>
              <a:t>ranged</a:t>
            </a:r>
            <a:r>
              <a:rPr lang="da-DK" dirty="0"/>
              <a:t> from </a:t>
            </a:r>
            <a:r>
              <a:rPr lang="da-DK" dirty="0" err="1"/>
              <a:t>learning</a:t>
            </a:r>
            <a:r>
              <a:rPr lang="da-DK" dirty="0"/>
              <a:t> </a:t>
            </a:r>
            <a:r>
              <a:rPr lang="da-DK" dirty="0" err="1"/>
              <a:t>disabilities</a:t>
            </a:r>
            <a:r>
              <a:rPr lang="da-DK" dirty="0"/>
              <a:t> to </a:t>
            </a:r>
            <a:r>
              <a:rPr lang="da-DK" dirty="0" err="1"/>
              <a:t>severe</a:t>
            </a:r>
            <a:r>
              <a:rPr lang="da-DK" dirty="0"/>
              <a:t>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, with </a:t>
            </a:r>
            <a:r>
              <a:rPr lang="da-DK" dirty="0" err="1"/>
              <a:t>half</a:t>
            </a:r>
            <a:r>
              <a:rPr lang="da-DK" dirty="0"/>
              <a:t> of the patients </a:t>
            </a:r>
            <a:r>
              <a:rPr lang="da-DK" dirty="0" err="1"/>
              <a:t>having</a:t>
            </a:r>
            <a:r>
              <a:rPr lang="da-DK" dirty="0"/>
              <a:t> mild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. </a:t>
            </a:r>
          </a:p>
          <a:p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, on the right, </a:t>
            </a:r>
            <a:r>
              <a:rPr lang="da-DK" dirty="0" err="1"/>
              <a:t>only</a:t>
            </a:r>
            <a:r>
              <a:rPr lang="da-DK" dirty="0"/>
              <a:t> 4 % </a:t>
            </a:r>
            <a:r>
              <a:rPr lang="da-DK" dirty="0" err="1"/>
              <a:t>remained</a:t>
            </a:r>
            <a:r>
              <a:rPr lang="da-DK" dirty="0"/>
              <a:t> at a normal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, and </a:t>
            </a:r>
            <a:r>
              <a:rPr lang="da-DK" dirty="0" err="1"/>
              <a:t>again</a:t>
            </a:r>
            <a:r>
              <a:rPr lang="da-DK" dirty="0"/>
              <a:t> the rest </a:t>
            </a:r>
            <a:r>
              <a:rPr lang="da-DK" dirty="0" err="1"/>
              <a:t>ranged</a:t>
            </a:r>
            <a:r>
              <a:rPr lang="da-DK" dirty="0"/>
              <a:t> from </a:t>
            </a:r>
            <a:r>
              <a:rPr lang="da-DK" dirty="0" err="1"/>
              <a:t>learning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 to </a:t>
            </a:r>
            <a:r>
              <a:rPr lang="da-DK" dirty="0" err="1"/>
              <a:t>severe</a:t>
            </a:r>
            <a:r>
              <a:rPr lang="da-DK" dirty="0"/>
              <a:t>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, with </a:t>
            </a:r>
            <a:r>
              <a:rPr lang="da-DK" dirty="0" err="1"/>
              <a:t>half</a:t>
            </a:r>
            <a:r>
              <a:rPr lang="da-DK" dirty="0"/>
              <a:t> the patients </a:t>
            </a:r>
            <a:r>
              <a:rPr lang="da-DK" dirty="0" err="1"/>
              <a:t>suffering</a:t>
            </a:r>
            <a:r>
              <a:rPr lang="da-DK" dirty="0"/>
              <a:t> from mild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63060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So, in the patients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had data on the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and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saw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35% had a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deterioration</a:t>
            </a:r>
            <a:r>
              <a:rPr lang="da-DK" dirty="0"/>
              <a:t>. And </a:t>
            </a:r>
            <a:r>
              <a:rPr lang="da-DK" dirty="0" err="1"/>
              <a:t>that</a:t>
            </a:r>
            <a:r>
              <a:rPr lang="da-DK" dirty="0"/>
              <a:t> the most </a:t>
            </a:r>
            <a:r>
              <a:rPr lang="da-DK" dirty="0" err="1"/>
              <a:t>common</a:t>
            </a:r>
            <a:r>
              <a:rPr lang="da-DK" dirty="0"/>
              <a:t> feature in </a:t>
            </a:r>
            <a:r>
              <a:rPr lang="da-DK" dirty="0" err="1"/>
              <a:t>these</a:t>
            </a:r>
            <a:r>
              <a:rPr lang="da-DK" dirty="0"/>
              <a:t> patients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language</a:t>
            </a:r>
            <a:r>
              <a:rPr lang="da-DK" dirty="0"/>
              <a:t> </a:t>
            </a:r>
            <a:r>
              <a:rPr lang="da-DK" dirty="0" err="1"/>
              <a:t>delay</a:t>
            </a:r>
            <a:r>
              <a:rPr lang="da-DK" dirty="0"/>
              <a:t>. </a:t>
            </a:r>
          </a:p>
          <a:p>
            <a:r>
              <a:rPr lang="da-DK" dirty="0" err="1"/>
              <a:t>However</a:t>
            </a:r>
            <a:r>
              <a:rPr lang="da-DK" dirty="0"/>
              <a:t>,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apparent</a:t>
            </a:r>
            <a:r>
              <a:rPr lang="da-DK" dirty="0"/>
              <a:t> </a:t>
            </a:r>
            <a:r>
              <a:rPr lang="da-DK" dirty="0" err="1"/>
              <a:t>correlation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the </a:t>
            </a:r>
            <a:r>
              <a:rPr lang="da-DK" dirty="0" err="1"/>
              <a:t>degree</a:t>
            </a:r>
            <a:r>
              <a:rPr lang="da-DK" dirty="0"/>
              <a:t> of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 and the </a:t>
            </a:r>
            <a:r>
              <a:rPr lang="da-DK" dirty="0" err="1"/>
              <a:t>cognitive</a:t>
            </a:r>
            <a:r>
              <a:rPr lang="da-DK" dirty="0"/>
              <a:t> profile.</a:t>
            </a:r>
          </a:p>
          <a:p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characteristica</a:t>
            </a:r>
            <a:r>
              <a:rPr lang="da-DK" dirty="0"/>
              <a:t> </a:t>
            </a:r>
            <a:r>
              <a:rPr lang="da-DK" dirty="0" err="1"/>
              <a:t>included</a:t>
            </a:r>
            <a:r>
              <a:rPr lang="da-DK" dirty="0"/>
              <a:t> </a:t>
            </a:r>
            <a:r>
              <a:rPr lang="da-DK" dirty="0" err="1"/>
              <a:t>agressive</a:t>
            </a:r>
            <a:r>
              <a:rPr lang="da-DK" dirty="0"/>
              <a:t> </a:t>
            </a:r>
            <a:r>
              <a:rPr lang="da-DK" dirty="0" err="1"/>
              <a:t>behavior</a:t>
            </a:r>
            <a:r>
              <a:rPr lang="da-DK" dirty="0"/>
              <a:t> in 19%, attention deficit </a:t>
            </a:r>
            <a:r>
              <a:rPr lang="da-DK" dirty="0" err="1"/>
              <a:t>disorders</a:t>
            </a:r>
            <a:r>
              <a:rPr lang="da-DK" dirty="0"/>
              <a:t> in 19%, </a:t>
            </a:r>
            <a:r>
              <a:rPr lang="da-DK" dirty="0" err="1"/>
              <a:t>stereotypies</a:t>
            </a:r>
            <a:r>
              <a:rPr lang="da-DK" dirty="0"/>
              <a:t> in 16% and </a:t>
            </a:r>
            <a:r>
              <a:rPr lang="da-DK" dirty="0" err="1"/>
              <a:t>autistic</a:t>
            </a:r>
            <a:r>
              <a:rPr lang="da-DK" dirty="0"/>
              <a:t> features in 16%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773273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majority</a:t>
            </a:r>
            <a:r>
              <a:rPr lang="da-DK" dirty="0"/>
              <a:t> of the patients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assesed</a:t>
            </a:r>
            <a:r>
              <a:rPr lang="da-DK" dirty="0"/>
              <a:t> </a:t>
            </a:r>
            <a:r>
              <a:rPr lang="da-DK" dirty="0" err="1"/>
              <a:t>neurologically</a:t>
            </a:r>
            <a:r>
              <a:rPr lang="da-DK" dirty="0"/>
              <a:t>, and 23 % of </a:t>
            </a:r>
            <a:r>
              <a:rPr lang="da-DK" dirty="0" err="1"/>
              <a:t>them</a:t>
            </a:r>
            <a:r>
              <a:rPr lang="da-DK" dirty="0"/>
              <a:t> </a:t>
            </a:r>
            <a:r>
              <a:rPr lang="da-DK" dirty="0" err="1"/>
              <a:t>displayed</a:t>
            </a:r>
            <a:r>
              <a:rPr lang="da-DK" dirty="0"/>
              <a:t> mild </a:t>
            </a:r>
            <a:r>
              <a:rPr lang="da-DK" dirty="0" err="1"/>
              <a:t>ataxia</a:t>
            </a:r>
            <a:r>
              <a:rPr lang="da-DK" dirty="0"/>
              <a:t> or an </a:t>
            </a:r>
            <a:r>
              <a:rPr lang="da-DK" dirty="0" err="1"/>
              <a:t>unsteady</a:t>
            </a:r>
            <a:r>
              <a:rPr lang="da-DK" dirty="0"/>
              <a:t> </a:t>
            </a:r>
            <a:r>
              <a:rPr lang="da-DK" dirty="0" err="1"/>
              <a:t>gait</a:t>
            </a:r>
            <a:r>
              <a:rPr lang="da-DK" dirty="0"/>
              <a:t>, 10% had hypotonia, 6% had </a:t>
            </a:r>
            <a:r>
              <a:rPr lang="da-DK" dirty="0" err="1"/>
              <a:t>impairment</a:t>
            </a:r>
            <a:r>
              <a:rPr lang="da-DK" dirty="0"/>
              <a:t> of </a:t>
            </a:r>
            <a:r>
              <a:rPr lang="da-DK" dirty="0" err="1"/>
              <a:t>their</a:t>
            </a:r>
            <a:r>
              <a:rPr lang="da-DK" dirty="0"/>
              <a:t> fine motor </a:t>
            </a:r>
            <a:r>
              <a:rPr lang="da-DK" dirty="0" err="1"/>
              <a:t>skills</a:t>
            </a:r>
            <a:r>
              <a:rPr lang="da-DK" dirty="0"/>
              <a:t>, 6% had </a:t>
            </a:r>
            <a:r>
              <a:rPr lang="da-DK" dirty="0" err="1"/>
              <a:t>tremor</a:t>
            </a:r>
            <a:r>
              <a:rPr lang="da-DK" dirty="0"/>
              <a:t>.</a:t>
            </a:r>
          </a:p>
          <a:p>
            <a:r>
              <a:rPr lang="da-DK" dirty="0" err="1"/>
              <a:t>These</a:t>
            </a:r>
            <a:r>
              <a:rPr lang="da-DK" dirty="0"/>
              <a:t> patients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dysmorph</a:t>
            </a:r>
            <a:r>
              <a:rPr lang="da-DK" dirty="0"/>
              <a:t> and do not have </a:t>
            </a:r>
            <a:r>
              <a:rPr lang="da-DK" dirty="0" err="1"/>
              <a:t>malformations</a:t>
            </a:r>
            <a:r>
              <a:rPr lang="da-DK" dirty="0"/>
              <a:t>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Checkl</a:t>
            </a:r>
            <a:r>
              <a:rPr lang="da-DK" dirty="0"/>
              <a:t> tal!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90383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As </a:t>
            </a:r>
            <a:r>
              <a:rPr lang="da-DK" dirty="0" err="1"/>
              <a:t>described</a:t>
            </a:r>
            <a:r>
              <a:rPr lang="da-DK" dirty="0"/>
              <a:t> under </a:t>
            </a:r>
            <a:r>
              <a:rPr lang="da-DK" dirty="0" err="1"/>
              <a:t>methods</a:t>
            </a:r>
            <a:r>
              <a:rPr lang="da-DK" dirty="0"/>
              <a:t>, all </a:t>
            </a:r>
            <a:r>
              <a:rPr lang="da-DK" dirty="0" err="1"/>
              <a:t>EEGs</a:t>
            </a:r>
            <a:r>
              <a:rPr lang="da-DK" dirty="0"/>
              <a:t>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reviewed</a:t>
            </a:r>
            <a:r>
              <a:rPr lang="da-DK" dirty="0"/>
              <a:t> by Elena </a:t>
            </a:r>
            <a:r>
              <a:rPr lang="da-DK" dirty="0" err="1"/>
              <a:t>Gardella</a:t>
            </a:r>
            <a:r>
              <a:rPr lang="da-DK" dirty="0"/>
              <a:t>. </a:t>
            </a:r>
            <a:r>
              <a:rPr lang="da-DK" dirty="0" err="1"/>
              <a:t>We</a:t>
            </a:r>
            <a:r>
              <a:rPr lang="da-DK" dirty="0"/>
              <a:t> had </a:t>
            </a:r>
            <a:r>
              <a:rPr lang="da-DK" dirty="0" err="1"/>
              <a:t>EEGs</a:t>
            </a:r>
            <a:r>
              <a:rPr lang="da-DK" dirty="0"/>
              <a:t> </a:t>
            </a:r>
            <a:r>
              <a:rPr lang="da-DK" dirty="0" err="1"/>
              <a:t>available</a:t>
            </a:r>
            <a:r>
              <a:rPr lang="da-DK" dirty="0"/>
              <a:t> in 27 patients, and all had </a:t>
            </a:r>
            <a:r>
              <a:rPr lang="da-DK" dirty="0" err="1"/>
              <a:t>abnormal</a:t>
            </a:r>
            <a:r>
              <a:rPr lang="da-DK" dirty="0"/>
              <a:t> </a:t>
            </a:r>
            <a:r>
              <a:rPr lang="da-DK" dirty="0" err="1"/>
              <a:t>EEGs</a:t>
            </a:r>
            <a:r>
              <a:rPr lang="da-DK" dirty="0"/>
              <a:t>. In 11 patients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a </a:t>
            </a:r>
            <a:r>
              <a:rPr lang="da-DK" dirty="0" err="1"/>
              <a:t>slowing</a:t>
            </a:r>
            <a:r>
              <a:rPr lang="da-DK" dirty="0"/>
              <a:t> of the </a:t>
            </a:r>
            <a:r>
              <a:rPr lang="da-DK" dirty="0" err="1"/>
              <a:t>background</a:t>
            </a:r>
            <a:r>
              <a:rPr lang="da-DK" dirty="0"/>
              <a:t>. In </a:t>
            </a:r>
            <a:r>
              <a:rPr lang="da-DK" dirty="0" err="1"/>
              <a:t>almost</a:t>
            </a:r>
            <a:r>
              <a:rPr lang="da-DK" dirty="0"/>
              <a:t> all patients, 25 put of 27, the EEG </a:t>
            </a:r>
            <a:r>
              <a:rPr lang="da-DK" dirty="0" err="1"/>
              <a:t>showed</a:t>
            </a:r>
            <a:r>
              <a:rPr lang="da-DK" dirty="0"/>
              <a:t> </a:t>
            </a:r>
            <a:r>
              <a:rPr lang="da-DK" dirty="0" err="1"/>
              <a:t>bursts</a:t>
            </a:r>
            <a:r>
              <a:rPr lang="da-DK" dirty="0"/>
              <a:t> of </a:t>
            </a:r>
            <a:r>
              <a:rPr lang="da-DK" dirty="0" err="1"/>
              <a:t>irregular</a:t>
            </a:r>
            <a:r>
              <a:rPr lang="da-DK" dirty="0"/>
              <a:t> </a:t>
            </a:r>
            <a:r>
              <a:rPr lang="da-DK" dirty="0" err="1"/>
              <a:t>generalized</a:t>
            </a:r>
            <a:r>
              <a:rPr lang="da-DK" dirty="0"/>
              <a:t> 2,5-3,5 Hz </a:t>
            </a:r>
            <a:r>
              <a:rPr lang="da-DK" dirty="0" err="1"/>
              <a:t>spikes</a:t>
            </a:r>
            <a:r>
              <a:rPr lang="da-DK" dirty="0"/>
              <a:t>/</a:t>
            </a:r>
            <a:r>
              <a:rPr lang="da-DK" dirty="0" err="1"/>
              <a:t>polyspikes</a:t>
            </a:r>
            <a:r>
              <a:rPr lang="da-DK" dirty="0"/>
              <a:t> and </a:t>
            </a:r>
            <a:r>
              <a:rPr lang="da-DK" dirty="0" err="1"/>
              <a:t>slow</a:t>
            </a:r>
            <a:r>
              <a:rPr lang="da-DK" dirty="0"/>
              <a:t> </a:t>
            </a:r>
            <a:r>
              <a:rPr lang="da-DK" dirty="0" err="1"/>
              <a:t>waves</a:t>
            </a:r>
            <a:r>
              <a:rPr lang="da-DK" dirty="0"/>
              <a:t> with a </a:t>
            </a:r>
            <a:r>
              <a:rPr lang="da-DK" dirty="0" err="1"/>
              <a:t>gradual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in the </a:t>
            </a:r>
            <a:r>
              <a:rPr lang="da-DK" dirty="0" err="1"/>
              <a:t>occipital</a:t>
            </a:r>
            <a:r>
              <a:rPr lang="da-DK" dirty="0"/>
              <a:t> regions.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bursts</a:t>
            </a:r>
            <a:r>
              <a:rPr lang="da-DK" dirty="0"/>
              <a:t> </a:t>
            </a:r>
            <a:r>
              <a:rPr lang="da-DK" dirty="0" err="1"/>
              <a:t>correlated</a:t>
            </a:r>
            <a:r>
              <a:rPr lang="da-DK" dirty="0"/>
              <a:t> with the </a:t>
            </a:r>
            <a:r>
              <a:rPr lang="da-DK" dirty="0" err="1"/>
              <a:t>epileptic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of the patients.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3149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EEG pattern in 3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MAE-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(Patient 20), </a:t>
            </a:r>
          </a:p>
          <a:p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unclassified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(Patient 2),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(Patient 31). </a:t>
            </a:r>
          </a:p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EEG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abnormalities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prolonged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bursts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irregular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2.5-3.5 Hz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and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prominent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spikes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polyspikes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component,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occipital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regions. In Patient 20,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roughly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same EEG pattern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rise to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manifestations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atypical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absence (to the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or to a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seizure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brief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atonic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myoclonic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(to the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right).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8390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SLC6A1 gene </a:t>
            </a:r>
            <a:r>
              <a:rPr lang="da-DK" dirty="0" err="1"/>
              <a:t>encodes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voltage-dependet</a:t>
            </a:r>
            <a:r>
              <a:rPr lang="da-DK" dirty="0"/>
              <a:t> GABA transporter, the GAT-1. And as </a:t>
            </a:r>
            <a:r>
              <a:rPr lang="da-DK" dirty="0" err="1"/>
              <a:t>you</a:t>
            </a:r>
            <a:r>
              <a:rPr lang="da-DK" dirty="0"/>
              <a:t> know GABA is the most </a:t>
            </a:r>
            <a:r>
              <a:rPr lang="da-DK" dirty="0" err="1"/>
              <a:t>imporatant</a:t>
            </a:r>
            <a:r>
              <a:rPr lang="da-DK" dirty="0"/>
              <a:t> </a:t>
            </a:r>
            <a:r>
              <a:rPr lang="da-DK" dirty="0" err="1"/>
              <a:t>inhibitory</a:t>
            </a:r>
            <a:r>
              <a:rPr lang="da-DK" dirty="0"/>
              <a:t> </a:t>
            </a:r>
            <a:r>
              <a:rPr lang="da-DK" dirty="0" err="1"/>
              <a:t>neurotransmitter</a:t>
            </a:r>
            <a:r>
              <a:rPr lang="da-DK" dirty="0"/>
              <a:t> of the human </a:t>
            </a:r>
            <a:r>
              <a:rPr lang="da-DK" dirty="0" err="1"/>
              <a:t>brain</a:t>
            </a:r>
            <a:r>
              <a:rPr lang="da-DK" dirty="0"/>
              <a:t>. And at the same time the GAT-1 is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of the </a:t>
            </a:r>
            <a:r>
              <a:rPr lang="da-DK" dirty="0" err="1"/>
              <a:t>primary</a:t>
            </a:r>
            <a:r>
              <a:rPr lang="da-DK" dirty="0"/>
              <a:t> GABA transporters of the human CNS. The transporter is </a:t>
            </a:r>
            <a:r>
              <a:rPr lang="da-DK" dirty="0" err="1"/>
              <a:t>expressed</a:t>
            </a:r>
            <a:r>
              <a:rPr lang="da-DK" dirty="0"/>
              <a:t> at the </a:t>
            </a:r>
            <a:r>
              <a:rPr lang="da-DK" dirty="0" err="1"/>
              <a:t>inhibitory</a:t>
            </a:r>
            <a:r>
              <a:rPr lang="da-DK" dirty="0"/>
              <a:t> </a:t>
            </a:r>
            <a:r>
              <a:rPr lang="da-DK" dirty="0" err="1"/>
              <a:t>interneurons</a:t>
            </a:r>
            <a:r>
              <a:rPr lang="da-DK" dirty="0"/>
              <a:t> as </a:t>
            </a:r>
            <a:r>
              <a:rPr lang="da-DK" dirty="0" err="1"/>
              <a:t>well</a:t>
            </a:r>
            <a:r>
              <a:rPr lang="da-DK" dirty="0"/>
              <a:t> as on </a:t>
            </a:r>
            <a:r>
              <a:rPr lang="da-DK" dirty="0" err="1"/>
              <a:t>astrocytes</a:t>
            </a:r>
            <a:r>
              <a:rPr lang="da-DK" dirty="0"/>
              <a:t>, and it is </a:t>
            </a:r>
            <a:r>
              <a:rPr lang="da-DK" dirty="0" err="1"/>
              <a:t>crucial</a:t>
            </a:r>
            <a:r>
              <a:rPr lang="da-DK" dirty="0"/>
              <a:t> for the </a:t>
            </a:r>
            <a:r>
              <a:rPr lang="da-DK" dirty="0" err="1"/>
              <a:t>reuptake</a:t>
            </a:r>
            <a:r>
              <a:rPr lang="da-DK" dirty="0"/>
              <a:t> of GABA from the </a:t>
            </a:r>
            <a:r>
              <a:rPr lang="da-DK" dirty="0" err="1"/>
              <a:t>synapse</a:t>
            </a:r>
            <a:r>
              <a:rPr lang="da-DK" dirty="0"/>
              <a:t>, and </a:t>
            </a:r>
            <a:r>
              <a:rPr lang="da-DK" dirty="0" err="1"/>
              <a:t>thus</a:t>
            </a:r>
            <a:r>
              <a:rPr lang="da-DK" dirty="0"/>
              <a:t> </a:t>
            </a:r>
            <a:r>
              <a:rPr lang="da-DK" dirty="0" err="1"/>
              <a:t>making</a:t>
            </a:r>
            <a:r>
              <a:rPr lang="da-DK" dirty="0"/>
              <a:t> sure </a:t>
            </a:r>
            <a:r>
              <a:rPr lang="da-DK" dirty="0" err="1"/>
              <a:t>that</a:t>
            </a:r>
            <a:r>
              <a:rPr lang="da-DK" dirty="0"/>
              <a:t> the </a:t>
            </a:r>
            <a:r>
              <a:rPr lang="da-DK" dirty="0" err="1"/>
              <a:t>extracellular</a:t>
            </a:r>
            <a:r>
              <a:rPr lang="da-DK" dirty="0"/>
              <a:t> </a:t>
            </a:r>
            <a:r>
              <a:rPr lang="da-DK" dirty="0" err="1"/>
              <a:t>space</a:t>
            </a:r>
            <a:r>
              <a:rPr lang="da-DK" dirty="0"/>
              <a:t> is cleared of </a:t>
            </a:r>
            <a:r>
              <a:rPr lang="da-DK" dirty="0" err="1"/>
              <a:t>excess</a:t>
            </a:r>
            <a:r>
              <a:rPr lang="da-DK" dirty="0"/>
              <a:t> GABA. </a:t>
            </a:r>
            <a:r>
              <a:rPr lang="da-DK" dirty="0" err="1"/>
              <a:t>Anatomically</a:t>
            </a:r>
            <a:r>
              <a:rPr lang="da-DK" dirty="0"/>
              <a:t>, it has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found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expressed</a:t>
            </a:r>
            <a:r>
              <a:rPr lang="da-DK" dirty="0"/>
              <a:t> in the </a:t>
            </a:r>
            <a:r>
              <a:rPr lang="da-DK" dirty="0" err="1"/>
              <a:t>neocortex</a:t>
            </a:r>
            <a:r>
              <a:rPr lang="da-DK" dirty="0"/>
              <a:t>, as </a:t>
            </a:r>
            <a:r>
              <a:rPr lang="da-DK" dirty="0" err="1"/>
              <a:t>well</a:t>
            </a:r>
            <a:r>
              <a:rPr lang="da-DK" dirty="0"/>
              <a:t> as the </a:t>
            </a:r>
            <a:r>
              <a:rPr lang="da-DK" dirty="0" err="1"/>
              <a:t>cerebellum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53483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MRI </a:t>
            </a:r>
            <a:r>
              <a:rPr lang="da-DK" dirty="0" err="1"/>
              <a:t>was</a:t>
            </a:r>
            <a:r>
              <a:rPr lang="da-DK" dirty="0"/>
              <a:t> normal in most cases, and </a:t>
            </a:r>
            <a:r>
              <a:rPr lang="da-DK" dirty="0" err="1"/>
              <a:t>only</a:t>
            </a:r>
            <a:r>
              <a:rPr lang="da-DK" dirty="0"/>
              <a:t> 5 had </a:t>
            </a:r>
            <a:r>
              <a:rPr lang="da-DK" dirty="0" err="1"/>
              <a:t>nonspecific</a:t>
            </a:r>
            <a:r>
              <a:rPr lang="da-DK" dirty="0"/>
              <a:t> </a:t>
            </a:r>
            <a:r>
              <a:rPr lang="da-DK" dirty="0" err="1"/>
              <a:t>abnormalities</a:t>
            </a:r>
            <a:r>
              <a:rPr lang="da-DK" dirty="0"/>
              <a:t> </a:t>
            </a:r>
            <a:r>
              <a:rPr lang="da-DK" dirty="0" err="1"/>
              <a:t>such</a:t>
            </a:r>
            <a:r>
              <a:rPr lang="da-DK" dirty="0"/>
              <a:t> as </a:t>
            </a:r>
            <a:r>
              <a:rPr lang="da-DK" dirty="0" err="1"/>
              <a:t>vermian</a:t>
            </a:r>
            <a:r>
              <a:rPr lang="da-DK" dirty="0"/>
              <a:t> </a:t>
            </a:r>
            <a:r>
              <a:rPr lang="da-DK" dirty="0" err="1"/>
              <a:t>hypoplasia</a:t>
            </a:r>
            <a:r>
              <a:rPr lang="da-DK" dirty="0"/>
              <a:t> and </a:t>
            </a:r>
            <a:r>
              <a:rPr lang="da-DK" dirty="0" err="1"/>
              <a:t>enlarged</a:t>
            </a:r>
            <a:r>
              <a:rPr lang="da-DK" dirty="0"/>
              <a:t> frontal </a:t>
            </a:r>
            <a:r>
              <a:rPr lang="da-DK" dirty="0" err="1"/>
              <a:t>spaces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1143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Back to the general </a:t>
            </a:r>
            <a:r>
              <a:rPr lang="da-DK" dirty="0" err="1"/>
              <a:t>results</a:t>
            </a:r>
            <a:r>
              <a:rPr lang="da-DK" dirty="0"/>
              <a:t>. Genetics </a:t>
            </a:r>
            <a:r>
              <a:rPr lang="da-DK" dirty="0" err="1"/>
              <a:t>showed</a:t>
            </a:r>
            <a:r>
              <a:rPr lang="da-DK" dirty="0"/>
              <a:t> 17 de novo variants, and 2 (</a:t>
            </a:r>
            <a:r>
              <a:rPr lang="da-DK" dirty="0" err="1"/>
              <a:t>one</a:t>
            </a:r>
            <a:r>
              <a:rPr lang="da-DK" dirty="0"/>
              <a:t> of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the case </a:t>
            </a:r>
            <a:r>
              <a:rPr lang="da-DK" dirty="0" err="1"/>
              <a:t>before</a:t>
            </a:r>
            <a:r>
              <a:rPr lang="da-DK" dirty="0"/>
              <a:t>)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segregated</a:t>
            </a:r>
            <a:r>
              <a:rPr lang="da-DK" dirty="0"/>
              <a:t> in a dominant </a:t>
            </a:r>
            <a:r>
              <a:rPr lang="da-DK" dirty="0" err="1"/>
              <a:t>manner</a:t>
            </a:r>
            <a:r>
              <a:rPr lang="da-DK" dirty="0"/>
              <a:t> in the families, as </a:t>
            </a:r>
            <a:r>
              <a:rPr lang="da-DK" dirty="0" err="1"/>
              <a:t>shown</a:t>
            </a:r>
            <a:r>
              <a:rPr lang="da-DK" dirty="0"/>
              <a:t> in the </a:t>
            </a:r>
            <a:r>
              <a:rPr lang="da-DK" dirty="0" err="1"/>
              <a:t>pedigrees</a:t>
            </a:r>
            <a:r>
              <a:rPr lang="da-DK" dirty="0"/>
              <a:t> on the right.</a:t>
            </a:r>
          </a:p>
          <a:p>
            <a:r>
              <a:rPr lang="da-DK" dirty="0"/>
              <a:t>In </a:t>
            </a:r>
            <a:r>
              <a:rPr lang="da-DK" dirty="0" err="1"/>
              <a:t>two</a:t>
            </a:r>
            <a:r>
              <a:rPr lang="da-DK" dirty="0"/>
              <a:t> probands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not </a:t>
            </a:r>
            <a:r>
              <a:rPr lang="da-DK" dirty="0" err="1"/>
              <a:t>able</a:t>
            </a:r>
            <a:r>
              <a:rPr lang="da-DK" dirty="0"/>
              <a:t> to do the segregation </a:t>
            </a:r>
            <a:r>
              <a:rPr lang="da-DK" dirty="0" err="1"/>
              <a:t>analysis</a:t>
            </a:r>
            <a:r>
              <a:rPr lang="da-DK" dirty="0"/>
              <a:t>, but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recurrent</a:t>
            </a:r>
            <a:r>
              <a:rPr lang="da-DK" dirty="0"/>
              <a:t> variants, and </a:t>
            </a:r>
            <a:r>
              <a:rPr lang="da-DK" dirty="0" err="1"/>
              <a:t>thus</a:t>
            </a:r>
            <a:r>
              <a:rPr lang="da-DK" dirty="0"/>
              <a:t> </a:t>
            </a:r>
            <a:r>
              <a:rPr lang="da-DK" dirty="0" err="1"/>
              <a:t>likely</a:t>
            </a:r>
            <a:r>
              <a:rPr lang="da-DK" dirty="0"/>
              <a:t> </a:t>
            </a:r>
            <a:r>
              <a:rPr lang="da-DK" dirty="0" err="1"/>
              <a:t>patogenic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88291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variants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mainly</a:t>
            </a:r>
            <a:r>
              <a:rPr lang="da-DK" dirty="0"/>
              <a:t> </a:t>
            </a:r>
            <a:r>
              <a:rPr lang="da-DK" dirty="0" err="1"/>
              <a:t>missense</a:t>
            </a:r>
            <a:r>
              <a:rPr lang="da-DK" dirty="0"/>
              <a:t>, but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included</a:t>
            </a:r>
            <a:r>
              <a:rPr lang="da-DK" dirty="0"/>
              <a:t> 2 </a:t>
            </a:r>
            <a:r>
              <a:rPr lang="da-DK" dirty="0" err="1"/>
              <a:t>splice</a:t>
            </a:r>
            <a:r>
              <a:rPr lang="da-DK" dirty="0"/>
              <a:t>-site variants, 1 </a:t>
            </a:r>
            <a:r>
              <a:rPr lang="da-DK" dirty="0" err="1"/>
              <a:t>frameshift</a:t>
            </a:r>
            <a:r>
              <a:rPr lang="da-DK" dirty="0"/>
              <a:t> variant, 3 </a:t>
            </a:r>
            <a:r>
              <a:rPr lang="da-DK" dirty="0" err="1"/>
              <a:t>nonsense</a:t>
            </a:r>
            <a:r>
              <a:rPr lang="da-DK" dirty="0"/>
              <a:t> variant and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deletion</a:t>
            </a:r>
            <a:r>
              <a:rPr lang="da-DK" dirty="0"/>
              <a:t>. </a:t>
            </a:r>
            <a:r>
              <a:rPr lang="da-DK" dirty="0" err="1"/>
              <a:t>These</a:t>
            </a:r>
            <a:r>
              <a:rPr lang="da-DK" dirty="0"/>
              <a:t> all suggest a </a:t>
            </a:r>
            <a:r>
              <a:rPr lang="da-DK" dirty="0" err="1"/>
              <a:t>loss</a:t>
            </a:r>
            <a:r>
              <a:rPr lang="da-DK" dirty="0"/>
              <a:t>-of-</a:t>
            </a:r>
            <a:r>
              <a:rPr lang="da-DK" dirty="0" err="1"/>
              <a:t>function</a:t>
            </a:r>
            <a:r>
              <a:rPr lang="da-DK" dirty="0"/>
              <a:t> as the </a:t>
            </a:r>
            <a:r>
              <a:rPr lang="da-DK" dirty="0" err="1"/>
              <a:t>pathomecanism</a:t>
            </a:r>
            <a:r>
              <a:rPr lang="da-DK" dirty="0"/>
              <a:t>,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65778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Returnng</a:t>
            </a:r>
            <a:r>
              <a:rPr lang="da-DK" dirty="0"/>
              <a:t> to the </a:t>
            </a:r>
            <a:r>
              <a:rPr lang="da-DK" dirty="0" err="1"/>
              <a:t>genetic</a:t>
            </a:r>
            <a:r>
              <a:rPr lang="da-DK" dirty="0"/>
              <a:t> part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found</a:t>
            </a:r>
            <a:r>
              <a:rPr lang="da-DK" dirty="0"/>
              <a:t> </a:t>
            </a:r>
            <a:r>
              <a:rPr lang="da-DK" dirty="0" err="1"/>
              <a:t>several</a:t>
            </a:r>
            <a:r>
              <a:rPr lang="da-DK" dirty="0"/>
              <a:t> </a:t>
            </a:r>
            <a:r>
              <a:rPr lang="da-DK" dirty="0" err="1"/>
              <a:t>recurrent</a:t>
            </a:r>
            <a:r>
              <a:rPr lang="da-DK" dirty="0"/>
              <a:t> variants, </a:t>
            </a:r>
            <a:r>
              <a:rPr lang="da-DK" dirty="0" err="1"/>
              <a:t>highlighted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in </a:t>
            </a:r>
            <a:r>
              <a:rPr lang="da-DK" dirty="0" err="1"/>
              <a:t>blue</a:t>
            </a:r>
            <a:r>
              <a:rPr lang="da-DK" dirty="0"/>
              <a:t> </a:t>
            </a:r>
            <a:r>
              <a:rPr lang="da-DK" dirty="0" err="1"/>
              <a:t>circles</a:t>
            </a:r>
            <a:r>
              <a:rPr lang="da-DK" dirty="0"/>
              <a:t>, but </a:t>
            </a:r>
            <a:r>
              <a:rPr lang="da-DK" dirty="0" err="1"/>
              <a:t>since</a:t>
            </a:r>
            <a:r>
              <a:rPr lang="da-DK" dirty="0"/>
              <a:t> the </a:t>
            </a:r>
            <a:r>
              <a:rPr lang="da-DK" dirty="0" err="1"/>
              <a:t>phenotype</a:t>
            </a:r>
            <a:r>
              <a:rPr lang="da-DK" dirty="0"/>
              <a:t> is </a:t>
            </a:r>
            <a:r>
              <a:rPr lang="da-DK" dirty="0" err="1"/>
              <a:t>quite</a:t>
            </a:r>
            <a:r>
              <a:rPr lang="da-DK" dirty="0"/>
              <a:t> </a:t>
            </a:r>
            <a:r>
              <a:rPr lang="da-DK" dirty="0" err="1"/>
              <a:t>homogenous</a:t>
            </a:r>
            <a:r>
              <a:rPr lang="da-DK" dirty="0"/>
              <a:t> and the variants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widespread</a:t>
            </a:r>
            <a:r>
              <a:rPr lang="da-DK" dirty="0"/>
              <a:t> </a:t>
            </a:r>
            <a:r>
              <a:rPr lang="da-DK" dirty="0" err="1"/>
              <a:t>through</a:t>
            </a:r>
            <a:r>
              <a:rPr lang="da-DK" dirty="0"/>
              <a:t> the gene, </a:t>
            </a:r>
            <a:r>
              <a:rPr lang="da-DK" dirty="0" err="1"/>
              <a:t>there</a:t>
            </a:r>
            <a:r>
              <a:rPr lang="da-DK" dirty="0"/>
              <a:t> is </a:t>
            </a:r>
            <a:r>
              <a:rPr lang="da-DK" dirty="0" err="1"/>
              <a:t>no</a:t>
            </a:r>
            <a:r>
              <a:rPr lang="da-DK" dirty="0"/>
              <a:t> genotype/</a:t>
            </a:r>
            <a:r>
              <a:rPr lang="da-DK" dirty="0" err="1"/>
              <a:t>phenotype</a:t>
            </a:r>
            <a:r>
              <a:rPr lang="da-DK" dirty="0"/>
              <a:t> </a:t>
            </a:r>
            <a:r>
              <a:rPr lang="da-DK" dirty="0" err="1"/>
              <a:t>correlation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77861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Regarding</a:t>
            </a:r>
            <a:r>
              <a:rPr lang="da-DK" dirty="0"/>
              <a:t> the </a:t>
            </a:r>
            <a:r>
              <a:rPr lang="da-DK" dirty="0" err="1"/>
              <a:t>functional</a:t>
            </a:r>
            <a:r>
              <a:rPr lang="da-DK" dirty="0"/>
              <a:t> </a:t>
            </a:r>
            <a:r>
              <a:rPr lang="da-DK" dirty="0" err="1"/>
              <a:t>consequences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not </a:t>
            </a:r>
            <a:r>
              <a:rPr lang="da-DK" dirty="0" err="1"/>
              <a:t>able</a:t>
            </a:r>
            <a:r>
              <a:rPr lang="da-DK" dirty="0"/>
              <a:t> to do </a:t>
            </a:r>
            <a:r>
              <a:rPr lang="da-DK" dirty="0" err="1"/>
              <a:t>functional</a:t>
            </a:r>
            <a:r>
              <a:rPr lang="da-DK" dirty="0"/>
              <a:t> studies in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project</a:t>
            </a:r>
            <a:r>
              <a:rPr lang="da-DK" dirty="0"/>
              <a:t>, </a:t>
            </a:r>
            <a:r>
              <a:rPr lang="da-DK" dirty="0" err="1"/>
              <a:t>however</a:t>
            </a:r>
            <a:r>
              <a:rPr lang="da-DK" dirty="0"/>
              <a:t> </a:t>
            </a:r>
            <a:r>
              <a:rPr lang="da-DK" dirty="0" err="1"/>
              <a:t>several</a:t>
            </a:r>
            <a:r>
              <a:rPr lang="da-DK" dirty="0"/>
              <a:t> variants </a:t>
            </a:r>
            <a:r>
              <a:rPr lang="da-DK" dirty="0" err="1"/>
              <a:t>will</a:t>
            </a:r>
            <a:r>
              <a:rPr lang="da-DK" dirty="0"/>
              <a:t> as </a:t>
            </a:r>
            <a:r>
              <a:rPr lang="da-DK" dirty="0" err="1"/>
              <a:t>mentioned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loss</a:t>
            </a:r>
            <a:r>
              <a:rPr lang="da-DK" dirty="0"/>
              <a:t>-of-</a:t>
            </a:r>
            <a:r>
              <a:rPr lang="da-DK" dirty="0" err="1"/>
              <a:t>function</a:t>
            </a:r>
            <a:r>
              <a:rPr lang="da-DK" dirty="0"/>
              <a:t> per se, as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truncations</a:t>
            </a:r>
            <a:r>
              <a:rPr lang="da-DK" dirty="0"/>
              <a:t>, </a:t>
            </a:r>
            <a:r>
              <a:rPr lang="da-DK" dirty="0" err="1"/>
              <a:t>frameshifts</a:t>
            </a:r>
            <a:r>
              <a:rPr lang="da-DK" dirty="0"/>
              <a:t> or </a:t>
            </a:r>
            <a:r>
              <a:rPr lang="da-DK" dirty="0" err="1"/>
              <a:t>even</a:t>
            </a:r>
            <a:r>
              <a:rPr lang="da-DK" dirty="0"/>
              <a:t> </a:t>
            </a:r>
            <a:r>
              <a:rPr lang="da-DK" dirty="0" err="1"/>
              <a:t>microdeletions</a:t>
            </a:r>
            <a:r>
              <a:rPr lang="da-DK" dirty="0"/>
              <a:t>. </a:t>
            </a:r>
            <a:r>
              <a:rPr lang="da-DK" dirty="0" err="1"/>
              <a:t>Also</a:t>
            </a:r>
            <a:r>
              <a:rPr lang="da-DK" dirty="0"/>
              <a:t>, </a:t>
            </a:r>
            <a:r>
              <a:rPr lang="da-DK" dirty="0" err="1"/>
              <a:t>previous</a:t>
            </a:r>
            <a:r>
              <a:rPr lang="da-DK" dirty="0"/>
              <a:t> </a:t>
            </a:r>
            <a:r>
              <a:rPr lang="da-DK" dirty="0" err="1"/>
              <a:t>functional</a:t>
            </a:r>
            <a:r>
              <a:rPr lang="da-DK" dirty="0"/>
              <a:t> studies have </a:t>
            </a:r>
            <a:r>
              <a:rPr lang="da-DK" dirty="0" err="1"/>
              <a:t>shown</a:t>
            </a:r>
            <a:r>
              <a:rPr lang="da-DK" dirty="0"/>
              <a:t> </a:t>
            </a:r>
            <a:r>
              <a:rPr lang="da-DK" dirty="0" err="1"/>
              <a:t>significant</a:t>
            </a:r>
            <a:r>
              <a:rPr lang="da-DK" dirty="0"/>
              <a:t> </a:t>
            </a:r>
            <a:r>
              <a:rPr lang="da-DK" dirty="0" err="1"/>
              <a:t>decreases</a:t>
            </a:r>
            <a:r>
              <a:rPr lang="da-DK" dirty="0"/>
              <a:t> in the GABA transport </a:t>
            </a:r>
            <a:r>
              <a:rPr lang="da-DK" dirty="0" err="1"/>
              <a:t>acitivity</a:t>
            </a:r>
            <a:r>
              <a:rPr lang="da-DK" dirty="0"/>
              <a:t> in the Arginine44gln variant and the Ala 288val variant. The </a:t>
            </a:r>
            <a:r>
              <a:rPr lang="da-DK" dirty="0" err="1"/>
              <a:t>consequent</a:t>
            </a:r>
            <a:r>
              <a:rPr lang="da-DK" dirty="0"/>
              <a:t> </a:t>
            </a:r>
            <a:r>
              <a:rPr lang="da-DK" dirty="0" err="1"/>
              <a:t>increase</a:t>
            </a:r>
            <a:r>
              <a:rPr lang="da-DK" dirty="0"/>
              <a:t> in GABA </a:t>
            </a:r>
            <a:r>
              <a:rPr lang="da-DK" dirty="0" err="1"/>
              <a:t>levels</a:t>
            </a:r>
            <a:r>
              <a:rPr lang="da-DK" dirty="0"/>
              <a:t> in the </a:t>
            </a:r>
            <a:r>
              <a:rPr lang="da-DK" dirty="0" err="1"/>
              <a:t>synapse</a:t>
            </a:r>
            <a:r>
              <a:rPr lang="da-DK" dirty="0"/>
              <a:t> have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sjown</a:t>
            </a:r>
            <a:r>
              <a:rPr lang="da-DK" dirty="0"/>
              <a:t> to </a:t>
            </a:r>
            <a:r>
              <a:rPr lang="da-DK" dirty="0" err="1"/>
              <a:t>enhance</a:t>
            </a:r>
            <a:r>
              <a:rPr lang="da-DK" dirty="0"/>
              <a:t> inhibition, and altså show up as </a:t>
            </a:r>
            <a:r>
              <a:rPr lang="da-DK" dirty="0" err="1"/>
              <a:t>spike-wave</a:t>
            </a:r>
            <a:r>
              <a:rPr lang="da-DK" dirty="0"/>
              <a:t> </a:t>
            </a:r>
            <a:r>
              <a:rPr lang="da-DK" dirty="0" err="1"/>
              <a:t>discharges</a:t>
            </a:r>
            <a:r>
              <a:rPr lang="da-DK" dirty="0"/>
              <a:t> on the EEG.</a:t>
            </a:r>
          </a:p>
          <a:p>
            <a:r>
              <a:rPr lang="da-DK" dirty="0" err="1"/>
              <a:t>Furthermore</a:t>
            </a:r>
            <a:r>
              <a:rPr lang="da-DK" dirty="0"/>
              <a:t>, </a:t>
            </a:r>
            <a:r>
              <a:rPr lang="da-DK" dirty="0" err="1"/>
              <a:t>tiagabine</a:t>
            </a:r>
            <a:r>
              <a:rPr lang="da-DK" dirty="0"/>
              <a:t>, an </a:t>
            </a:r>
            <a:r>
              <a:rPr lang="da-DK" dirty="0" err="1"/>
              <a:t>antiepiletoc</a:t>
            </a:r>
            <a:r>
              <a:rPr lang="da-DK" dirty="0"/>
              <a:t> drugs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blocks</a:t>
            </a:r>
            <a:r>
              <a:rPr lang="da-DK" dirty="0"/>
              <a:t> GAT-1 </a:t>
            </a:r>
            <a:r>
              <a:rPr lang="da-DK" dirty="0" err="1"/>
              <a:t>causes</a:t>
            </a:r>
            <a:r>
              <a:rPr lang="da-DK" dirty="0"/>
              <a:t>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and status </a:t>
            </a:r>
            <a:r>
              <a:rPr lang="da-DK" dirty="0" err="1"/>
              <a:t>epilepticus</a:t>
            </a:r>
            <a:r>
              <a:rPr lang="da-DK" dirty="0"/>
              <a:t> in </a:t>
            </a:r>
            <a:r>
              <a:rPr lang="da-DK" dirty="0" err="1"/>
              <a:t>humans</a:t>
            </a:r>
            <a:r>
              <a:rPr lang="da-DK" dirty="0"/>
              <a:t>. </a:t>
            </a:r>
            <a:r>
              <a:rPr lang="da-DK" dirty="0" err="1"/>
              <a:t>Supporting</a:t>
            </a:r>
            <a:r>
              <a:rPr lang="da-DK" dirty="0"/>
              <a:t> the </a:t>
            </a:r>
            <a:r>
              <a:rPr lang="da-DK" dirty="0" err="1"/>
              <a:t>loss</a:t>
            </a:r>
            <a:r>
              <a:rPr lang="da-DK" dirty="0"/>
              <a:t>-of-</a:t>
            </a:r>
            <a:r>
              <a:rPr lang="da-DK" dirty="0" err="1"/>
              <a:t>function</a:t>
            </a:r>
            <a:r>
              <a:rPr lang="da-DK" dirty="0"/>
              <a:t> </a:t>
            </a:r>
            <a:r>
              <a:rPr lang="da-DK" dirty="0" err="1"/>
              <a:t>hypothesis</a:t>
            </a:r>
            <a:r>
              <a:rPr lang="da-DK" dirty="0"/>
              <a:t>-.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28156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So, to </a:t>
            </a:r>
            <a:r>
              <a:rPr lang="da-DK" dirty="0" err="1"/>
              <a:t>conclude</a:t>
            </a:r>
            <a:r>
              <a:rPr lang="da-DK" dirty="0"/>
              <a:t>. SLC6A1 variants </a:t>
            </a:r>
            <a:r>
              <a:rPr lang="da-DK" dirty="0" err="1"/>
              <a:t>cause</a:t>
            </a:r>
            <a:r>
              <a:rPr lang="da-DK" dirty="0"/>
              <a:t> a </a:t>
            </a: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syndrome</a:t>
            </a:r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call</a:t>
            </a:r>
            <a:r>
              <a:rPr lang="da-DK" dirty="0"/>
              <a:t> MAE with a twist. </a:t>
            </a:r>
            <a:r>
              <a:rPr lang="da-DK" dirty="0" err="1"/>
              <a:t>That</a:t>
            </a:r>
            <a:r>
              <a:rPr lang="da-DK" dirty="0"/>
              <a:t> is MAE , but </a:t>
            </a:r>
            <a:r>
              <a:rPr lang="da-DK" dirty="0" err="1"/>
              <a:t>occuring</a:t>
            </a:r>
            <a:r>
              <a:rPr lang="da-DK" dirty="0"/>
              <a:t> in the </a:t>
            </a:r>
            <a:r>
              <a:rPr lang="da-DK" dirty="0" err="1"/>
              <a:t>context</a:t>
            </a:r>
            <a:r>
              <a:rPr lang="da-DK" dirty="0"/>
              <a:t> of </a:t>
            </a:r>
            <a:r>
              <a:rPr lang="da-DK" dirty="0" err="1"/>
              <a:t>abnormal</a:t>
            </a:r>
            <a:r>
              <a:rPr lang="da-DK" dirty="0"/>
              <a:t>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. The most </a:t>
            </a:r>
            <a:r>
              <a:rPr lang="da-DK" dirty="0" err="1"/>
              <a:t>prevalent</a:t>
            </a:r>
            <a:r>
              <a:rPr lang="da-DK" dirty="0"/>
              <a:t> </a:t>
            </a:r>
            <a:r>
              <a:rPr lang="da-DK" dirty="0" err="1"/>
              <a:t>seizure</a:t>
            </a:r>
            <a:r>
              <a:rPr lang="da-DK" dirty="0"/>
              <a:t> type is absences. The patients in general have mild to moderate </a:t>
            </a:r>
            <a:r>
              <a:rPr lang="da-DK" dirty="0" err="1"/>
              <a:t>intellectual</a:t>
            </a:r>
            <a:r>
              <a:rPr lang="da-DK" dirty="0"/>
              <a:t>, with </a:t>
            </a:r>
            <a:r>
              <a:rPr lang="da-DK" dirty="0" err="1"/>
              <a:t>language</a:t>
            </a:r>
            <a:r>
              <a:rPr lang="da-DK" dirty="0"/>
              <a:t> </a:t>
            </a:r>
            <a:r>
              <a:rPr lang="da-DK" dirty="0" err="1"/>
              <a:t>delay</a:t>
            </a:r>
            <a:r>
              <a:rPr lang="da-DK" dirty="0"/>
              <a:t> </a:t>
            </a:r>
            <a:r>
              <a:rPr lang="da-DK" dirty="0" err="1"/>
              <a:t>being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of the most prominent features. The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present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, </a:t>
            </a:r>
            <a:r>
              <a:rPr lang="da-DK" dirty="0" err="1"/>
              <a:t>whoch</a:t>
            </a:r>
            <a:r>
              <a:rPr lang="da-DK" dirty="0"/>
              <a:t> </a:t>
            </a:r>
            <a:r>
              <a:rPr lang="da-DK" dirty="0" err="1"/>
              <a:t>occurs</a:t>
            </a:r>
            <a:r>
              <a:rPr lang="da-DK" dirty="0"/>
              <a:t> </a:t>
            </a:r>
            <a:r>
              <a:rPr lang="da-DK" dirty="0" err="1"/>
              <a:t>around</a:t>
            </a:r>
            <a:r>
              <a:rPr lang="da-DK" dirty="0"/>
              <a:t> 4 </a:t>
            </a:r>
            <a:r>
              <a:rPr lang="da-DK" dirty="0" err="1"/>
              <a:t>years</a:t>
            </a:r>
            <a:r>
              <a:rPr lang="da-DK" dirty="0"/>
              <a:t> of age. </a:t>
            </a:r>
          </a:p>
          <a:p>
            <a:r>
              <a:rPr lang="da-DK" dirty="0"/>
              <a:t>EEG </a:t>
            </a:r>
            <a:r>
              <a:rPr lang="da-DK" dirty="0" err="1"/>
              <a:t>will</a:t>
            </a:r>
            <a:r>
              <a:rPr lang="da-DK" dirty="0"/>
              <a:t> in most cases show </a:t>
            </a:r>
            <a:r>
              <a:rPr lang="da-DK" dirty="0" err="1"/>
              <a:t>burst</a:t>
            </a:r>
            <a:r>
              <a:rPr lang="da-DK" dirty="0"/>
              <a:t> of </a:t>
            </a:r>
            <a:r>
              <a:rPr lang="da-DK" dirty="0" err="1"/>
              <a:t>irregular</a:t>
            </a:r>
            <a:r>
              <a:rPr lang="da-DK" dirty="0"/>
              <a:t> </a:t>
            </a:r>
            <a:r>
              <a:rPr lang="da-DK" dirty="0" err="1"/>
              <a:t>activity</a:t>
            </a:r>
            <a:r>
              <a:rPr lang="da-DK" dirty="0"/>
              <a:t>, </a:t>
            </a:r>
            <a:r>
              <a:rPr lang="da-DK" dirty="0" err="1"/>
              <a:t>correlating</a:t>
            </a:r>
            <a:r>
              <a:rPr lang="da-DK" dirty="0"/>
              <a:t> with </a:t>
            </a:r>
            <a:r>
              <a:rPr lang="da-DK" dirty="0" err="1"/>
              <a:t>seizure</a:t>
            </a:r>
            <a:r>
              <a:rPr lang="da-DK" dirty="0"/>
              <a:t> </a:t>
            </a:r>
            <a:r>
              <a:rPr lang="da-DK" dirty="0" err="1"/>
              <a:t>activity</a:t>
            </a:r>
            <a:r>
              <a:rPr lang="da-DK" dirty="0"/>
              <a:t>. </a:t>
            </a:r>
            <a:r>
              <a:rPr lang="da-DK" dirty="0" err="1"/>
              <a:t>However</a:t>
            </a:r>
            <a:r>
              <a:rPr lang="da-DK" dirty="0"/>
              <a:t>, in a </a:t>
            </a:r>
            <a:r>
              <a:rPr lang="da-DK" dirty="0" err="1"/>
              <a:t>few</a:t>
            </a:r>
            <a:r>
              <a:rPr lang="da-DK" dirty="0"/>
              <a:t> the EEG pattern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 over time, </a:t>
            </a:r>
          </a:p>
          <a:p>
            <a:r>
              <a:rPr lang="da-DK" dirty="0"/>
              <a:t>So far, the </a:t>
            </a:r>
            <a:r>
              <a:rPr lang="da-DK" dirty="0" err="1"/>
              <a:t>contribution</a:t>
            </a:r>
            <a:r>
              <a:rPr lang="da-DK" dirty="0"/>
              <a:t> of </a:t>
            </a:r>
            <a:r>
              <a:rPr lang="da-DK" dirty="0" err="1"/>
              <a:t>epilepsy</a:t>
            </a:r>
            <a:r>
              <a:rPr lang="da-DK" dirty="0"/>
              <a:t> to the </a:t>
            </a:r>
            <a:r>
              <a:rPr lang="da-DK" dirty="0" err="1"/>
              <a:t>cognitive</a:t>
            </a:r>
            <a:r>
              <a:rPr lang="da-DK" dirty="0"/>
              <a:t> </a:t>
            </a:r>
            <a:r>
              <a:rPr lang="da-DK" dirty="0" err="1"/>
              <a:t>impairmet</a:t>
            </a:r>
            <a:r>
              <a:rPr lang="da-DK" dirty="0"/>
              <a:t> in </a:t>
            </a:r>
            <a:r>
              <a:rPr lang="da-DK" dirty="0" err="1"/>
              <a:t>subjects</a:t>
            </a:r>
            <a:r>
              <a:rPr lang="da-DK" dirty="0"/>
              <a:t> with SLC6A1 variants is </a:t>
            </a:r>
            <a:r>
              <a:rPr lang="da-DK" dirty="0" err="1"/>
              <a:t>uncertain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12258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GAT-1 </a:t>
            </a:r>
            <a:r>
              <a:rPr lang="da-DK" dirty="0" err="1"/>
              <a:t>knock-out</a:t>
            </a:r>
            <a:r>
              <a:rPr lang="da-DK" dirty="0"/>
              <a:t> </a:t>
            </a:r>
            <a:r>
              <a:rPr lang="da-DK" dirty="0" err="1"/>
              <a:t>mouse</a:t>
            </a:r>
            <a:r>
              <a:rPr lang="da-DK" dirty="0"/>
              <a:t> present with </a:t>
            </a:r>
            <a:r>
              <a:rPr lang="da-DK" dirty="0" err="1"/>
              <a:t>spontaneous</a:t>
            </a:r>
            <a:r>
              <a:rPr lang="da-DK" dirty="0"/>
              <a:t> </a:t>
            </a:r>
            <a:r>
              <a:rPr lang="da-DK" dirty="0" err="1"/>
              <a:t>spike-wave</a:t>
            </a:r>
            <a:r>
              <a:rPr lang="da-DK" dirty="0"/>
              <a:t> </a:t>
            </a:r>
            <a:r>
              <a:rPr lang="da-DK" dirty="0" err="1"/>
              <a:t>disharge</a:t>
            </a:r>
            <a:r>
              <a:rPr lang="da-DK" dirty="0"/>
              <a:t> on the EEG, </a:t>
            </a:r>
            <a:r>
              <a:rPr lang="da-DK" dirty="0" err="1"/>
              <a:t>correlating</a:t>
            </a:r>
            <a:r>
              <a:rPr lang="da-DK" dirty="0"/>
              <a:t> to </a:t>
            </a:r>
            <a:r>
              <a:rPr lang="da-DK" dirty="0" err="1"/>
              <a:t>atyopical</a:t>
            </a:r>
            <a:r>
              <a:rPr lang="da-DK" dirty="0"/>
              <a:t> absence </a:t>
            </a:r>
            <a:r>
              <a:rPr lang="da-DK" dirty="0" err="1"/>
              <a:t>seizures</a:t>
            </a:r>
            <a:r>
              <a:rPr lang="da-DK" dirty="0"/>
              <a:t>. The </a:t>
            </a:r>
            <a:r>
              <a:rPr lang="da-DK" dirty="0" err="1"/>
              <a:t>mouse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displays motor </a:t>
            </a:r>
            <a:r>
              <a:rPr lang="da-DK" dirty="0" err="1"/>
              <a:t>disturbances</a:t>
            </a:r>
            <a:r>
              <a:rPr lang="da-DK" dirty="0"/>
              <a:t> and </a:t>
            </a:r>
            <a:r>
              <a:rPr lang="da-DK" dirty="0" err="1"/>
              <a:t>stereotypic</a:t>
            </a:r>
            <a:r>
              <a:rPr lang="da-DK" dirty="0"/>
              <a:t> </a:t>
            </a:r>
            <a:r>
              <a:rPr lang="da-DK" dirty="0" err="1"/>
              <a:t>behaviour</a:t>
            </a:r>
            <a:r>
              <a:rPr lang="da-DK" dirty="0"/>
              <a:t>, all </a:t>
            </a:r>
            <a:r>
              <a:rPr lang="da-DK" dirty="0" err="1"/>
              <a:t>thought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caused</a:t>
            </a:r>
            <a:r>
              <a:rPr lang="da-DK" dirty="0"/>
              <a:t> by </a:t>
            </a:r>
            <a:r>
              <a:rPr lang="da-DK" dirty="0" err="1"/>
              <a:t>increased</a:t>
            </a:r>
            <a:r>
              <a:rPr lang="da-DK" dirty="0"/>
              <a:t>  GABA </a:t>
            </a:r>
            <a:r>
              <a:rPr lang="da-DK" dirty="0" err="1"/>
              <a:t>levels</a:t>
            </a:r>
            <a:r>
              <a:rPr lang="da-DK" dirty="0"/>
              <a:t>, due to </a:t>
            </a:r>
            <a:r>
              <a:rPr lang="da-DK" dirty="0" err="1"/>
              <a:t>limited</a:t>
            </a:r>
            <a:r>
              <a:rPr lang="da-DK" dirty="0"/>
              <a:t> </a:t>
            </a:r>
            <a:r>
              <a:rPr lang="da-DK" dirty="0" err="1"/>
              <a:t>extracellular</a:t>
            </a:r>
            <a:r>
              <a:rPr lang="da-DK" dirty="0"/>
              <a:t> clearing.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18637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Previously</a:t>
            </a:r>
            <a:r>
              <a:rPr lang="da-DK" dirty="0"/>
              <a:t>, </a:t>
            </a:r>
            <a:r>
              <a:rPr lang="da-DK" dirty="0" err="1"/>
              <a:t>several</a:t>
            </a:r>
            <a:r>
              <a:rPr lang="da-DK" dirty="0"/>
              <a:t> patients with SLC6A1 variant have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reported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Rauch</a:t>
            </a:r>
            <a:r>
              <a:rPr lang="da-DK" dirty="0"/>
              <a:t> et al </a:t>
            </a:r>
            <a:r>
              <a:rPr lang="da-DK" dirty="0" err="1"/>
              <a:t>reported</a:t>
            </a:r>
            <a:r>
              <a:rPr lang="da-DK" dirty="0"/>
              <a:t> a </a:t>
            </a:r>
            <a:r>
              <a:rPr lang="da-DK" dirty="0" err="1"/>
              <a:t>frameshift</a:t>
            </a:r>
            <a:r>
              <a:rPr lang="da-DK" dirty="0"/>
              <a:t> variant in a patient with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, as </a:t>
            </a:r>
            <a:r>
              <a:rPr lang="da-DK" dirty="0" err="1"/>
              <a:t>well</a:t>
            </a:r>
            <a:r>
              <a:rPr lang="da-DK" dirty="0"/>
              <a:t> as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disablity</a:t>
            </a:r>
            <a:r>
              <a:rPr lang="da-DK" dirty="0"/>
              <a:t> with </a:t>
            </a:r>
            <a:r>
              <a:rPr lang="da-DK" dirty="0" err="1"/>
              <a:t>delayed</a:t>
            </a:r>
            <a:r>
              <a:rPr lang="da-DK" dirty="0"/>
              <a:t> speech and </a:t>
            </a:r>
            <a:r>
              <a:rPr lang="da-DK" dirty="0" err="1"/>
              <a:t>walking</a:t>
            </a:r>
            <a:endParaRPr lang="da-DK" dirty="0"/>
          </a:p>
          <a:p>
            <a:r>
              <a:rPr lang="da-DK" dirty="0"/>
              <a:t>Sanders et al </a:t>
            </a:r>
            <a:r>
              <a:rPr lang="da-DK" dirty="0" err="1"/>
              <a:t>reported</a:t>
            </a:r>
            <a:r>
              <a:rPr lang="da-DK" dirty="0"/>
              <a:t> a  </a:t>
            </a:r>
            <a:r>
              <a:rPr lang="da-DK" dirty="0" err="1"/>
              <a:t>missense</a:t>
            </a:r>
            <a:r>
              <a:rPr lang="da-DK" dirty="0"/>
              <a:t> variant in a patient with absence </a:t>
            </a:r>
            <a:r>
              <a:rPr lang="da-DK" dirty="0" err="1"/>
              <a:t>seizures</a:t>
            </a:r>
            <a:r>
              <a:rPr lang="da-DK" dirty="0"/>
              <a:t> and an </a:t>
            </a:r>
            <a:r>
              <a:rPr lang="da-DK" dirty="0" err="1"/>
              <a:t>autism</a:t>
            </a:r>
            <a:r>
              <a:rPr lang="da-DK" dirty="0"/>
              <a:t> </a:t>
            </a:r>
            <a:r>
              <a:rPr lang="da-DK" dirty="0" err="1"/>
              <a:t>diagnosis</a:t>
            </a:r>
            <a:endParaRPr lang="da-DK" dirty="0"/>
          </a:p>
          <a:p>
            <a:r>
              <a:rPr lang="da-DK" dirty="0"/>
              <a:t>Dickow et al </a:t>
            </a:r>
            <a:r>
              <a:rPr lang="da-DK" dirty="0" err="1"/>
              <a:t>reported</a:t>
            </a:r>
            <a:r>
              <a:rPr lang="da-DK" dirty="0"/>
              <a:t> 3 patients, with </a:t>
            </a:r>
            <a:r>
              <a:rPr lang="da-DK" dirty="0" err="1"/>
              <a:t>microdeletions</a:t>
            </a:r>
            <a:r>
              <a:rPr lang="da-DK" dirty="0"/>
              <a:t> on </a:t>
            </a:r>
            <a:r>
              <a:rPr lang="da-DK" dirty="0" err="1"/>
              <a:t>chromosome</a:t>
            </a:r>
            <a:r>
              <a:rPr lang="da-DK" dirty="0"/>
              <a:t> 3 all </a:t>
            </a:r>
            <a:r>
              <a:rPr lang="da-DK" dirty="0" err="1"/>
              <a:t>including</a:t>
            </a:r>
            <a:r>
              <a:rPr lang="da-DK" dirty="0"/>
              <a:t> SLC6A1, the patients har </a:t>
            </a:r>
            <a:r>
              <a:rPr lang="da-DK" dirty="0" err="1"/>
              <a:t>epilepsy</a:t>
            </a:r>
            <a:r>
              <a:rPr lang="da-DK" dirty="0"/>
              <a:t> or EEG </a:t>
            </a:r>
            <a:r>
              <a:rPr lang="da-DK" dirty="0" err="1"/>
              <a:t>abnormalities</a:t>
            </a:r>
            <a:r>
              <a:rPr lang="da-DK" dirty="0"/>
              <a:t>,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 as </a:t>
            </a:r>
            <a:r>
              <a:rPr lang="da-DK" dirty="0" err="1"/>
              <a:t>well</a:t>
            </a:r>
            <a:r>
              <a:rPr lang="da-DK" dirty="0"/>
              <a:t> as </a:t>
            </a:r>
            <a:r>
              <a:rPr lang="da-DK" dirty="0" err="1"/>
              <a:t>ataxia</a:t>
            </a:r>
            <a:r>
              <a:rPr lang="da-DK" dirty="0"/>
              <a:t> and </a:t>
            </a:r>
            <a:r>
              <a:rPr lang="da-DK" dirty="0" err="1"/>
              <a:t>stereotypic</a:t>
            </a:r>
            <a:r>
              <a:rPr lang="da-DK" dirty="0"/>
              <a:t> </a:t>
            </a:r>
            <a:r>
              <a:rPr lang="da-DK" dirty="0" err="1"/>
              <a:t>hand</a:t>
            </a:r>
            <a:r>
              <a:rPr lang="da-DK" dirty="0"/>
              <a:t> </a:t>
            </a:r>
            <a:r>
              <a:rPr lang="da-DK" dirty="0" err="1"/>
              <a:t>movements</a:t>
            </a:r>
            <a:endParaRPr lang="da-DK" dirty="0"/>
          </a:p>
          <a:p>
            <a:r>
              <a:rPr lang="da-DK" dirty="0"/>
              <a:t>Halvorsen et al </a:t>
            </a:r>
            <a:r>
              <a:rPr lang="da-DK" dirty="0" err="1"/>
              <a:t>reported</a:t>
            </a:r>
            <a:r>
              <a:rPr lang="da-DK" dirty="0"/>
              <a:t> a patient with a </a:t>
            </a:r>
            <a:r>
              <a:rPr lang="da-DK" dirty="0" err="1"/>
              <a:t>missense</a:t>
            </a:r>
            <a:r>
              <a:rPr lang="da-DK" dirty="0"/>
              <a:t> variant and </a:t>
            </a:r>
            <a:r>
              <a:rPr lang="da-DK" dirty="0" err="1"/>
              <a:t>epileptic</a:t>
            </a:r>
            <a:r>
              <a:rPr lang="da-DK" dirty="0"/>
              <a:t> </a:t>
            </a:r>
            <a:r>
              <a:rPr lang="da-DK" dirty="0" err="1"/>
              <a:t>encephalopathy</a:t>
            </a:r>
            <a:endParaRPr lang="da-DK" dirty="0"/>
          </a:p>
          <a:p>
            <a:endParaRPr lang="da-DK" dirty="0"/>
          </a:p>
          <a:p>
            <a:r>
              <a:rPr lang="da-DK" dirty="0"/>
              <a:t>So,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all more or </a:t>
            </a:r>
            <a:r>
              <a:rPr lang="da-DK" dirty="0" err="1"/>
              <a:t>less</a:t>
            </a:r>
            <a:r>
              <a:rPr lang="da-DK" dirty="0"/>
              <a:t> </a:t>
            </a:r>
            <a:r>
              <a:rPr lang="da-DK" dirty="0" err="1"/>
              <a:t>sporadic</a:t>
            </a:r>
            <a:r>
              <a:rPr lang="da-DK" dirty="0"/>
              <a:t> </a:t>
            </a:r>
            <a:r>
              <a:rPr lang="da-DK" dirty="0" err="1"/>
              <a:t>reports</a:t>
            </a:r>
            <a:r>
              <a:rPr lang="da-DK" dirty="0"/>
              <a:t> on SLC6A1 patients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5869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Then</a:t>
            </a:r>
            <a:r>
              <a:rPr lang="da-DK" dirty="0"/>
              <a:t> in 2015, </a:t>
            </a:r>
            <a:r>
              <a:rPr lang="da-DK" dirty="0" err="1"/>
              <a:t>Carvill</a:t>
            </a:r>
            <a:r>
              <a:rPr lang="da-DK" dirty="0"/>
              <a:t> et al </a:t>
            </a:r>
            <a:r>
              <a:rPr lang="da-DK" dirty="0" err="1"/>
              <a:t>published</a:t>
            </a:r>
            <a:r>
              <a:rPr lang="da-DK" dirty="0"/>
              <a:t> a large </a:t>
            </a:r>
            <a:r>
              <a:rPr lang="da-DK" dirty="0" err="1"/>
              <a:t>study</a:t>
            </a:r>
            <a:r>
              <a:rPr lang="da-DK" dirty="0"/>
              <a:t> on </a:t>
            </a:r>
            <a:r>
              <a:rPr lang="da-DK" dirty="0" err="1"/>
              <a:t>targeted</a:t>
            </a:r>
            <a:r>
              <a:rPr lang="da-DK" dirty="0"/>
              <a:t> </a:t>
            </a:r>
            <a:r>
              <a:rPr lang="da-DK" dirty="0" err="1"/>
              <a:t>resquencing</a:t>
            </a:r>
            <a:r>
              <a:rPr lang="da-DK" dirty="0"/>
              <a:t> in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resequenced</a:t>
            </a:r>
            <a:r>
              <a:rPr lang="da-DK" dirty="0"/>
              <a:t> 569 patients with </a:t>
            </a:r>
            <a:r>
              <a:rPr lang="da-DK" dirty="0" err="1"/>
              <a:t>epileptic</a:t>
            </a:r>
            <a:r>
              <a:rPr lang="da-DK" dirty="0"/>
              <a:t> encephalopathies of </a:t>
            </a:r>
            <a:r>
              <a:rPr lang="da-DK" dirty="0" err="1"/>
              <a:t>unknown</a:t>
            </a:r>
            <a:r>
              <a:rPr lang="da-DK" dirty="0"/>
              <a:t> </a:t>
            </a:r>
            <a:r>
              <a:rPr lang="da-DK" dirty="0" err="1"/>
              <a:t>causes</a:t>
            </a:r>
            <a:r>
              <a:rPr lang="da-DK" dirty="0"/>
              <a:t>. </a:t>
            </a:r>
            <a:r>
              <a:rPr lang="da-DK" dirty="0" err="1"/>
              <a:t>Within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cohort</a:t>
            </a:r>
            <a:r>
              <a:rPr lang="da-DK" dirty="0"/>
              <a:t> </a:t>
            </a:r>
            <a:r>
              <a:rPr lang="da-DK" dirty="0" err="1"/>
              <a:t>thet</a:t>
            </a:r>
            <a:r>
              <a:rPr lang="da-DK" dirty="0"/>
              <a:t> </a:t>
            </a:r>
            <a:r>
              <a:rPr lang="da-DK" dirty="0" err="1"/>
              <a:t>found</a:t>
            </a:r>
            <a:r>
              <a:rPr lang="da-DK" dirty="0"/>
              <a:t> 4 </a:t>
            </a:r>
            <a:r>
              <a:rPr lang="da-DK" dirty="0" err="1"/>
              <a:t>individuals</a:t>
            </a:r>
            <a:r>
              <a:rPr lang="da-DK" dirty="0"/>
              <a:t> with an SLC6A1 </a:t>
            </a:r>
            <a:r>
              <a:rPr lang="da-DK" dirty="0" err="1"/>
              <a:t>viariant</a:t>
            </a:r>
            <a:r>
              <a:rPr lang="da-DK" dirty="0"/>
              <a:t>. All had a </a:t>
            </a:r>
            <a:r>
              <a:rPr lang="da-DK" dirty="0" err="1"/>
              <a:t>homogenous</a:t>
            </a:r>
            <a:r>
              <a:rPr lang="da-DK" dirty="0"/>
              <a:t> </a:t>
            </a:r>
            <a:r>
              <a:rPr lang="da-DK" dirty="0" err="1"/>
              <a:t>phenotype</a:t>
            </a:r>
            <a:r>
              <a:rPr lang="da-DK" dirty="0"/>
              <a:t> with </a:t>
            </a:r>
            <a:r>
              <a:rPr lang="da-DK" dirty="0" err="1"/>
              <a:t>onset</a:t>
            </a:r>
            <a:r>
              <a:rPr lang="da-DK" dirty="0"/>
              <a:t> of </a:t>
            </a:r>
            <a:r>
              <a:rPr lang="da-DK" dirty="0" err="1"/>
              <a:t>myoclonic</a:t>
            </a:r>
            <a:r>
              <a:rPr lang="da-DK" dirty="0"/>
              <a:t>, </a:t>
            </a:r>
            <a:r>
              <a:rPr lang="da-DK" dirty="0" err="1"/>
              <a:t>myoclonic-atonic</a:t>
            </a:r>
            <a:r>
              <a:rPr lang="da-DK" dirty="0"/>
              <a:t> or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in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childhood</a:t>
            </a:r>
            <a:r>
              <a:rPr lang="da-DK" dirty="0"/>
              <a:t>, and all had the </a:t>
            </a:r>
            <a:r>
              <a:rPr lang="da-DK" dirty="0" err="1"/>
              <a:t>presence</a:t>
            </a:r>
            <a:r>
              <a:rPr lang="da-DK" dirty="0"/>
              <a:t> of </a:t>
            </a:r>
            <a:r>
              <a:rPr lang="da-DK" dirty="0" err="1"/>
              <a:t>generalized</a:t>
            </a:r>
            <a:r>
              <a:rPr lang="da-DK" dirty="0"/>
              <a:t> </a:t>
            </a:r>
            <a:r>
              <a:rPr lang="da-DK" dirty="0" err="1"/>
              <a:t>spike-wave</a:t>
            </a:r>
            <a:r>
              <a:rPr lang="da-DK" dirty="0"/>
              <a:t> or </a:t>
            </a:r>
            <a:r>
              <a:rPr lang="da-DK" dirty="0" err="1"/>
              <a:t>poly-spike-wave</a:t>
            </a:r>
            <a:r>
              <a:rPr lang="da-DK" dirty="0"/>
              <a:t> </a:t>
            </a:r>
            <a:r>
              <a:rPr lang="da-DK" dirty="0" err="1"/>
              <a:t>dsicharges</a:t>
            </a:r>
            <a:r>
              <a:rPr lang="da-DK" dirty="0"/>
              <a:t> on the </a:t>
            </a:r>
            <a:r>
              <a:rPr lang="da-DK" dirty="0" err="1"/>
              <a:t>EEGs</a:t>
            </a:r>
            <a:r>
              <a:rPr lang="da-DK" dirty="0"/>
              <a:t>.</a:t>
            </a:r>
          </a:p>
          <a:p>
            <a:r>
              <a:rPr lang="da-DK" dirty="0"/>
              <a:t>Of the large </a:t>
            </a:r>
            <a:r>
              <a:rPr lang="da-DK" dirty="0" err="1"/>
              <a:t>cohort</a:t>
            </a:r>
            <a:r>
              <a:rPr lang="da-DK" dirty="0"/>
              <a:t> of 569 </a:t>
            </a:r>
            <a:r>
              <a:rPr lang="da-DK" dirty="0" err="1"/>
              <a:t>individuals</a:t>
            </a:r>
            <a:r>
              <a:rPr lang="da-DK" dirty="0"/>
              <a:t> </a:t>
            </a:r>
            <a:r>
              <a:rPr lang="da-DK" dirty="0" err="1"/>
              <a:t>these</a:t>
            </a:r>
            <a:r>
              <a:rPr lang="da-DK" dirty="0"/>
              <a:t> 4 patients all </a:t>
            </a:r>
            <a:r>
              <a:rPr lang="da-DK" dirty="0" err="1"/>
              <a:t>came</a:t>
            </a:r>
            <a:r>
              <a:rPr lang="da-DK" dirty="0"/>
              <a:t> from the </a:t>
            </a:r>
            <a:r>
              <a:rPr lang="da-DK" dirty="0" err="1"/>
              <a:t>subgroup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had a </a:t>
            </a:r>
            <a:r>
              <a:rPr lang="da-DK" dirty="0" err="1"/>
              <a:t>diagnosis</a:t>
            </a:r>
            <a:r>
              <a:rPr lang="da-DK" dirty="0"/>
              <a:t> of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, </a:t>
            </a:r>
            <a:r>
              <a:rPr lang="da-DK" dirty="0" err="1"/>
              <a:t>thus</a:t>
            </a:r>
            <a:r>
              <a:rPr lang="da-DK" dirty="0"/>
              <a:t> </a:t>
            </a:r>
            <a:r>
              <a:rPr lang="da-DK" dirty="0" err="1"/>
              <a:t>comprising</a:t>
            </a:r>
            <a:r>
              <a:rPr lang="da-DK" dirty="0"/>
              <a:t> </a:t>
            </a:r>
            <a:r>
              <a:rPr lang="da-DK" dirty="0" err="1"/>
              <a:t>almost</a:t>
            </a:r>
            <a:r>
              <a:rPr lang="da-DK" dirty="0"/>
              <a:t> 5% of the MAE </a:t>
            </a:r>
            <a:r>
              <a:rPr lang="da-DK" dirty="0" err="1"/>
              <a:t>cohort</a:t>
            </a:r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led to the </a:t>
            </a:r>
            <a:r>
              <a:rPr lang="da-DK" dirty="0" err="1"/>
              <a:t>conclusion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SLC6A1 is </a:t>
            </a:r>
            <a:r>
              <a:rPr lang="da-DK" dirty="0" err="1"/>
              <a:t>significantly</a:t>
            </a:r>
            <a:r>
              <a:rPr lang="da-DK" dirty="0"/>
              <a:t> </a:t>
            </a:r>
            <a:r>
              <a:rPr lang="da-DK" dirty="0" err="1"/>
              <a:t>enriched</a:t>
            </a:r>
            <a:r>
              <a:rPr lang="da-DK" dirty="0"/>
              <a:t> in MAE patients.</a:t>
            </a:r>
          </a:p>
          <a:p>
            <a:r>
              <a:rPr lang="da-DK" dirty="0" err="1"/>
              <a:t>Validation</a:t>
            </a:r>
            <a:r>
              <a:rPr lang="da-DK" dirty="0"/>
              <a:t> of </a:t>
            </a:r>
            <a:r>
              <a:rPr lang="da-DK" dirty="0" err="1"/>
              <a:t>this</a:t>
            </a:r>
            <a:r>
              <a:rPr lang="da-DK" dirty="0"/>
              <a:t> in </a:t>
            </a:r>
            <a:r>
              <a:rPr lang="da-DK" dirty="0" err="1"/>
              <a:t>another</a:t>
            </a:r>
            <a:r>
              <a:rPr lang="da-DK" dirty="0"/>
              <a:t> </a:t>
            </a:r>
            <a:r>
              <a:rPr lang="da-DK" dirty="0" err="1"/>
              <a:t>cohort</a:t>
            </a:r>
            <a:r>
              <a:rPr lang="da-DK" dirty="0"/>
              <a:t> </a:t>
            </a:r>
            <a:r>
              <a:rPr lang="da-DK" dirty="0" err="1"/>
              <a:t>identified</a:t>
            </a:r>
            <a:r>
              <a:rPr lang="da-DK" dirty="0"/>
              <a:t> an </a:t>
            </a:r>
            <a:r>
              <a:rPr lang="da-DK" dirty="0" err="1"/>
              <a:t>additional</a:t>
            </a:r>
            <a:r>
              <a:rPr lang="da-DK" dirty="0"/>
              <a:t> 2 patients with SLC6A1 variant and a MAE </a:t>
            </a:r>
            <a:r>
              <a:rPr lang="da-DK" dirty="0" err="1"/>
              <a:t>diagnosis</a:t>
            </a:r>
            <a:r>
              <a:rPr lang="da-DK" dirty="0"/>
              <a:t>.</a:t>
            </a:r>
          </a:p>
          <a:p>
            <a:r>
              <a:rPr lang="da-DK" dirty="0"/>
              <a:t>So, in total 3,75% of MAE patients have a variant in SLC6A1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09577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 addition, </a:t>
            </a:r>
            <a:r>
              <a:rPr lang="da-DK" dirty="0" err="1"/>
              <a:t>Carvill</a:t>
            </a:r>
            <a:r>
              <a:rPr lang="da-DK" dirty="0"/>
              <a:t> et al </a:t>
            </a:r>
            <a:r>
              <a:rPr lang="da-DK" dirty="0" err="1"/>
              <a:t>noticed</a:t>
            </a:r>
            <a:r>
              <a:rPr lang="da-DK" dirty="0"/>
              <a:t> </a:t>
            </a:r>
            <a:r>
              <a:rPr lang="da-DK" dirty="0" err="1"/>
              <a:t>several</a:t>
            </a:r>
            <a:r>
              <a:rPr lang="da-DK" dirty="0"/>
              <a:t> </a:t>
            </a:r>
            <a:r>
              <a:rPr lang="da-DK" dirty="0" err="1"/>
              <a:t>atypical</a:t>
            </a:r>
            <a:r>
              <a:rPr lang="da-DK" dirty="0"/>
              <a:t> features of </a:t>
            </a:r>
            <a:r>
              <a:rPr lang="da-DK" dirty="0" err="1"/>
              <a:t>these</a:t>
            </a:r>
            <a:r>
              <a:rPr lang="da-DK" dirty="0"/>
              <a:t> MAE SLC6A1 patients;</a:t>
            </a:r>
          </a:p>
          <a:p>
            <a:r>
              <a:rPr lang="da-DK" dirty="0" err="1"/>
              <a:t>They</a:t>
            </a:r>
            <a:r>
              <a:rPr lang="da-DK" dirty="0"/>
              <a:t> had </a:t>
            </a:r>
            <a:r>
              <a:rPr lang="da-DK" dirty="0" err="1"/>
              <a:t>preceeding</a:t>
            </a:r>
            <a:r>
              <a:rPr lang="da-DK" dirty="0"/>
              <a:t> </a:t>
            </a:r>
            <a:r>
              <a:rPr lang="da-DK" dirty="0" err="1"/>
              <a:t>developmental</a:t>
            </a:r>
            <a:r>
              <a:rPr lang="da-DK" dirty="0"/>
              <a:t> </a:t>
            </a:r>
            <a:r>
              <a:rPr lang="da-DK" dirty="0" err="1"/>
              <a:t>delay</a:t>
            </a:r>
            <a:r>
              <a:rPr lang="da-DK" dirty="0"/>
              <a:t>, and </a:t>
            </a:r>
            <a:r>
              <a:rPr lang="da-DK" dirty="0" err="1"/>
              <a:t>developmental</a:t>
            </a:r>
            <a:r>
              <a:rPr lang="da-DK" dirty="0"/>
              <a:t> </a:t>
            </a:r>
            <a:r>
              <a:rPr lang="da-DK" dirty="0" err="1"/>
              <a:t>slowing</a:t>
            </a:r>
            <a:r>
              <a:rPr lang="da-DK" dirty="0"/>
              <a:t> or regression </a:t>
            </a:r>
            <a:r>
              <a:rPr lang="da-DK" dirty="0" err="1"/>
              <a:t>occured</a:t>
            </a:r>
            <a:r>
              <a:rPr lang="da-DK" dirty="0"/>
              <a:t> in </a:t>
            </a:r>
            <a:r>
              <a:rPr lang="da-DK" dirty="0" err="1"/>
              <a:t>half</a:t>
            </a:r>
            <a:r>
              <a:rPr lang="da-DK" dirty="0"/>
              <a:t> of </a:t>
            </a:r>
            <a:r>
              <a:rPr lang="da-DK" dirty="0" err="1"/>
              <a:t>them</a:t>
            </a:r>
            <a:r>
              <a:rPr lang="da-DK" dirty="0"/>
              <a:t>. </a:t>
            </a:r>
          </a:p>
          <a:p>
            <a:r>
              <a:rPr lang="da-DK" dirty="0"/>
              <a:t>6 patients had </a:t>
            </a:r>
            <a:r>
              <a:rPr lang="da-DK" dirty="0" err="1"/>
              <a:t>autistic</a:t>
            </a:r>
            <a:r>
              <a:rPr lang="da-DK" dirty="0"/>
              <a:t> features</a:t>
            </a:r>
          </a:p>
          <a:p>
            <a:r>
              <a:rPr lang="da-DK" dirty="0"/>
              <a:t>2 had tremors, and </a:t>
            </a:r>
            <a:r>
              <a:rPr lang="da-DK" dirty="0" err="1"/>
              <a:t>one</a:t>
            </a:r>
            <a:r>
              <a:rPr lang="da-DK" dirty="0"/>
              <a:t> of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had </a:t>
            </a:r>
            <a:r>
              <a:rPr lang="da-DK" dirty="0" err="1"/>
              <a:t>ataxia</a:t>
            </a:r>
            <a:r>
              <a:rPr lang="da-DK" dirty="0"/>
              <a:t>, a </a:t>
            </a:r>
            <a:r>
              <a:rPr lang="da-DK" dirty="0" err="1"/>
              <a:t>third</a:t>
            </a:r>
            <a:r>
              <a:rPr lang="da-DK" dirty="0"/>
              <a:t> patient had </a:t>
            </a:r>
            <a:r>
              <a:rPr lang="da-DK" dirty="0" err="1"/>
              <a:t>hand</a:t>
            </a:r>
            <a:r>
              <a:rPr lang="da-DK" dirty="0"/>
              <a:t> </a:t>
            </a:r>
            <a:r>
              <a:rPr lang="da-DK" dirty="0" err="1"/>
              <a:t>stereotypies</a:t>
            </a:r>
            <a:endParaRPr lang="da-DK" dirty="0"/>
          </a:p>
          <a:p>
            <a:r>
              <a:rPr lang="da-DK" dirty="0" err="1"/>
              <a:t>GTCs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rare</a:t>
            </a:r>
          </a:p>
          <a:p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found</a:t>
            </a:r>
            <a:r>
              <a:rPr lang="da-DK" dirty="0"/>
              <a:t> an </a:t>
            </a:r>
            <a:r>
              <a:rPr lang="da-DK" dirty="0" err="1"/>
              <a:t>overweight</a:t>
            </a:r>
            <a:r>
              <a:rPr lang="da-DK" dirty="0"/>
              <a:t> of </a:t>
            </a:r>
            <a:r>
              <a:rPr lang="da-DK" dirty="0" err="1"/>
              <a:t>females</a:t>
            </a:r>
            <a:r>
              <a:rPr lang="da-DK" dirty="0"/>
              <a:t>, </a:t>
            </a:r>
            <a:r>
              <a:rPr lang="da-DK" dirty="0" err="1"/>
              <a:t>however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probably</a:t>
            </a:r>
            <a:r>
              <a:rPr lang="da-DK" dirty="0"/>
              <a:t> due to the small </a:t>
            </a:r>
            <a:r>
              <a:rPr lang="da-DK" dirty="0" err="1"/>
              <a:t>cohort</a:t>
            </a:r>
            <a:r>
              <a:rPr lang="da-DK" dirty="0"/>
              <a:t> </a:t>
            </a:r>
            <a:r>
              <a:rPr lang="da-DK" dirty="0" err="1"/>
              <a:t>size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1548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So,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move</a:t>
            </a:r>
            <a:r>
              <a:rPr lang="da-DK" dirty="0"/>
              <a:t> on to the </a:t>
            </a:r>
            <a:r>
              <a:rPr lang="da-DK" dirty="0" err="1"/>
              <a:t>study</a:t>
            </a:r>
            <a:r>
              <a:rPr lang="da-DK" dirty="0"/>
              <a:t>, just a </a:t>
            </a:r>
            <a:r>
              <a:rPr lang="da-DK" dirty="0" err="1"/>
              <a:t>few</a:t>
            </a:r>
            <a:r>
              <a:rPr lang="da-DK" dirty="0"/>
              <a:t> </a:t>
            </a:r>
            <a:r>
              <a:rPr lang="da-DK" dirty="0" err="1"/>
              <a:t>words</a:t>
            </a:r>
            <a:r>
              <a:rPr lang="da-DK" dirty="0"/>
              <a:t> on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.</a:t>
            </a:r>
          </a:p>
          <a:p>
            <a:r>
              <a:rPr lang="da-DK" dirty="0" err="1"/>
              <a:t>According</a:t>
            </a:r>
            <a:r>
              <a:rPr lang="da-DK" dirty="0"/>
              <a:t> to the ILAE definition, patients with MAE have normal </a:t>
            </a:r>
            <a:r>
              <a:rPr lang="da-DK" dirty="0" err="1"/>
              <a:t>development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and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structural</a:t>
            </a:r>
            <a:r>
              <a:rPr lang="da-DK" dirty="0"/>
              <a:t> </a:t>
            </a:r>
            <a:r>
              <a:rPr lang="da-DK" dirty="0" err="1"/>
              <a:t>brain</a:t>
            </a:r>
            <a:r>
              <a:rPr lang="da-DK" dirty="0"/>
              <a:t> </a:t>
            </a:r>
            <a:r>
              <a:rPr lang="da-DK" dirty="0" err="1"/>
              <a:t>abnormalities</a:t>
            </a:r>
            <a:r>
              <a:rPr lang="da-DK" dirty="0"/>
              <a:t>.</a:t>
            </a:r>
          </a:p>
          <a:p>
            <a:r>
              <a:rPr lang="da-DK" dirty="0" err="1"/>
              <a:t>Onset</a:t>
            </a:r>
            <a:r>
              <a:rPr lang="da-DK" dirty="0"/>
              <a:t> of </a:t>
            </a:r>
            <a:r>
              <a:rPr lang="da-DK" dirty="0" err="1"/>
              <a:t>seizures</a:t>
            </a:r>
            <a:r>
              <a:rPr lang="da-DK" dirty="0"/>
              <a:t>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7 </a:t>
            </a:r>
            <a:r>
              <a:rPr lang="da-DK" dirty="0" err="1"/>
              <a:t>months</a:t>
            </a:r>
            <a:r>
              <a:rPr lang="da-DK" dirty="0"/>
              <a:t> and 6 </a:t>
            </a:r>
            <a:r>
              <a:rPr lang="da-DK" dirty="0" err="1"/>
              <a:t>years</a:t>
            </a:r>
            <a:r>
              <a:rPr lang="da-DK" dirty="0"/>
              <a:t> of age, and </a:t>
            </a:r>
            <a:r>
              <a:rPr lang="da-DK" dirty="0" err="1"/>
              <a:t>seizures</a:t>
            </a:r>
            <a:r>
              <a:rPr lang="da-DK" dirty="0"/>
              <a:t> </a:t>
            </a:r>
            <a:r>
              <a:rPr lang="da-DK" dirty="0" err="1"/>
              <a:t>include</a:t>
            </a:r>
            <a:r>
              <a:rPr lang="da-DK" dirty="0"/>
              <a:t> </a:t>
            </a:r>
            <a:r>
              <a:rPr lang="da-DK" dirty="0" err="1"/>
              <a:t>myoclonic</a:t>
            </a:r>
            <a:r>
              <a:rPr lang="da-DK" dirty="0"/>
              <a:t>, </a:t>
            </a:r>
            <a:r>
              <a:rPr lang="da-DK" dirty="0" err="1"/>
              <a:t>myoclonic-atonic</a:t>
            </a:r>
            <a:r>
              <a:rPr lang="da-DK" dirty="0"/>
              <a:t> or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. EEG </a:t>
            </a:r>
            <a:r>
              <a:rPr lang="da-DK" dirty="0" err="1"/>
              <a:t>will</a:t>
            </a:r>
            <a:r>
              <a:rPr lang="da-DK" dirty="0"/>
              <a:t> show a </a:t>
            </a:r>
            <a:r>
              <a:rPr lang="da-DK" dirty="0" err="1"/>
              <a:t>typical</a:t>
            </a:r>
            <a:r>
              <a:rPr lang="da-DK" dirty="0"/>
              <a:t> pattern of 2-3 Hz </a:t>
            </a:r>
            <a:r>
              <a:rPr lang="da-DK" dirty="0" err="1"/>
              <a:t>generalized</a:t>
            </a:r>
            <a:r>
              <a:rPr lang="da-DK" dirty="0"/>
              <a:t> </a:t>
            </a:r>
            <a:r>
              <a:rPr lang="da-DK" dirty="0" err="1"/>
              <a:t>spikes</a:t>
            </a:r>
            <a:r>
              <a:rPr lang="da-DK" dirty="0"/>
              <a:t> or </a:t>
            </a:r>
            <a:r>
              <a:rPr lang="da-DK" dirty="0" err="1"/>
              <a:t>polyspikes</a:t>
            </a:r>
            <a:r>
              <a:rPr lang="da-DK" dirty="0"/>
              <a:t>-and-</a:t>
            </a:r>
            <a:r>
              <a:rPr lang="da-DK" dirty="0" err="1"/>
              <a:t>slow</a:t>
            </a:r>
            <a:r>
              <a:rPr lang="da-DK" dirty="0"/>
              <a:t> </a:t>
            </a:r>
            <a:r>
              <a:rPr lang="da-DK" dirty="0" err="1"/>
              <a:t>waves</a:t>
            </a:r>
            <a:endParaRPr lang="da-DK" dirty="0"/>
          </a:p>
          <a:p>
            <a:r>
              <a:rPr lang="da-DK" dirty="0"/>
              <a:t>A </a:t>
            </a:r>
            <a:r>
              <a:rPr lang="da-DK" dirty="0" err="1"/>
              <a:t>diagnosis</a:t>
            </a:r>
            <a:r>
              <a:rPr lang="da-DK" dirty="0"/>
              <a:t> of benign </a:t>
            </a:r>
            <a:r>
              <a:rPr lang="da-DK" dirty="0" err="1"/>
              <a:t>myoclonic-epilepsy</a:t>
            </a:r>
            <a:r>
              <a:rPr lang="da-DK" dirty="0"/>
              <a:t> of </a:t>
            </a:r>
            <a:r>
              <a:rPr lang="da-DK" dirty="0" err="1"/>
              <a:t>infancey</a:t>
            </a:r>
            <a:r>
              <a:rPr lang="da-DK" dirty="0"/>
              <a:t>, </a:t>
            </a:r>
            <a:r>
              <a:rPr lang="da-DK" dirty="0" err="1"/>
              <a:t>severe</a:t>
            </a:r>
            <a:r>
              <a:rPr lang="da-DK" dirty="0"/>
              <a:t> </a:t>
            </a:r>
            <a:r>
              <a:rPr lang="da-DK" dirty="0" err="1"/>
              <a:t>myoclonic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of </a:t>
            </a:r>
            <a:r>
              <a:rPr lang="da-DK" dirty="0" err="1"/>
              <a:t>infancy</a:t>
            </a:r>
            <a:r>
              <a:rPr lang="da-DK" dirty="0"/>
              <a:t> and Lennox-</a:t>
            </a:r>
            <a:r>
              <a:rPr lang="da-DK" dirty="0" err="1"/>
              <a:t>Gastaut</a:t>
            </a:r>
            <a:r>
              <a:rPr lang="da-DK" dirty="0"/>
              <a:t> have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excluded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Besides</a:t>
            </a:r>
            <a:r>
              <a:rPr lang="da-DK" dirty="0"/>
              <a:t> SLC6A1 genes </a:t>
            </a:r>
            <a:r>
              <a:rPr lang="da-DK" dirty="0" err="1"/>
              <a:t>repsonsible</a:t>
            </a:r>
            <a:r>
              <a:rPr lang="da-DK" dirty="0"/>
              <a:t> for MAE </a:t>
            </a:r>
            <a:r>
              <a:rPr lang="da-DK" dirty="0" err="1"/>
              <a:t>include</a:t>
            </a:r>
            <a:r>
              <a:rPr lang="da-DK" dirty="0"/>
              <a:t> SLC2A1, GABRG2 and CHD2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6641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did </a:t>
            </a:r>
            <a:r>
              <a:rPr lang="da-DK" dirty="0" err="1"/>
              <a:t>this</a:t>
            </a:r>
            <a:r>
              <a:rPr lang="da-DK" dirty="0"/>
              <a:t> by </a:t>
            </a:r>
            <a:r>
              <a:rPr lang="da-DK" dirty="0" err="1"/>
              <a:t>collecting</a:t>
            </a:r>
            <a:r>
              <a:rPr lang="da-DK" dirty="0"/>
              <a:t> data on patients with </a:t>
            </a:r>
            <a:r>
              <a:rPr lang="da-DK" dirty="0" err="1"/>
              <a:t>pathogenic</a:t>
            </a:r>
            <a:r>
              <a:rPr lang="da-DK" dirty="0"/>
              <a:t> variants in SLC6A1 in the large </a:t>
            </a:r>
            <a:r>
              <a:rPr lang="da-DK" dirty="0" err="1"/>
              <a:t>epilepsygenetics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have, of </a:t>
            </a:r>
            <a:r>
              <a:rPr lang="da-DK" dirty="0" err="1"/>
              <a:t>whom</a:t>
            </a:r>
            <a:r>
              <a:rPr lang="da-DK" dirty="0"/>
              <a:t>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present </a:t>
            </a:r>
            <a:r>
              <a:rPr lang="da-DK" dirty="0" err="1"/>
              <a:t>today</a:t>
            </a:r>
            <a:r>
              <a:rPr lang="da-DK" dirty="0"/>
              <a:t>.</a:t>
            </a:r>
          </a:p>
          <a:p>
            <a:r>
              <a:rPr lang="da-DK" dirty="0"/>
              <a:t>So, </a:t>
            </a:r>
            <a:r>
              <a:rPr lang="da-DK" dirty="0" err="1"/>
              <a:t>combined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produces</a:t>
            </a:r>
            <a:r>
              <a:rPr lang="da-DK" dirty="0"/>
              <a:t> a </a:t>
            </a:r>
            <a:r>
              <a:rPr lang="da-DK" dirty="0" err="1"/>
              <a:t>rather</a:t>
            </a:r>
            <a:r>
              <a:rPr lang="da-DK" dirty="0"/>
              <a:t> </a:t>
            </a:r>
            <a:r>
              <a:rPr lang="da-DK" dirty="0" err="1"/>
              <a:t>larger</a:t>
            </a:r>
            <a:r>
              <a:rPr lang="da-DK" dirty="0"/>
              <a:t> </a:t>
            </a:r>
            <a:r>
              <a:rPr lang="da-DK" dirty="0" err="1"/>
              <a:t>cohort</a:t>
            </a:r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consists</a:t>
            </a:r>
            <a:r>
              <a:rPr lang="da-DK" dirty="0"/>
              <a:t> of patients with </a:t>
            </a:r>
            <a:r>
              <a:rPr lang="da-DK" dirty="0" err="1"/>
              <a:t>intellectual</a:t>
            </a:r>
            <a:r>
              <a:rPr lang="da-DK" dirty="0"/>
              <a:t> </a:t>
            </a:r>
            <a:r>
              <a:rPr lang="da-DK" dirty="0" err="1"/>
              <a:t>disability</a:t>
            </a:r>
            <a:r>
              <a:rPr lang="da-DK" dirty="0"/>
              <a:t> or </a:t>
            </a:r>
            <a:r>
              <a:rPr lang="da-DK" dirty="0" err="1"/>
              <a:t>childhood</a:t>
            </a:r>
            <a:r>
              <a:rPr lang="da-DK" dirty="0"/>
              <a:t> </a:t>
            </a:r>
            <a:r>
              <a:rPr lang="da-DK" dirty="0" err="1"/>
              <a:t>epilepsies</a:t>
            </a:r>
            <a:r>
              <a:rPr lang="da-DK" dirty="0"/>
              <a:t>, </a:t>
            </a:r>
            <a:r>
              <a:rPr lang="da-DK" dirty="0" err="1"/>
              <a:t>without</a:t>
            </a:r>
            <a:r>
              <a:rPr lang="da-DK" dirty="0"/>
              <a:t> an </a:t>
            </a:r>
            <a:r>
              <a:rPr lang="da-DK" dirty="0" err="1"/>
              <a:t>identified</a:t>
            </a:r>
            <a:r>
              <a:rPr lang="da-DK" dirty="0"/>
              <a:t> </a:t>
            </a:r>
            <a:r>
              <a:rPr lang="da-DK" dirty="0" err="1"/>
              <a:t>genetic</a:t>
            </a:r>
            <a:r>
              <a:rPr lang="da-DK" dirty="0"/>
              <a:t> </a:t>
            </a:r>
            <a:r>
              <a:rPr lang="da-DK" dirty="0" err="1"/>
              <a:t>cause</a:t>
            </a:r>
            <a:r>
              <a:rPr lang="da-DK" dirty="0"/>
              <a:t>.</a:t>
            </a:r>
          </a:p>
          <a:p>
            <a:r>
              <a:rPr lang="da-DK" dirty="0"/>
              <a:t>As the SLC6A1 patients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found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collected</a:t>
            </a:r>
            <a:r>
              <a:rPr lang="da-DK" dirty="0"/>
              <a:t> data on </a:t>
            </a:r>
            <a:r>
              <a:rPr lang="da-DK" dirty="0" err="1"/>
              <a:t>clinic</a:t>
            </a:r>
            <a:r>
              <a:rPr lang="da-DK" dirty="0"/>
              <a:t>, </a:t>
            </a:r>
            <a:r>
              <a:rPr lang="da-DK" dirty="0" err="1"/>
              <a:t>neurophysiology</a:t>
            </a:r>
            <a:r>
              <a:rPr lang="da-DK" dirty="0"/>
              <a:t> and </a:t>
            </a:r>
            <a:r>
              <a:rPr lang="da-DK" dirty="0" err="1"/>
              <a:t>genetics</a:t>
            </a:r>
            <a:endParaRPr lang="da-DK" dirty="0"/>
          </a:p>
          <a:p>
            <a:r>
              <a:rPr lang="da-DK" dirty="0" err="1"/>
              <a:t>EEGs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primarily</a:t>
            </a:r>
            <a:r>
              <a:rPr lang="da-DK" dirty="0"/>
              <a:t> </a:t>
            </a:r>
            <a:r>
              <a:rPr lang="da-DK" dirty="0" err="1"/>
              <a:t>collected</a:t>
            </a:r>
            <a:r>
              <a:rPr lang="da-DK" dirty="0"/>
              <a:t> as </a:t>
            </a:r>
            <a:r>
              <a:rPr lang="da-DK" dirty="0" err="1"/>
              <a:t>raw</a:t>
            </a:r>
            <a:r>
              <a:rPr lang="da-DK" dirty="0"/>
              <a:t> data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possible</a:t>
            </a:r>
            <a:r>
              <a:rPr lang="da-DK" dirty="0"/>
              <a:t>, and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then</a:t>
            </a:r>
            <a:r>
              <a:rPr lang="da-DK" dirty="0"/>
              <a:t> </a:t>
            </a:r>
            <a:r>
              <a:rPr lang="da-DK" dirty="0" err="1"/>
              <a:t>reviewed</a:t>
            </a:r>
            <a:r>
              <a:rPr lang="da-DK" dirty="0"/>
              <a:t> by Elena </a:t>
            </a:r>
            <a:r>
              <a:rPr lang="da-DK" dirty="0" err="1"/>
              <a:t>Gardella</a:t>
            </a:r>
            <a:r>
              <a:rPr lang="da-DK" dirty="0"/>
              <a:t>,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neurophysiologist</a:t>
            </a:r>
            <a:endParaRPr lang="da-DK" dirty="0"/>
          </a:p>
          <a:p>
            <a:r>
              <a:rPr lang="da-DK" dirty="0"/>
              <a:t>Variants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classified</a:t>
            </a:r>
            <a:r>
              <a:rPr lang="da-DK" dirty="0"/>
              <a:t> as </a:t>
            </a:r>
            <a:r>
              <a:rPr lang="da-DK" dirty="0" err="1"/>
              <a:t>pathogenic</a:t>
            </a:r>
            <a:r>
              <a:rPr lang="da-DK" dirty="0"/>
              <a:t> if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non-</a:t>
            </a:r>
            <a:r>
              <a:rPr lang="da-DK" dirty="0" err="1"/>
              <a:t>synonymous</a:t>
            </a:r>
            <a:r>
              <a:rPr lang="da-DK" dirty="0"/>
              <a:t>, </a:t>
            </a:r>
            <a:r>
              <a:rPr lang="da-DK" dirty="0" err="1"/>
              <a:t>splice</a:t>
            </a:r>
            <a:r>
              <a:rPr lang="da-DK" dirty="0"/>
              <a:t>-site </a:t>
            </a:r>
            <a:r>
              <a:rPr lang="da-DK" dirty="0" err="1"/>
              <a:t>altering</a:t>
            </a:r>
            <a:r>
              <a:rPr lang="da-DK" dirty="0"/>
              <a:t> or </a:t>
            </a:r>
            <a:r>
              <a:rPr lang="da-DK" dirty="0" err="1"/>
              <a:t>truncating</a:t>
            </a:r>
            <a:r>
              <a:rPr lang="da-DK" dirty="0"/>
              <a:t>, not </a:t>
            </a:r>
            <a:r>
              <a:rPr lang="da-DK" dirty="0" err="1"/>
              <a:t>seen</a:t>
            </a:r>
            <a:r>
              <a:rPr lang="da-DK" dirty="0"/>
              <a:t> in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, </a:t>
            </a:r>
            <a:r>
              <a:rPr lang="da-DK" dirty="0" err="1"/>
              <a:t>predicted</a:t>
            </a:r>
            <a:r>
              <a:rPr lang="da-DK" dirty="0"/>
              <a:t> </a:t>
            </a:r>
            <a:r>
              <a:rPr lang="da-DK" dirty="0" err="1"/>
              <a:t>damaging</a:t>
            </a:r>
            <a:r>
              <a:rPr lang="da-DK" dirty="0"/>
              <a:t> and </a:t>
            </a:r>
            <a:r>
              <a:rPr lang="da-DK" dirty="0" err="1"/>
              <a:t>occured</a:t>
            </a:r>
            <a:r>
              <a:rPr lang="da-DK" dirty="0"/>
              <a:t> de novo or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inherited</a:t>
            </a:r>
            <a:r>
              <a:rPr lang="da-DK" dirty="0"/>
              <a:t> from an </a:t>
            </a:r>
            <a:r>
              <a:rPr lang="da-DK" dirty="0" err="1"/>
              <a:t>affected</a:t>
            </a:r>
            <a:r>
              <a:rPr lang="da-DK" dirty="0"/>
              <a:t> </a:t>
            </a:r>
            <a:r>
              <a:rPr lang="da-DK" dirty="0" err="1"/>
              <a:t>parent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3918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This </a:t>
            </a:r>
            <a:r>
              <a:rPr lang="da-DK" dirty="0" err="1"/>
              <a:t>way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able</a:t>
            </a:r>
            <a:r>
              <a:rPr lang="da-DK" dirty="0"/>
              <a:t> to </a:t>
            </a:r>
            <a:r>
              <a:rPr lang="da-DK" dirty="0" err="1"/>
              <a:t>collect</a:t>
            </a:r>
            <a:r>
              <a:rPr lang="da-DK" dirty="0"/>
              <a:t> a total of 27 </a:t>
            </a:r>
            <a:r>
              <a:rPr lang="da-DK" dirty="0" err="1"/>
              <a:t>unpublished</a:t>
            </a:r>
            <a:r>
              <a:rPr lang="da-DK" dirty="0"/>
              <a:t> patients with SLC6A1 ,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included</a:t>
            </a:r>
            <a:r>
              <a:rPr lang="da-DK" dirty="0"/>
              <a:t> 21 probands and 6 </a:t>
            </a:r>
            <a:r>
              <a:rPr lang="da-DK" dirty="0" err="1"/>
              <a:t>affected</a:t>
            </a:r>
            <a:r>
              <a:rPr lang="da-DK" dirty="0"/>
              <a:t> </a:t>
            </a:r>
            <a:r>
              <a:rPr lang="da-DK" dirty="0" err="1"/>
              <a:t>family</a:t>
            </a:r>
            <a:r>
              <a:rPr lang="da-DK" dirty="0"/>
              <a:t> </a:t>
            </a:r>
            <a:r>
              <a:rPr lang="da-DK" dirty="0" err="1"/>
              <a:t>members</a:t>
            </a:r>
            <a:endParaRPr lang="da-DK" dirty="0"/>
          </a:p>
          <a:p>
            <a:r>
              <a:rPr lang="da-DK" dirty="0"/>
              <a:t>In addition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included</a:t>
            </a:r>
            <a:r>
              <a:rPr lang="da-DK" dirty="0"/>
              <a:t> 4 </a:t>
            </a:r>
            <a:r>
              <a:rPr lang="da-DK" dirty="0" err="1"/>
              <a:t>previously</a:t>
            </a:r>
            <a:r>
              <a:rPr lang="da-DK" dirty="0"/>
              <a:t> </a:t>
            </a:r>
            <a:r>
              <a:rPr lang="da-DK" dirty="0" err="1"/>
              <a:t>published</a:t>
            </a:r>
            <a:r>
              <a:rPr lang="da-DK" dirty="0"/>
              <a:t> cases for </a:t>
            </a:r>
            <a:r>
              <a:rPr lang="da-DK" dirty="0" err="1"/>
              <a:t>electroencephalographic</a:t>
            </a:r>
            <a:r>
              <a:rPr lang="da-DK" dirty="0"/>
              <a:t> </a:t>
            </a:r>
            <a:r>
              <a:rPr lang="da-DK" dirty="0" err="1"/>
              <a:t>charactarization</a:t>
            </a:r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gives a total of 31 patients.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could</a:t>
            </a:r>
            <a:r>
              <a:rPr lang="da-DK" dirty="0"/>
              <a:t> not </a:t>
            </a:r>
            <a:r>
              <a:rPr lang="da-DK" dirty="0" err="1"/>
              <a:t>replicate</a:t>
            </a:r>
            <a:r>
              <a:rPr lang="da-DK" dirty="0"/>
              <a:t> the large </a:t>
            </a:r>
            <a:r>
              <a:rPr lang="da-DK" dirty="0" err="1"/>
              <a:t>female</a:t>
            </a:r>
            <a:r>
              <a:rPr lang="da-DK" dirty="0"/>
              <a:t> </a:t>
            </a:r>
            <a:r>
              <a:rPr lang="da-DK" dirty="0" err="1"/>
              <a:t>overweight</a:t>
            </a:r>
            <a:r>
              <a:rPr lang="da-DK" dirty="0"/>
              <a:t> from the </a:t>
            </a:r>
            <a:r>
              <a:rPr lang="da-DK" dirty="0" err="1"/>
              <a:t>carvill</a:t>
            </a:r>
            <a:r>
              <a:rPr lang="da-DK" dirty="0"/>
              <a:t> </a:t>
            </a:r>
            <a:r>
              <a:rPr lang="da-DK" dirty="0" err="1"/>
              <a:t>study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920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cirkler i kontur.ai"/>
          <p:cNvPicPr>
            <a:picLocks noChangeAspect="1"/>
          </p:cNvPicPr>
          <p:nvPr userDrawn="1"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3429000"/>
            <a:ext cx="4413538" cy="4419600"/>
          </a:xfrm>
          <a:prstGeom prst="rect">
            <a:avLst/>
          </a:prstGeom>
        </p:spPr>
      </p:pic>
      <p:sp>
        <p:nvSpPr>
          <p:cNvPr id="6" name="Oval 13">
            <a:hlinkClick r:id="" action="ppaction://hlinkshowjump?jump=nextslide" highlightClick="1"/>
          </p:cNvPr>
          <p:cNvSpPr/>
          <p:nvPr userDrawn="1"/>
        </p:nvSpPr>
        <p:spPr>
          <a:xfrm>
            <a:off x="8382000" y="62484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4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Oval 14">
            <a:hlinkClick r:id="" action="ppaction://hlinkshowjump?jump=previousslide" highlightClick="1"/>
          </p:cNvPr>
          <p:cNvSpPr/>
          <p:nvPr userDrawn="1"/>
        </p:nvSpPr>
        <p:spPr>
          <a:xfrm>
            <a:off x="7924800" y="6248400"/>
            <a:ext cx="365760" cy="381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4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Chevron 17"/>
          <p:cNvSpPr/>
          <p:nvPr userDrawn="1"/>
        </p:nvSpPr>
        <p:spPr>
          <a:xfrm flipH="1">
            <a:off x="8066532" y="6364224"/>
            <a:ext cx="82296" cy="134112"/>
          </a:xfrm>
          <a:prstGeom prst="chevron">
            <a:avLst>
              <a:gd name="adj" fmla="val 79255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>
              <a:solidFill>
                <a:schemeClr val="tx1"/>
              </a:solidFill>
            </a:endParaRPr>
          </a:p>
        </p:txBody>
      </p:sp>
      <p:sp>
        <p:nvSpPr>
          <p:cNvPr id="9" name="Chevron 18"/>
          <p:cNvSpPr/>
          <p:nvPr userDrawn="1"/>
        </p:nvSpPr>
        <p:spPr>
          <a:xfrm>
            <a:off x="8523732" y="6364224"/>
            <a:ext cx="82296" cy="134112"/>
          </a:xfrm>
          <a:prstGeom prst="chevron">
            <a:avLst>
              <a:gd name="adj" fmla="val 79255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>
              <a:solidFill>
                <a:schemeClr val="tx1"/>
              </a:solidFill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0" y="0"/>
            <a:ext cx="9220200" cy="152400"/>
          </a:xfrm>
          <a:prstGeom prst="rect">
            <a:avLst/>
          </a:prstGeom>
          <a:solidFill>
            <a:srgbClr val="7A9A2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140520_Filadelfia_logo_final_kun tekst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0"/>
            <a:ext cx="2438400" cy="574120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undertitel</a:t>
            </a:r>
            <a:r>
              <a:rPr lang="en-US" dirty="0"/>
              <a:t>/</a:t>
            </a:r>
            <a:r>
              <a:rPr lang="en-US" dirty="0" err="1"/>
              <a:t>dato</a:t>
            </a:r>
            <a:endParaRPr lang="en-JM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305800" cy="1219200"/>
          </a:xfrm>
        </p:spPr>
        <p:txBody>
          <a:bodyPr/>
          <a:lstStyle>
            <a:lvl1pPr algn="ctr">
              <a:defRPr sz="3500" b="1">
                <a:solidFill>
                  <a:srgbClr val="7A9A25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668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241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73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lnSpc>
                <a:spcPct val="130000"/>
              </a:lnSpc>
              <a:buNone/>
              <a:defRPr sz="1400"/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57200" y="1440000"/>
            <a:ext cx="8229600" cy="617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400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noProof="0" dirty="0"/>
              <a:t>Klik for at skrive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 -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fuld skæ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52399"/>
            <a:ext cx="9144000" cy="6739467"/>
          </a:xfrm>
          <a:prstGeom prst="rect">
            <a:avLst/>
          </a:prstGeom>
        </p:spPr>
        <p:txBody>
          <a:bodyPr/>
          <a:lstStyle/>
          <a:p>
            <a:endParaRPr lang="en-JM"/>
          </a:p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6667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fuld skærm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52400"/>
            <a:ext cx="9144000" cy="6731000"/>
          </a:xfrm>
          <a:prstGeom prst="rect">
            <a:avLst/>
          </a:prstGeom>
        </p:spPr>
        <p:txBody>
          <a:bodyPr/>
          <a:lstStyle/>
          <a:p>
            <a:endParaRPr lang="en-JM"/>
          </a:p>
          <a:p>
            <a:endParaRPr lang="en-JM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5029200"/>
            <a:ext cx="5715000" cy="5635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220200" cy="152400"/>
          </a:xfrm>
          <a:prstGeom prst="rect">
            <a:avLst/>
          </a:prstGeom>
          <a:solidFill>
            <a:srgbClr val="7A9A2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98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447800"/>
            <a:ext cx="9144000" cy="368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5359400"/>
            <a:ext cx="8534400" cy="71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Clr>
                <a:srgbClr val="0FCED3"/>
              </a:buClr>
              <a:buFontTx/>
              <a:buNone/>
              <a:defRPr sz="1300"/>
            </a:lvl1pPr>
          </a:lstStyle>
          <a:p>
            <a:pPr lvl="0"/>
            <a:endParaRPr lang="en-JM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d team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39199" y="1828800"/>
            <a:ext cx="1981200" cy="19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22399" y="1828800"/>
            <a:ext cx="1981200" cy="19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828800"/>
            <a:ext cx="1981200" cy="198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1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457199" y="1828800"/>
            <a:ext cx="1980000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5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038600"/>
            <a:ext cx="19812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00" b="1">
                <a:solidFill>
                  <a:srgbClr val="7A9A25"/>
                </a:solidFill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sp>
        <p:nvSpPr>
          <p:cNvPr id="54" name="Pladsholder til tekst 8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419600"/>
            <a:ext cx="19812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Uddybende tekst</a:t>
            </a:r>
          </a:p>
        </p:txBody>
      </p:sp>
      <p:sp>
        <p:nvSpPr>
          <p:cNvPr id="55" name="Pladsholder til tekst 8"/>
          <p:cNvSpPr>
            <a:spLocks noGrp="1"/>
          </p:cNvSpPr>
          <p:nvPr>
            <p:ph type="body" sz="quarter" idx="20" hasCustomPrompt="1"/>
          </p:nvPr>
        </p:nvSpPr>
        <p:spPr>
          <a:xfrm>
            <a:off x="2525183" y="4038600"/>
            <a:ext cx="19812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00" b="1">
                <a:solidFill>
                  <a:srgbClr val="7A9A25"/>
                </a:solidFill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sp>
        <p:nvSpPr>
          <p:cNvPr id="56" name="Pladsholder til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2525183" y="4419600"/>
            <a:ext cx="19812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Uddybende tekst</a:t>
            </a:r>
          </a:p>
        </p:txBody>
      </p:sp>
      <p:sp>
        <p:nvSpPr>
          <p:cNvPr id="57" name="Pladsholder til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4627034" y="4038600"/>
            <a:ext cx="19812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00" b="1">
                <a:solidFill>
                  <a:srgbClr val="7A9A25"/>
                </a:solidFill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sp>
        <p:nvSpPr>
          <p:cNvPr id="58" name="Pladsholder til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4627034" y="4419600"/>
            <a:ext cx="19812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Uddybende tekst</a:t>
            </a:r>
          </a:p>
        </p:txBody>
      </p:sp>
      <p:sp>
        <p:nvSpPr>
          <p:cNvPr id="59" name="Pladsholder til tekst 8"/>
          <p:cNvSpPr>
            <a:spLocks noGrp="1"/>
          </p:cNvSpPr>
          <p:nvPr>
            <p:ph type="body" sz="quarter" idx="24" hasCustomPrompt="1"/>
          </p:nvPr>
        </p:nvSpPr>
        <p:spPr>
          <a:xfrm>
            <a:off x="6705600" y="4038600"/>
            <a:ext cx="19812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00" b="1">
                <a:solidFill>
                  <a:srgbClr val="7A9A25"/>
                </a:solidFill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sp>
        <p:nvSpPr>
          <p:cNvPr id="60" name="Pladsholder til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6705600" y="4419600"/>
            <a:ext cx="19812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Uddybende tekst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ad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8229600" cy="431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06707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adsholder 3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199" y="1440000"/>
            <a:ext cx="2524537" cy="237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4" name="Content Placeholder 21"/>
          <p:cNvSpPr>
            <a:spLocks noGrp="1"/>
          </p:cNvSpPr>
          <p:nvPr>
            <p:ph sz="quarter" idx="14"/>
          </p:nvPr>
        </p:nvSpPr>
        <p:spPr>
          <a:xfrm>
            <a:off x="3314699" y="1440000"/>
            <a:ext cx="2524537" cy="237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5" name="Content Placeholder 21"/>
          <p:cNvSpPr>
            <a:spLocks noGrp="1"/>
          </p:cNvSpPr>
          <p:nvPr>
            <p:ph sz="quarter" idx="15"/>
          </p:nvPr>
        </p:nvSpPr>
        <p:spPr>
          <a:xfrm>
            <a:off x="6172200" y="1440000"/>
            <a:ext cx="2524537" cy="237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57200" y="4114800"/>
            <a:ext cx="23622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 b="1">
                <a:solidFill>
                  <a:srgbClr val="7A9A2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318932" y="4114800"/>
            <a:ext cx="23622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 b="1">
                <a:solidFill>
                  <a:srgbClr val="7A9A2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324600" y="4114800"/>
            <a:ext cx="23622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 b="1">
                <a:solidFill>
                  <a:srgbClr val="7A9A2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457200" y="4495800"/>
            <a:ext cx="23622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3318932" y="4495800"/>
            <a:ext cx="23622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324600" y="4495800"/>
            <a:ext cx="23622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buNone/>
              <a:defRPr sz="13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72282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2311400"/>
            <a:ext cx="8229600" cy="294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57200" y="54102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3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57200" y="1440000"/>
            <a:ext cx="8229600" cy="617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400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dirty="0"/>
              <a:t>Klik for at skrive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4400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dirty="0"/>
              <a:t>Klik for at skrive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/diagra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40000"/>
            <a:ext cx="4343400" cy="4198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57200" y="1440000"/>
            <a:ext cx="35052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57200" y="1981200"/>
            <a:ext cx="3505200" cy="365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4343400" y="1447800"/>
            <a:ext cx="4343400" cy="419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57200" y="1440000"/>
            <a:ext cx="35052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457200" y="1981200"/>
            <a:ext cx="3505200" cy="365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undertitel</a:t>
            </a:r>
            <a:r>
              <a:rPr lang="en-US" dirty="0"/>
              <a:t>/</a:t>
            </a:r>
            <a:r>
              <a:rPr lang="en-US" dirty="0" err="1"/>
              <a:t>dato</a:t>
            </a:r>
            <a:endParaRPr lang="en-JM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305800" cy="1219200"/>
          </a:xfrm>
        </p:spPr>
        <p:txBody>
          <a:bodyPr/>
          <a:lstStyle>
            <a:lvl1pPr algn="ctr">
              <a:defRPr sz="3500" b="1">
                <a:solidFill>
                  <a:srgbClr val="7A9A25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935161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Andet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9" y="1935161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 err="1"/>
              <a:t>Andet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57200" y="1440000"/>
            <a:ext cx="40386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648200" y="1440000"/>
            <a:ext cx="40386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440000"/>
            <a:ext cx="2590800" cy="424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1440000"/>
            <a:ext cx="2590800" cy="424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>
                <a:solidFill>
                  <a:srgbClr val="000000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1440000"/>
            <a:ext cx="2590800" cy="424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/>
            </a:lvl1pPr>
          </a:lstStyle>
          <a:p>
            <a:pPr lvl="0"/>
            <a:endParaRPr lang="en-JM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 kolonner 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3200400" y="1981200"/>
            <a:ext cx="0" cy="3657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981200"/>
            <a:ext cx="0" cy="3657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440000"/>
            <a:ext cx="2590800" cy="38100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981200"/>
            <a:ext cx="25908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1981200"/>
            <a:ext cx="25908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>
                <a:solidFill>
                  <a:srgbClr val="000000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1981200"/>
            <a:ext cx="25908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SzPct val="120000"/>
              <a:buFont typeface="Arial"/>
              <a:buChar char="•"/>
              <a:defRPr sz="1500"/>
            </a:lvl1pPr>
          </a:lstStyle>
          <a:p>
            <a:pPr lvl="0"/>
            <a:endParaRPr lang="en-JM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25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440000"/>
            <a:ext cx="2590800" cy="38100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440000"/>
            <a:ext cx="2590800" cy="38100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27235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og 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0" y="3200400"/>
            <a:ext cx="9144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JM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38400"/>
            <a:ext cx="8305800" cy="563563"/>
          </a:xfrm>
          <a:prstGeom prst="rect">
            <a:avLst/>
          </a:prstGeom>
        </p:spPr>
        <p:txBody>
          <a:bodyPr/>
          <a:lstStyle>
            <a:lvl1pPr algn="ctr">
              <a:defRPr sz="3500" b="1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7771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ærm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2600"/>
            <a:ext cx="4419600" cy="4010501"/>
          </a:xfrm>
          <a:prstGeom prst="rect">
            <a:avLst/>
          </a:prstGeom>
        </p:spPr>
      </p:pic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57200" y="1803401"/>
            <a:ext cx="32766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57200" y="2184400"/>
            <a:ext cx="3276600" cy="307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544096" y="2072664"/>
            <a:ext cx="3860269" cy="2423136"/>
          </a:xfrm>
          <a:prstGeom prst="rect">
            <a:avLst/>
          </a:prstGeom>
        </p:spPr>
        <p:txBody>
          <a:bodyPr/>
          <a:lstStyle/>
          <a:p>
            <a:endParaRPr lang="en-JM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389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ærm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45282"/>
            <a:ext cx="5257800" cy="3012518"/>
          </a:xfrm>
          <a:prstGeom prst="rect">
            <a:avLst/>
          </a:prstGeom>
        </p:spPr>
      </p:pic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1024393" y="2590800"/>
            <a:ext cx="3666213" cy="2120030"/>
          </a:xfrm>
          <a:prstGeom prst="rect">
            <a:avLst/>
          </a:prstGeom>
        </p:spPr>
        <p:txBody>
          <a:bodyPr/>
          <a:lstStyle/>
          <a:p>
            <a:endParaRPr lang="en-JM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562600" y="1803401"/>
            <a:ext cx="3124200" cy="378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rgbClr val="7A9A25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562600" y="2184400"/>
            <a:ext cx="3124200" cy="307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9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/diagra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572000" y="1981200"/>
            <a:ext cx="4114800" cy="342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1447800" y="1981200"/>
            <a:ext cx="2819400" cy="71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5" name="Content Placeholder 38"/>
          <p:cNvSpPr>
            <a:spLocks noGrp="1"/>
          </p:cNvSpPr>
          <p:nvPr>
            <p:ph sz="quarter" idx="37" hasCustomPrompt="1"/>
          </p:nvPr>
        </p:nvSpPr>
        <p:spPr>
          <a:xfrm>
            <a:off x="609600" y="1981200"/>
            <a:ext cx="685800" cy="36576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5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JM" dirty="0"/>
              <a:t>%</a:t>
            </a:r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38"/>
          </p:nvPr>
        </p:nvSpPr>
        <p:spPr>
          <a:xfrm>
            <a:off x="1447800" y="2895600"/>
            <a:ext cx="2819400" cy="71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7" name="Content Placeholder 38"/>
          <p:cNvSpPr>
            <a:spLocks noGrp="1"/>
          </p:cNvSpPr>
          <p:nvPr>
            <p:ph sz="quarter" idx="39" hasCustomPrompt="1"/>
          </p:nvPr>
        </p:nvSpPr>
        <p:spPr>
          <a:xfrm>
            <a:off x="609600" y="2895600"/>
            <a:ext cx="685800" cy="36576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5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JM" dirty="0"/>
              <a:t>%</a:t>
            </a:r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40"/>
          </p:nvPr>
        </p:nvSpPr>
        <p:spPr>
          <a:xfrm>
            <a:off x="1447800" y="3810000"/>
            <a:ext cx="2819400" cy="71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9" name="Content Placeholder 38"/>
          <p:cNvSpPr>
            <a:spLocks noGrp="1"/>
          </p:cNvSpPr>
          <p:nvPr>
            <p:ph sz="quarter" idx="41" hasCustomPrompt="1"/>
          </p:nvPr>
        </p:nvSpPr>
        <p:spPr>
          <a:xfrm>
            <a:off x="609600" y="3810000"/>
            <a:ext cx="685800" cy="36576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5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JM" dirty="0"/>
              <a:t>%</a:t>
            </a:r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42"/>
          </p:nvPr>
        </p:nvSpPr>
        <p:spPr>
          <a:xfrm>
            <a:off x="1447800" y="4724400"/>
            <a:ext cx="2819400" cy="71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1" name="Content Placeholder 38"/>
          <p:cNvSpPr>
            <a:spLocks noGrp="1"/>
          </p:cNvSpPr>
          <p:nvPr>
            <p:ph sz="quarter" idx="43" hasCustomPrompt="1"/>
          </p:nvPr>
        </p:nvSpPr>
        <p:spPr>
          <a:xfrm>
            <a:off x="609600" y="4724400"/>
            <a:ext cx="685800" cy="365760"/>
          </a:xfrm>
          <a:prstGeom prst="rect">
            <a:avLst/>
          </a:prstGeom>
          <a:solidFill>
            <a:srgbClr val="7A9A25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5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JM" dirty="0"/>
              <a:t>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0" y="0"/>
            <a:ext cx="9220200" cy="152400"/>
          </a:xfrm>
          <a:prstGeom prst="rect">
            <a:avLst/>
          </a:prstGeom>
          <a:solidFill>
            <a:srgbClr val="7A9A2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91200"/>
            <a:ext cx="1600200" cy="918350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JM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 dirty="0"/>
              <a:t>Klik for at skrive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8600" y="6248400"/>
            <a:ext cx="20955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69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52" r:id="rId2"/>
    <p:sldLayoutId id="2147483653" r:id="rId3"/>
    <p:sldLayoutId id="2147483677" r:id="rId4"/>
    <p:sldLayoutId id="2147483689" r:id="rId5"/>
    <p:sldLayoutId id="2147483687" r:id="rId6"/>
    <p:sldLayoutId id="2147483681" r:id="rId7"/>
    <p:sldLayoutId id="2147483680" r:id="rId8"/>
    <p:sldLayoutId id="2147483678" r:id="rId9"/>
    <p:sldLayoutId id="2147483669" r:id="rId10"/>
    <p:sldLayoutId id="2147483650" r:id="rId11"/>
    <p:sldLayoutId id="2147483654" r:id="rId12"/>
    <p:sldLayoutId id="2147483683" r:id="rId13"/>
    <p:sldLayoutId id="2147483688" r:id="rId14"/>
    <p:sldLayoutId id="2147483671" r:id="rId15"/>
    <p:sldLayoutId id="2147483661" r:id="rId16"/>
    <p:sldLayoutId id="2147483685" r:id="rId17"/>
    <p:sldLayoutId id="2147483690" r:id="rId18"/>
    <p:sldLayoutId id="2147483673" r:id="rId19"/>
    <p:sldLayoutId id="2147483679" r:id="rId20"/>
    <p:sldLayoutId id="2147483670" r:id="rId21"/>
    <p:sldLayoutId id="2147483693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lnSpc>
          <a:spcPct val="130000"/>
        </a:lnSpc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lnSpc>
          <a:spcPct val="130000"/>
        </a:lnSpc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lnSpc>
          <a:spcPct val="130000"/>
        </a:lnSpc>
        <a:spcBef>
          <a:spcPct val="20000"/>
        </a:spcBef>
        <a:buFont typeface="Wingdings" charset="2"/>
        <a:buChar char="ü"/>
        <a:defRPr sz="15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Katrine Johannesen</a:t>
            </a:r>
          </a:p>
          <a:p>
            <a:r>
              <a:rPr lang="da-DK" dirty="0"/>
              <a:t>MD, </a:t>
            </a:r>
            <a:r>
              <a:rPr lang="da-DK" dirty="0" err="1"/>
              <a:t>PhD</a:t>
            </a:r>
            <a:r>
              <a:rPr lang="da-DK" dirty="0"/>
              <a:t> student</a:t>
            </a:r>
          </a:p>
          <a:p>
            <a:r>
              <a:rPr lang="da-DK" dirty="0"/>
              <a:t>Department of </a:t>
            </a:r>
            <a:r>
              <a:rPr lang="da-DK" dirty="0" err="1"/>
              <a:t>Epilepsy</a:t>
            </a:r>
            <a:r>
              <a:rPr lang="da-DK" dirty="0"/>
              <a:t> Genetics and Precision </a:t>
            </a:r>
            <a:r>
              <a:rPr lang="da-DK" dirty="0" err="1"/>
              <a:t>Medicine</a:t>
            </a:r>
            <a:endParaRPr lang="da-DK" dirty="0"/>
          </a:p>
          <a:p>
            <a:r>
              <a:rPr lang="da-DK" dirty="0"/>
              <a:t>The Danish </a:t>
            </a:r>
            <a:r>
              <a:rPr lang="da-DK" dirty="0" err="1"/>
              <a:t>Epilepsy</a:t>
            </a:r>
            <a:r>
              <a:rPr lang="da-DK" dirty="0"/>
              <a:t> Centre</a:t>
            </a:r>
          </a:p>
          <a:p>
            <a:r>
              <a:rPr lang="da-DK" dirty="0"/>
              <a:t>Denmark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19100" y="1524000"/>
            <a:ext cx="8305800" cy="1219200"/>
          </a:xfrm>
        </p:spPr>
        <p:txBody>
          <a:bodyPr/>
          <a:lstStyle/>
          <a:p>
            <a:r>
              <a:rPr lang="da-DK" i="1" dirty="0"/>
              <a:t>SLC6A1</a:t>
            </a:r>
            <a:r>
              <a:rPr lang="da-DK" dirty="0"/>
              <a:t>: MAE and more</a:t>
            </a:r>
          </a:p>
        </p:txBody>
      </p:sp>
    </p:spTree>
    <p:extLst>
      <p:ext uri="{BB962C8B-B14F-4D97-AF65-F5344CB8AC3E}">
        <p14:creationId xmlns:p14="http://schemas.microsoft.com/office/powerpoint/2010/main" val="82048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7BF07E7-EF31-8240-A36B-21897A936E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3733800" cy="4318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8 </a:t>
            </a:r>
            <a:r>
              <a:rPr lang="da-DK" dirty="0" err="1">
                <a:solidFill>
                  <a:schemeClr val="tx1"/>
                </a:solidFill>
              </a:rPr>
              <a:t>year</a:t>
            </a:r>
            <a:r>
              <a:rPr lang="da-DK" dirty="0">
                <a:solidFill>
                  <a:schemeClr val="tx1"/>
                </a:solidFill>
              </a:rPr>
              <a:t> old </a:t>
            </a:r>
            <a:r>
              <a:rPr lang="da-DK" dirty="0" err="1">
                <a:solidFill>
                  <a:schemeClr val="tx1"/>
                </a:solidFill>
              </a:rPr>
              <a:t>boy</a:t>
            </a:r>
            <a:r>
              <a:rPr lang="da-DK" dirty="0">
                <a:solidFill>
                  <a:schemeClr val="tx1"/>
                </a:solidFill>
              </a:rPr>
              <a:t>, with </a:t>
            </a:r>
            <a:r>
              <a:rPr lang="da-DK" dirty="0" err="1">
                <a:solidFill>
                  <a:schemeClr val="tx1"/>
                </a:solidFill>
              </a:rPr>
              <a:t>no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family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history</a:t>
            </a:r>
            <a:r>
              <a:rPr lang="da-DK" dirty="0">
                <a:solidFill>
                  <a:schemeClr val="tx1"/>
                </a:solidFill>
              </a:rPr>
              <a:t> of </a:t>
            </a:r>
            <a:r>
              <a:rPr lang="da-DK" dirty="0" err="1">
                <a:solidFill>
                  <a:schemeClr val="tx1"/>
                </a:solidFill>
              </a:rPr>
              <a:t>seizures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Cognition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before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seizure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onset</a:t>
            </a:r>
            <a:r>
              <a:rPr lang="da-DK" dirty="0">
                <a:solidFill>
                  <a:schemeClr val="tx1"/>
                </a:solidFill>
              </a:rPr>
              <a:t>: Mild ID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Seizure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onset</a:t>
            </a:r>
            <a:r>
              <a:rPr lang="da-DK" dirty="0">
                <a:solidFill>
                  <a:schemeClr val="tx1"/>
                </a:solidFill>
              </a:rPr>
              <a:t>: 22 </a:t>
            </a:r>
            <a:r>
              <a:rPr lang="da-DK" dirty="0" err="1">
                <a:solidFill>
                  <a:schemeClr val="tx1"/>
                </a:solidFill>
              </a:rPr>
              <a:t>months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Seizure</a:t>
            </a:r>
            <a:r>
              <a:rPr lang="da-DK" dirty="0">
                <a:solidFill>
                  <a:schemeClr val="tx1"/>
                </a:solidFill>
              </a:rPr>
              <a:t> types: Absences, </a:t>
            </a:r>
            <a:r>
              <a:rPr lang="da-DK" dirty="0" err="1">
                <a:solidFill>
                  <a:schemeClr val="tx1"/>
                </a:solidFill>
              </a:rPr>
              <a:t>atonic</a:t>
            </a:r>
            <a:r>
              <a:rPr lang="da-DK" dirty="0">
                <a:solidFill>
                  <a:schemeClr val="tx1"/>
                </a:solidFill>
              </a:rPr>
              <a:t> and </a:t>
            </a:r>
            <a:r>
              <a:rPr lang="da-DK" dirty="0" err="1">
                <a:solidFill>
                  <a:schemeClr val="tx1"/>
                </a:solidFill>
              </a:rPr>
              <a:t>myclonic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EEG: </a:t>
            </a:r>
            <a:r>
              <a:rPr lang="da-DK" dirty="0" err="1">
                <a:solidFill>
                  <a:schemeClr val="tx1"/>
                </a:solidFill>
              </a:rPr>
              <a:t>Generalized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spike-wave</a:t>
            </a:r>
            <a:r>
              <a:rPr lang="da-DK" dirty="0">
                <a:solidFill>
                  <a:schemeClr val="tx1"/>
                </a:solidFill>
              </a:rPr>
              <a:t> (3 Hz)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98DB15-1FB9-0D48-A9C6-59AA7744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CASE: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BA2E0A5-911F-424A-B744-9B5C80E44A7E}"/>
              </a:ext>
            </a:extLst>
          </p:cNvPr>
          <p:cNvSpPr txBox="1"/>
          <p:nvPr/>
        </p:nvSpPr>
        <p:spPr>
          <a:xfrm>
            <a:off x="4648200" y="144780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Epilepsy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syndrome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MAE-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Cognition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seizure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onset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Mild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neurological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findings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Seizure-free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VPA and LTG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Variant: p. Ala288Val </a:t>
            </a:r>
          </a:p>
        </p:txBody>
      </p:sp>
    </p:spTree>
    <p:extLst>
      <p:ext uri="{BB962C8B-B14F-4D97-AF65-F5344CB8AC3E}">
        <p14:creationId xmlns:p14="http://schemas.microsoft.com/office/powerpoint/2010/main" val="7993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E91200F-87C8-1D4B-89AC-A6AF75CE28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09600" y="584200"/>
            <a:ext cx="8077200" cy="405361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8AC104-B024-0B4D-87E4-6BB59E10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CASE: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495029D-868F-4049-B27D-F91FBA44BEF8}"/>
              </a:ext>
            </a:extLst>
          </p:cNvPr>
          <p:cNvSpPr txBox="1"/>
          <p:nvPr/>
        </p:nvSpPr>
        <p:spPr>
          <a:xfrm>
            <a:off x="457200" y="4307658"/>
            <a:ext cx="655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Variant: p.Gly232Val</a:t>
            </a:r>
          </a:p>
          <a:p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Proband: 17 y, normal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sz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onset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partial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seizure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ESM, VPA, LTG</a:t>
            </a:r>
          </a:p>
          <a:p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Sister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10 y, normal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before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sz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onset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seizure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ESM</a:t>
            </a:r>
          </a:p>
          <a:p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Mother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problems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9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99079B2-35C6-D44D-BEDE-077B07F66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4343400" cy="43180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sz="1300" dirty="0">
                <a:solidFill>
                  <a:schemeClr val="tx1"/>
                </a:solidFill>
              </a:rPr>
              <a:t>27/40 </a:t>
            </a:r>
            <a:r>
              <a:rPr lang="da-DK" sz="1300" dirty="0" err="1">
                <a:solidFill>
                  <a:schemeClr val="tx1"/>
                </a:solidFill>
              </a:rPr>
              <a:t>individuals</a:t>
            </a:r>
            <a:r>
              <a:rPr lang="da-DK" sz="1300" dirty="0">
                <a:solidFill>
                  <a:schemeClr val="tx1"/>
                </a:solidFill>
              </a:rPr>
              <a:t> had </a:t>
            </a:r>
            <a:r>
              <a:rPr lang="da-DK" sz="1300" dirty="0" err="1">
                <a:solidFill>
                  <a:schemeClr val="tx1"/>
                </a:solidFill>
              </a:rPr>
              <a:t>epilepsy</a:t>
            </a:r>
            <a:endParaRPr lang="da-DK" sz="13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3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300" dirty="0">
                <a:solidFill>
                  <a:schemeClr val="tx1"/>
                </a:solidFill>
              </a:rPr>
              <a:t>Mean age at </a:t>
            </a:r>
            <a:r>
              <a:rPr lang="da-DK" sz="1300" dirty="0" err="1">
                <a:solidFill>
                  <a:schemeClr val="tx1"/>
                </a:solidFill>
              </a:rPr>
              <a:t>seizure</a:t>
            </a:r>
            <a:r>
              <a:rPr lang="da-DK" sz="1300" dirty="0">
                <a:solidFill>
                  <a:schemeClr val="tx1"/>
                </a:solidFill>
              </a:rPr>
              <a:t> </a:t>
            </a:r>
            <a:r>
              <a:rPr lang="da-DK" sz="1300" dirty="0" err="1">
                <a:solidFill>
                  <a:schemeClr val="tx1"/>
                </a:solidFill>
              </a:rPr>
              <a:t>onset</a:t>
            </a:r>
            <a:r>
              <a:rPr lang="da-DK" sz="1300" dirty="0">
                <a:solidFill>
                  <a:schemeClr val="tx1"/>
                </a:solidFill>
              </a:rPr>
              <a:t> </a:t>
            </a:r>
            <a:r>
              <a:rPr lang="da-DK" sz="1300" dirty="0" err="1">
                <a:solidFill>
                  <a:schemeClr val="tx1"/>
                </a:solidFill>
              </a:rPr>
              <a:t>was</a:t>
            </a:r>
            <a:r>
              <a:rPr lang="da-DK" sz="1300" dirty="0">
                <a:solidFill>
                  <a:schemeClr val="tx1"/>
                </a:solidFill>
              </a:rPr>
              <a:t> 3.7 </a:t>
            </a:r>
            <a:r>
              <a:rPr lang="da-DK" sz="1300" dirty="0" err="1">
                <a:solidFill>
                  <a:schemeClr val="tx1"/>
                </a:solidFill>
              </a:rPr>
              <a:t>years</a:t>
            </a:r>
            <a:r>
              <a:rPr lang="da-DK" sz="1300" dirty="0">
                <a:solidFill>
                  <a:schemeClr val="tx1"/>
                </a:solidFill>
              </a:rPr>
              <a:t> (0.5-7 </a:t>
            </a:r>
            <a:r>
              <a:rPr lang="da-DK" sz="1300" dirty="0" err="1">
                <a:solidFill>
                  <a:schemeClr val="tx1"/>
                </a:solidFill>
              </a:rPr>
              <a:t>years</a:t>
            </a:r>
            <a:r>
              <a:rPr lang="da-DK" sz="1300" dirty="0">
                <a:solidFill>
                  <a:schemeClr val="tx1"/>
                </a:solidFill>
              </a:rPr>
              <a:t>)</a:t>
            </a:r>
          </a:p>
          <a:p>
            <a:pPr marL="0" indent="0"/>
            <a:endParaRPr lang="da-DK" sz="13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300" dirty="0" err="1">
                <a:solidFill>
                  <a:schemeClr val="tx1"/>
                </a:solidFill>
              </a:rPr>
              <a:t>Seizure</a:t>
            </a:r>
            <a:r>
              <a:rPr lang="da-DK" sz="1300" dirty="0">
                <a:solidFill>
                  <a:schemeClr val="tx1"/>
                </a:solidFill>
              </a:rPr>
              <a:t> types: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300" dirty="0"/>
              <a:t>Absences </a:t>
            </a:r>
            <a:r>
              <a:rPr lang="da-DK" sz="1300" dirty="0" err="1"/>
              <a:t>without</a:t>
            </a:r>
            <a:r>
              <a:rPr lang="da-DK" sz="1300" dirty="0"/>
              <a:t> </a:t>
            </a:r>
            <a:r>
              <a:rPr lang="da-DK" sz="1300" dirty="0" err="1"/>
              <a:t>specifications</a:t>
            </a:r>
            <a:r>
              <a:rPr lang="da-DK" sz="1300" dirty="0"/>
              <a:t> (18/27)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300" dirty="0" err="1"/>
              <a:t>Atypical</a:t>
            </a:r>
            <a:r>
              <a:rPr lang="da-DK" sz="1300" dirty="0"/>
              <a:t> absences (10/27)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300" dirty="0" err="1"/>
              <a:t>Atonic</a:t>
            </a:r>
            <a:r>
              <a:rPr lang="da-DK" sz="1300" dirty="0"/>
              <a:t> </a:t>
            </a:r>
            <a:r>
              <a:rPr lang="da-DK" sz="1300" dirty="0" err="1"/>
              <a:t>seizures</a:t>
            </a:r>
            <a:r>
              <a:rPr lang="da-DK" sz="1300" dirty="0"/>
              <a:t> (14/27)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300" dirty="0" err="1"/>
              <a:t>Myoclonic</a:t>
            </a:r>
            <a:r>
              <a:rPr lang="da-DK" sz="1300" dirty="0"/>
              <a:t> or </a:t>
            </a:r>
            <a:r>
              <a:rPr lang="da-DK" sz="1300" dirty="0" err="1"/>
              <a:t>myoclonic-atonic</a:t>
            </a:r>
            <a:r>
              <a:rPr lang="da-DK" sz="1300" dirty="0"/>
              <a:t> </a:t>
            </a:r>
            <a:r>
              <a:rPr lang="da-DK" sz="1300" dirty="0" err="1"/>
              <a:t>seizures</a:t>
            </a:r>
            <a:r>
              <a:rPr lang="da-DK" sz="1300" dirty="0"/>
              <a:t> (13/27)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300" dirty="0"/>
              <a:t>GTC (5/27)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500C8C-D050-A94F-8B31-26B7AF64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Epilepsy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phenotype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CE05A0A-9EB6-FD4D-A436-DAEDBBDBCE43}"/>
              </a:ext>
            </a:extLst>
          </p:cNvPr>
          <p:cNvSpPr/>
          <p:nvPr/>
        </p:nvSpPr>
        <p:spPr>
          <a:xfrm>
            <a:off x="4876800" y="1440000"/>
            <a:ext cx="3124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Epilepsy</a:t>
            </a: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syndrome</a:t>
            </a: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MAE-</a:t>
            </a:r>
            <a:r>
              <a:rPr lang="da-DK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</a:t>
            </a: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(17/27)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MAE (5/27)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LGS (1/27)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EOAE (1/27)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CAE (2/27)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Focal</a:t>
            </a: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epilepsy</a:t>
            </a:r>
            <a:r>
              <a:rPr lang="da-DK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(2/27)</a:t>
            </a:r>
          </a:p>
        </p:txBody>
      </p:sp>
    </p:spTree>
    <p:extLst>
      <p:ext uri="{BB962C8B-B14F-4D97-AF65-F5344CB8AC3E}">
        <p14:creationId xmlns:p14="http://schemas.microsoft.com/office/powerpoint/2010/main" val="294592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304D90-4487-4C44-8265-611D4F48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Epilepsy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phenotype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DFC483D-9E0F-6044-80B3-FD64733675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21/27 became seizure free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11 with VPA either as monotherapy or in combination with CLZ, LTG or LEV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9</a:t>
            </a:r>
            <a:r>
              <a:rPr lang="en-US" dirty="0">
                <a:solidFill>
                  <a:schemeClr val="tx1"/>
                </a:solidFill>
              </a:rPr>
              <a:t> with LTG, ESM, LEV and LTG or CLZ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5 patients achieved partial seizure control with VPA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VPA is thought to have a positive effect on the GABA system, which could explain the favorable response to this AED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0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5D6EE38-87DB-CB49-9457-CFFAED3C2C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7 subjects never displayed epileptic seizures, but only manifested learning disabilities or mild ID with or without autistic features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This phenotype is previously undescribed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Families with proband with MAE, and </a:t>
            </a:r>
            <a:r>
              <a:rPr lang="en-US" sz="1500" dirty="0" err="1">
                <a:solidFill>
                  <a:schemeClr val="tx1"/>
                </a:solidFill>
              </a:rPr>
              <a:t>familymembers</a:t>
            </a:r>
            <a:r>
              <a:rPr lang="en-US" sz="1500" dirty="0">
                <a:solidFill>
                  <a:schemeClr val="tx1"/>
                </a:solidFill>
              </a:rPr>
              <a:t> without epilepsy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This suggest variable expressivity (incomplete </a:t>
            </a:r>
            <a:r>
              <a:rPr lang="en-US" sz="1500" dirty="0" err="1">
                <a:solidFill>
                  <a:schemeClr val="tx1"/>
                </a:solidFill>
              </a:rPr>
              <a:t>penetrans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Could be due to environmental or genetic modifying </a:t>
            </a:r>
            <a:r>
              <a:rPr lang="en-US" dirty="0" err="1"/>
              <a:t>factores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5B769B-1965-5341-8213-D5494B14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Epilepsy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phenotype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51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B3FEA7A-48E6-1F4F-B3F6-2FB1C0FD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563563"/>
          </a:xfrm>
        </p:spPr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Cognitive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development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2A42643-E5D8-8B49-8E88-9646180B0352}"/>
              </a:ext>
            </a:extLst>
          </p:cNvPr>
          <p:cNvSpPr txBox="1"/>
          <p:nvPr/>
        </p:nvSpPr>
        <p:spPr>
          <a:xfrm>
            <a:off x="304800" y="120201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(n=20): 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AEE6F62-95B6-5249-ADCB-6C5B3C27C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51"/>
          <a:stretch/>
        </p:blipFill>
        <p:spPr>
          <a:xfrm>
            <a:off x="304800" y="1981200"/>
            <a:ext cx="3249524" cy="332616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974E330-E51E-C040-B75A-5E101AA4D2EB}"/>
              </a:ext>
            </a:extLst>
          </p:cNvPr>
          <p:cNvSpPr/>
          <p:nvPr/>
        </p:nvSpPr>
        <p:spPr>
          <a:xfrm>
            <a:off x="4191000" y="1202015"/>
            <a:ext cx="278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epilepsy</a:t>
            </a:r>
            <a:r>
              <a:rPr lang="da-DK" dirty="0"/>
              <a:t> </a:t>
            </a:r>
            <a:r>
              <a:rPr lang="da-DK" dirty="0" err="1"/>
              <a:t>onset</a:t>
            </a:r>
            <a:r>
              <a:rPr lang="da-DK" dirty="0"/>
              <a:t> (n=28):</a:t>
            </a:r>
          </a:p>
        </p:txBody>
      </p:sp>
      <p:pic>
        <p:nvPicPr>
          <p:cNvPr id="6" name="Pladsholder til indhold 3">
            <a:extLst>
              <a:ext uri="{FF2B5EF4-FFF2-40B4-BE49-F238E27FC236}">
                <a16:creationId xmlns:a16="http://schemas.microsoft.com/office/drawing/2014/main" id="{1C78387D-3625-AC45-B20B-D9256FBC53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000887" y="1734853"/>
            <a:ext cx="4990713" cy="356479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0D0C837-B404-A648-B256-1C4F6FB5C3D6}"/>
              </a:ext>
            </a:extLst>
          </p:cNvPr>
          <p:cNvSpPr txBox="1"/>
          <p:nvPr/>
        </p:nvSpPr>
        <p:spPr>
          <a:xfrm>
            <a:off x="6629400" y="5299648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Johannesen et al., 2018</a:t>
            </a:r>
          </a:p>
        </p:txBody>
      </p:sp>
    </p:spTree>
    <p:extLst>
      <p:ext uri="{BB962C8B-B14F-4D97-AF65-F5344CB8AC3E}">
        <p14:creationId xmlns:p14="http://schemas.microsoft.com/office/powerpoint/2010/main" val="244162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7432F879-0619-DE40-9CFF-FF96E91799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After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epilepsy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onset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cognition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deteriorated</a:t>
            </a:r>
            <a:r>
              <a:rPr lang="da-DK" dirty="0">
                <a:solidFill>
                  <a:schemeClr val="tx1"/>
                </a:solidFill>
              </a:rPr>
              <a:t> in 35%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The most </a:t>
            </a:r>
            <a:r>
              <a:rPr lang="da-DK" dirty="0" err="1">
                <a:solidFill>
                  <a:schemeClr val="tx1"/>
                </a:solidFill>
              </a:rPr>
              <a:t>common</a:t>
            </a:r>
            <a:r>
              <a:rPr lang="da-DK" dirty="0">
                <a:solidFill>
                  <a:schemeClr val="tx1"/>
                </a:solidFill>
              </a:rPr>
              <a:t> feature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language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delay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There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no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apparant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correlation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between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seizure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control</a:t>
            </a:r>
            <a:r>
              <a:rPr lang="da-DK" dirty="0">
                <a:solidFill>
                  <a:schemeClr val="tx1"/>
                </a:solidFill>
              </a:rPr>
              <a:t> and </a:t>
            </a:r>
            <a:r>
              <a:rPr lang="da-DK" dirty="0" err="1">
                <a:solidFill>
                  <a:schemeClr val="tx1"/>
                </a:solidFill>
              </a:rPr>
              <a:t>cognitive</a:t>
            </a:r>
            <a:r>
              <a:rPr lang="da-DK" dirty="0">
                <a:solidFill>
                  <a:schemeClr val="tx1"/>
                </a:solidFill>
              </a:rPr>
              <a:t> profile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Other</a:t>
            </a:r>
            <a:r>
              <a:rPr lang="da-DK" dirty="0">
                <a:solidFill>
                  <a:schemeClr val="tx1"/>
                </a:solidFill>
              </a:rPr>
              <a:t> features: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Aggressive </a:t>
            </a:r>
            <a:r>
              <a:rPr lang="da-DK" dirty="0" err="1"/>
              <a:t>behaviour</a:t>
            </a:r>
            <a:r>
              <a:rPr lang="da-DK" dirty="0"/>
              <a:t> (19%)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Attention deficit </a:t>
            </a:r>
            <a:r>
              <a:rPr lang="da-DK" dirty="0" err="1"/>
              <a:t>disorders</a:t>
            </a:r>
            <a:r>
              <a:rPr lang="da-DK" dirty="0"/>
              <a:t> (19%)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 err="1"/>
              <a:t>Stereotypies</a:t>
            </a:r>
            <a:r>
              <a:rPr lang="da-DK" dirty="0"/>
              <a:t>/</a:t>
            </a:r>
            <a:r>
              <a:rPr lang="da-DK" dirty="0" err="1"/>
              <a:t>automatisms</a:t>
            </a:r>
            <a:r>
              <a:rPr lang="da-DK" dirty="0"/>
              <a:t> (16%)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 err="1"/>
              <a:t>Autistic</a:t>
            </a:r>
            <a:r>
              <a:rPr lang="da-DK" dirty="0"/>
              <a:t> features (16%)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D578F5-128D-5B43-9710-E9DC1C79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563563"/>
          </a:xfrm>
        </p:spPr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Cognitive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development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3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431D1AF-713D-2E45-9ED1-053F7BEC5D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Mild </a:t>
            </a:r>
            <a:r>
              <a:rPr lang="da-DK" dirty="0" err="1">
                <a:solidFill>
                  <a:schemeClr val="tx1"/>
                </a:solidFill>
              </a:rPr>
              <a:t>ataxia</a:t>
            </a:r>
            <a:r>
              <a:rPr lang="da-DK" dirty="0">
                <a:solidFill>
                  <a:schemeClr val="tx1"/>
                </a:solidFill>
              </a:rPr>
              <a:t> or </a:t>
            </a:r>
            <a:r>
              <a:rPr lang="da-DK" dirty="0" err="1">
                <a:solidFill>
                  <a:schemeClr val="tx1"/>
                </a:solidFill>
              </a:rPr>
              <a:t>unsteady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gait</a:t>
            </a:r>
            <a:r>
              <a:rPr lang="da-DK" dirty="0">
                <a:solidFill>
                  <a:schemeClr val="tx1"/>
                </a:solidFill>
              </a:rPr>
              <a:t> (23%)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Hypotonia (10%)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Impairment</a:t>
            </a:r>
            <a:r>
              <a:rPr lang="da-DK" dirty="0">
                <a:solidFill>
                  <a:schemeClr val="tx1"/>
                </a:solidFill>
              </a:rPr>
              <a:t> of fine motor </a:t>
            </a:r>
            <a:r>
              <a:rPr lang="da-DK" dirty="0" err="1">
                <a:solidFill>
                  <a:schemeClr val="tx1"/>
                </a:solidFill>
              </a:rPr>
              <a:t>skills</a:t>
            </a:r>
            <a:r>
              <a:rPr lang="da-DK" dirty="0">
                <a:solidFill>
                  <a:schemeClr val="tx1"/>
                </a:solidFill>
              </a:rPr>
              <a:t> (6%)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Tremor</a:t>
            </a:r>
            <a:r>
              <a:rPr lang="da-DK" dirty="0">
                <a:solidFill>
                  <a:schemeClr val="tx1"/>
                </a:solidFill>
              </a:rPr>
              <a:t> (6%)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Hand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stereotypies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No </a:t>
            </a:r>
            <a:r>
              <a:rPr lang="da-DK" dirty="0" err="1">
                <a:solidFill>
                  <a:schemeClr val="tx1"/>
                </a:solidFill>
              </a:rPr>
              <a:t>dysmorphisms</a:t>
            </a:r>
            <a:r>
              <a:rPr lang="da-DK" dirty="0">
                <a:solidFill>
                  <a:schemeClr val="tx1"/>
                </a:solidFill>
              </a:rPr>
              <a:t> or </a:t>
            </a:r>
            <a:r>
              <a:rPr lang="da-DK" dirty="0" err="1">
                <a:solidFill>
                  <a:schemeClr val="tx1"/>
                </a:solidFill>
              </a:rPr>
              <a:t>malformations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were</a:t>
            </a:r>
            <a:r>
              <a:rPr lang="da-DK" dirty="0">
                <a:solidFill>
                  <a:schemeClr val="tx1"/>
                </a:solidFill>
              </a:rPr>
              <a:t> present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7356B1C-9AB8-8F4A-A34C-76CBC138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Neurologic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features</a:t>
            </a:r>
          </a:p>
        </p:txBody>
      </p:sp>
    </p:spTree>
    <p:extLst>
      <p:ext uri="{BB962C8B-B14F-4D97-AF65-F5344CB8AC3E}">
        <p14:creationId xmlns:p14="http://schemas.microsoft.com/office/powerpoint/2010/main" val="326220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02D696A-6BD7-5346-9568-70B98D350D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8229600" cy="4884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EEG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available</a:t>
            </a:r>
            <a:r>
              <a:rPr lang="da-DK" dirty="0">
                <a:solidFill>
                  <a:schemeClr val="tx1"/>
                </a:solidFill>
              </a:rPr>
              <a:t> in 27 patients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All </a:t>
            </a:r>
            <a:r>
              <a:rPr lang="da-DK" dirty="0" err="1">
                <a:solidFill>
                  <a:schemeClr val="tx1"/>
                </a:solidFill>
              </a:rPr>
              <a:t>EEGs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were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abnormal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11/27 </a:t>
            </a:r>
            <a:r>
              <a:rPr lang="da-DK" dirty="0" err="1">
                <a:solidFill>
                  <a:schemeClr val="tx1"/>
                </a:solidFill>
              </a:rPr>
              <a:t>showed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slowing</a:t>
            </a:r>
            <a:r>
              <a:rPr lang="da-DK" dirty="0">
                <a:solidFill>
                  <a:schemeClr val="tx1"/>
                </a:solidFill>
              </a:rPr>
              <a:t> of the </a:t>
            </a:r>
            <a:r>
              <a:rPr lang="da-DK" dirty="0" err="1">
                <a:solidFill>
                  <a:schemeClr val="tx1"/>
                </a:solidFill>
              </a:rPr>
              <a:t>background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25/27 </a:t>
            </a:r>
            <a:r>
              <a:rPr lang="da-DK" dirty="0" err="1">
                <a:solidFill>
                  <a:schemeClr val="tx1"/>
                </a:solidFill>
              </a:rPr>
              <a:t>showed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burst</a:t>
            </a:r>
            <a:r>
              <a:rPr lang="da-DK" dirty="0">
                <a:solidFill>
                  <a:schemeClr val="tx1"/>
                </a:solidFill>
              </a:rPr>
              <a:t> of </a:t>
            </a:r>
            <a:r>
              <a:rPr lang="da-DK" dirty="0" err="1">
                <a:solidFill>
                  <a:schemeClr val="tx1"/>
                </a:solidFill>
              </a:rPr>
              <a:t>irregular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generalized</a:t>
            </a:r>
            <a:r>
              <a:rPr lang="da-DK" dirty="0">
                <a:solidFill>
                  <a:schemeClr val="tx1"/>
                </a:solidFill>
              </a:rPr>
              <a:t> 2.5-3.5 Hz </a:t>
            </a:r>
            <a:r>
              <a:rPr lang="da-DK" dirty="0" err="1">
                <a:solidFill>
                  <a:schemeClr val="tx1"/>
                </a:solidFill>
              </a:rPr>
              <a:t>spikes</a:t>
            </a:r>
            <a:r>
              <a:rPr lang="da-DK" dirty="0">
                <a:solidFill>
                  <a:schemeClr val="tx1"/>
                </a:solidFill>
              </a:rPr>
              <a:t>/</a:t>
            </a:r>
            <a:r>
              <a:rPr lang="da-DK" dirty="0" err="1">
                <a:solidFill>
                  <a:schemeClr val="tx1"/>
                </a:solidFill>
              </a:rPr>
              <a:t>polyspikes</a:t>
            </a:r>
            <a:r>
              <a:rPr lang="da-DK" dirty="0">
                <a:solidFill>
                  <a:schemeClr val="tx1"/>
                </a:solidFill>
              </a:rPr>
              <a:t> and </a:t>
            </a:r>
            <a:r>
              <a:rPr lang="da-DK" dirty="0" err="1">
                <a:solidFill>
                  <a:schemeClr val="tx1"/>
                </a:solidFill>
              </a:rPr>
              <a:t>slow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waves</a:t>
            </a:r>
            <a:r>
              <a:rPr lang="da-DK" dirty="0">
                <a:solidFill>
                  <a:schemeClr val="tx1"/>
                </a:solidFill>
              </a:rPr>
              <a:t> with a </a:t>
            </a:r>
            <a:r>
              <a:rPr lang="da-DK" dirty="0" err="1">
                <a:solidFill>
                  <a:schemeClr val="tx1"/>
                </a:solidFill>
              </a:rPr>
              <a:t>gradual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onset</a:t>
            </a:r>
            <a:r>
              <a:rPr lang="da-DK" dirty="0">
                <a:solidFill>
                  <a:schemeClr val="tx1"/>
                </a:solidFill>
              </a:rPr>
              <a:t> in the </a:t>
            </a:r>
            <a:r>
              <a:rPr lang="da-DK" dirty="0" err="1">
                <a:solidFill>
                  <a:schemeClr val="tx1"/>
                </a:solidFill>
              </a:rPr>
              <a:t>occipital</a:t>
            </a:r>
            <a:r>
              <a:rPr lang="da-DK" dirty="0">
                <a:solidFill>
                  <a:schemeClr val="tx1"/>
                </a:solidFill>
              </a:rPr>
              <a:t> regions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These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discharges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correlated</a:t>
            </a:r>
            <a:r>
              <a:rPr lang="da-DK" dirty="0">
                <a:solidFill>
                  <a:schemeClr val="tx1"/>
                </a:solidFill>
              </a:rPr>
              <a:t> with </a:t>
            </a:r>
            <a:r>
              <a:rPr lang="da-DK" dirty="0" err="1">
                <a:solidFill>
                  <a:schemeClr val="tx1"/>
                </a:solidFill>
              </a:rPr>
              <a:t>epileptic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seizures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22FC7E-0280-314C-A4BB-50B57A8B7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Neurophysiology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9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5EA6F4F-CEA4-5D43-9213-E883352558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371600" y="1371600"/>
            <a:ext cx="5982269" cy="464282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A0E04D8-0767-D749-8062-13791369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Neurophysiology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EC04786-14A6-C849-AB74-F6CCC74ED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3429000" cy="457200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tx1"/>
                </a:solidFill>
              </a:rPr>
              <a:t>SLC6A1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encodes</a:t>
            </a:r>
            <a:r>
              <a:rPr lang="da-DK" dirty="0">
                <a:solidFill>
                  <a:schemeClr val="tx1"/>
                </a:solidFill>
              </a:rPr>
              <a:t> the </a:t>
            </a:r>
            <a:r>
              <a:rPr lang="da-DK" dirty="0" err="1">
                <a:solidFill>
                  <a:schemeClr val="tx1"/>
                </a:solidFill>
              </a:rPr>
              <a:t>voltage</a:t>
            </a:r>
            <a:r>
              <a:rPr lang="da-DK" dirty="0">
                <a:solidFill>
                  <a:schemeClr val="tx1"/>
                </a:solidFill>
              </a:rPr>
              <a:t>-dependent GABA transporter (GAT-1)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GABA is the </a:t>
            </a:r>
            <a:r>
              <a:rPr lang="da-DK" dirty="0" err="1">
                <a:solidFill>
                  <a:schemeClr val="tx1"/>
                </a:solidFill>
              </a:rPr>
              <a:t>primary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inhibitory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neurotransmitter</a:t>
            </a:r>
            <a:r>
              <a:rPr lang="da-DK" dirty="0">
                <a:solidFill>
                  <a:schemeClr val="tx1"/>
                </a:solidFill>
              </a:rPr>
              <a:t> in the human </a:t>
            </a:r>
            <a:r>
              <a:rPr lang="da-DK" dirty="0" err="1">
                <a:solidFill>
                  <a:schemeClr val="tx1"/>
                </a:solidFill>
              </a:rPr>
              <a:t>brain</a:t>
            </a:r>
            <a:endParaRPr lang="da-DK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GAT-1 is </a:t>
            </a:r>
            <a:r>
              <a:rPr lang="da-DK" dirty="0" err="1">
                <a:solidFill>
                  <a:schemeClr val="tx1"/>
                </a:solidFill>
              </a:rPr>
              <a:t>one</a:t>
            </a:r>
            <a:r>
              <a:rPr lang="da-DK" dirty="0">
                <a:solidFill>
                  <a:schemeClr val="tx1"/>
                </a:solidFill>
              </a:rPr>
              <a:t> of the major GABA transporters in the human 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Expressed</a:t>
            </a:r>
            <a:r>
              <a:rPr lang="da-DK" dirty="0">
                <a:solidFill>
                  <a:schemeClr val="tx1"/>
                </a:solidFill>
              </a:rPr>
              <a:t> at the nerve terminals of </a:t>
            </a:r>
            <a:r>
              <a:rPr lang="da-DK" dirty="0" err="1">
                <a:solidFill>
                  <a:schemeClr val="tx1"/>
                </a:solidFill>
              </a:rPr>
              <a:t>GABAergic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interneurons</a:t>
            </a:r>
            <a:r>
              <a:rPr lang="da-DK" dirty="0">
                <a:solidFill>
                  <a:schemeClr val="tx1"/>
                </a:solidFill>
              </a:rPr>
              <a:t>, as </a:t>
            </a:r>
            <a:r>
              <a:rPr lang="da-DK" dirty="0" err="1">
                <a:solidFill>
                  <a:schemeClr val="tx1"/>
                </a:solidFill>
              </a:rPr>
              <a:t>well</a:t>
            </a:r>
            <a:r>
              <a:rPr lang="da-DK" dirty="0">
                <a:solidFill>
                  <a:schemeClr val="tx1"/>
                </a:solidFill>
              </a:rPr>
              <a:t> as </a:t>
            </a:r>
            <a:r>
              <a:rPr lang="da-DK" dirty="0" err="1">
                <a:solidFill>
                  <a:schemeClr val="tx1"/>
                </a:solidFill>
              </a:rPr>
              <a:t>astrocytes</a:t>
            </a:r>
            <a:r>
              <a:rPr lang="da-DK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Crucial</a:t>
            </a:r>
            <a:r>
              <a:rPr lang="da-DK" dirty="0">
                <a:solidFill>
                  <a:schemeClr val="tx1"/>
                </a:solidFill>
              </a:rPr>
              <a:t> for the </a:t>
            </a:r>
            <a:r>
              <a:rPr lang="da-DK" dirty="0" err="1">
                <a:solidFill>
                  <a:schemeClr val="tx1"/>
                </a:solidFill>
              </a:rPr>
              <a:t>reuptake</a:t>
            </a:r>
            <a:r>
              <a:rPr lang="da-DK" dirty="0">
                <a:solidFill>
                  <a:schemeClr val="tx1"/>
                </a:solidFill>
              </a:rPr>
              <a:t> of GABA from the </a:t>
            </a:r>
            <a:r>
              <a:rPr lang="da-DK" dirty="0" err="1">
                <a:solidFill>
                  <a:schemeClr val="tx1"/>
                </a:solidFill>
              </a:rPr>
              <a:t>synapse</a:t>
            </a:r>
            <a:r>
              <a:rPr lang="da-DK" dirty="0">
                <a:solidFill>
                  <a:schemeClr val="tx1"/>
                </a:solidFill>
              </a:rPr>
              <a:t>, and </a:t>
            </a:r>
            <a:r>
              <a:rPr lang="da-DK" dirty="0" err="1">
                <a:solidFill>
                  <a:schemeClr val="tx1"/>
                </a:solidFill>
              </a:rPr>
              <a:t>extracellular</a:t>
            </a:r>
            <a:r>
              <a:rPr lang="da-DK" dirty="0">
                <a:solidFill>
                  <a:schemeClr val="tx1"/>
                </a:solidFill>
              </a:rPr>
              <a:t>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Found</a:t>
            </a:r>
            <a:r>
              <a:rPr lang="da-DK" dirty="0">
                <a:solidFill>
                  <a:schemeClr val="tx1"/>
                </a:solidFill>
              </a:rPr>
              <a:t> in </a:t>
            </a:r>
            <a:r>
              <a:rPr lang="da-DK" dirty="0" err="1">
                <a:solidFill>
                  <a:schemeClr val="tx1"/>
                </a:solidFill>
              </a:rPr>
              <a:t>neocortex</a:t>
            </a:r>
            <a:r>
              <a:rPr lang="da-DK" dirty="0">
                <a:solidFill>
                  <a:schemeClr val="tx1"/>
                </a:solidFill>
              </a:rPr>
              <a:t> and </a:t>
            </a:r>
            <a:r>
              <a:rPr lang="da-DK" dirty="0" err="1">
                <a:solidFill>
                  <a:schemeClr val="tx1"/>
                </a:solidFill>
              </a:rPr>
              <a:t>cerebellum</a:t>
            </a:r>
            <a:endParaRPr lang="da-DK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273B0D-3625-3D43-8094-906388B7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63563"/>
          </a:xfrm>
        </p:spPr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Background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68066AA-0A65-3A4E-844F-662055DC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470348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6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CF2C552-3002-5C47-A555-7049DB193C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3352800" cy="4318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Unremarkable</a:t>
            </a:r>
            <a:r>
              <a:rPr lang="da-DK" dirty="0">
                <a:solidFill>
                  <a:schemeClr val="tx1"/>
                </a:solidFill>
              </a:rPr>
              <a:t> in most cases (19 had MRI data </a:t>
            </a:r>
            <a:r>
              <a:rPr lang="da-DK" dirty="0" err="1">
                <a:solidFill>
                  <a:schemeClr val="tx1"/>
                </a:solidFill>
              </a:rPr>
              <a:t>available</a:t>
            </a:r>
            <a:r>
              <a:rPr lang="da-DK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Five</a:t>
            </a:r>
            <a:r>
              <a:rPr lang="da-DK" dirty="0">
                <a:solidFill>
                  <a:schemeClr val="tx1"/>
                </a:solidFill>
              </a:rPr>
              <a:t> had </a:t>
            </a:r>
            <a:r>
              <a:rPr lang="da-DK" dirty="0" err="1">
                <a:solidFill>
                  <a:schemeClr val="tx1"/>
                </a:solidFill>
              </a:rPr>
              <a:t>nonspecific</a:t>
            </a:r>
            <a:r>
              <a:rPr lang="da-DK" dirty="0">
                <a:solidFill>
                  <a:schemeClr val="tx1"/>
                </a:solidFill>
              </a:rPr>
              <a:t> MRI </a:t>
            </a:r>
            <a:r>
              <a:rPr lang="da-DK" dirty="0" err="1">
                <a:solidFill>
                  <a:schemeClr val="tx1"/>
                </a:solidFill>
              </a:rPr>
              <a:t>abnormalities</a:t>
            </a:r>
            <a:endParaRPr lang="da-DK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mild </a:t>
            </a:r>
            <a:r>
              <a:rPr lang="da-DK" dirty="0" err="1"/>
              <a:t>vermian</a:t>
            </a:r>
            <a:r>
              <a:rPr lang="da-DK" dirty="0"/>
              <a:t> </a:t>
            </a:r>
            <a:r>
              <a:rPr lang="da-DK" dirty="0" err="1"/>
              <a:t>hypoplasia</a:t>
            </a:r>
            <a:endParaRPr lang="da-DK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 err="1"/>
              <a:t>Enlarged</a:t>
            </a:r>
            <a:r>
              <a:rPr lang="da-DK" dirty="0"/>
              <a:t> frontal </a:t>
            </a:r>
            <a:r>
              <a:rPr lang="da-DK" dirty="0" err="1"/>
              <a:t>spaces</a:t>
            </a:r>
            <a:endParaRPr lang="da-DK" dirty="0"/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9F9931-227F-0646-8DA6-E35B8313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MRI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4AEAF76-EF90-EA46-8755-CA3984FBC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00" y="990600"/>
            <a:ext cx="4435200" cy="44352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071417D-D0F3-334D-8CD1-3FCD719B42F5}"/>
              </a:ext>
            </a:extLst>
          </p:cNvPr>
          <p:cNvSpPr txBox="1"/>
          <p:nvPr/>
        </p:nvSpPr>
        <p:spPr>
          <a:xfrm>
            <a:off x="4419600" y="5638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courtesy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A.Prof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Frank 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Gaillard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Radiopaedia.org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37605</a:t>
            </a:r>
          </a:p>
        </p:txBody>
      </p:sp>
    </p:spTree>
    <p:extLst>
      <p:ext uri="{BB962C8B-B14F-4D97-AF65-F5344CB8AC3E}">
        <p14:creationId xmlns:p14="http://schemas.microsoft.com/office/powerpoint/2010/main" val="2014154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88E42E4-3E74-9D4D-9963-EA14ED77E2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3886200" cy="4318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37 variants </a:t>
            </a:r>
            <a:r>
              <a:rPr lang="da-DK" dirty="0" err="1">
                <a:solidFill>
                  <a:schemeClr val="tx1"/>
                </a:solidFill>
              </a:rPr>
              <a:t>were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i="1" dirty="0">
                <a:solidFill>
                  <a:schemeClr val="tx1"/>
                </a:solidFill>
              </a:rPr>
              <a:t>de novo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 variants </a:t>
            </a:r>
            <a:r>
              <a:rPr lang="da-DK" dirty="0" err="1">
                <a:solidFill>
                  <a:schemeClr val="tx1"/>
                </a:solidFill>
              </a:rPr>
              <a:t>segregated</a:t>
            </a:r>
            <a:r>
              <a:rPr lang="da-DK" dirty="0">
                <a:solidFill>
                  <a:schemeClr val="tx1"/>
                </a:solidFill>
              </a:rPr>
              <a:t> in a dominant </a:t>
            </a:r>
            <a:r>
              <a:rPr lang="da-DK" dirty="0" err="1">
                <a:solidFill>
                  <a:schemeClr val="tx1"/>
                </a:solidFill>
              </a:rPr>
              <a:t>manner</a:t>
            </a:r>
            <a:r>
              <a:rPr lang="da-DK" dirty="0">
                <a:solidFill>
                  <a:schemeClr val="tx1"/>
                </a:solidFill>
              </a:rPr>
              <a:t> in the </a:t>
            </a:r>
            <a:r>
              <a:rPr lang="da-DK" dirty="0" err="1">
                <a:solidFill>
                  <a:schemeClr val="tx1"/>
                </a:solidFill>
              </a:rPr>
              <a:t>affected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family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(se </a:t>
            </a:r>
            <a:r>
              <a:rPr lang="da-DK" dirty="0" err="1">
                <a:solidFill>
                  <a:schemeClr val="tx1"/>
                </a:solidFill>
              </a:rPr>
              <a:t>figure</a:t>
            </a:r>
            <a:r>
              <a:rPr lang="da-DK" dirty="0">
                <a:solidFill>
                  <a:schemeClr val="tx1"/>
                </a:solidFill>
              </a:rPr>
              <a:t> on the right)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1 variant </a:t>
            </a:r>
            <a:r>
              <a:rPr lang="da-DK" dirty="0" err="1">
                <a:solidFill>
                  <a:schemeClr val="tx1"/>
                </a:solidFill>
              </a:rPr>
              <a:t>segregated</a:t>
            </a:r>
            <a:r>
              <a:rPr lang="da-DK" dirty="0">
                <a:solidFill>
                  <a:schemeClr val="tx1"/>
                </a:solidFill>
              </a:rPr>
              <a:t> in the </a:t>
            </a:r>
            <a:r>
              <a:rPr lang="da-DK" dirty="0" err="1">
                <a:solidFill>
                  <a:schemeClr val="tx1"/>
                </a:solidFill>
              </a:rPr>
              <a:t>affected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family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04FD12-E7A9-9D4E-A415-3AD6B3C3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Genetics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9911CB5-0A59-2343-B439-9A1912B28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1968"/>
          <a:stretch/>
        </p:blipFill>
        <p:spPr>
          <a:xfrm>
            <a:off x="4800600" y="1440000"/>
            <a:ext cx="4077966" cy="41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85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FF2D1A2F-2605-0D4C-9029-F88E4B8307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058" y="1371600"/>
            <a:ext cx="7158942" cy="4318000"/>
          </a:xfrm>
        </p:spPr>
        <p:txBody>
          <a:bodyPr/>
          <a:lstStyle/>
          <a:p>
            <a:pPr marL="0" indent="0"/>
            <a:r>
              <a:rPr lang="da-DK" dirty="0">
                <a:solidFill>
                  <a:schemeClr val="tx1"/>
                </a:solidFill>
              </a:rPr>
              <a:t>Types of mutations:</a:t>
            </a:r>
          </a:p>
          <a:p>
            <a:pPr marL="0" indent="0"/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24 </a:t>
            </a:r>
            <a:r>
              <a:rPr lang="da-DK" dirty="0" err="1">
                <a:solidFill>
                  <a:schemeClr val="tx1"/>
                </a:solidFill>
              </a:rPr>
              <a:t>missense</a:t>
            </a:r>
            <a:r>
              <a:rPr lang="da-DK" dirty="0">
                <a:solidFill>
                  <a:schemeClr val="tx1"/>
                </a:solidFill>
              </a:rPr>
              <a:t> mutations (</a:t>
            </a:r>
            <a:r>
              <a:rPr lang="da-DK" dirty="0" err="1">
                <a:solidFill>
                  <a:schemeClr val="tx1"/>
                </a:solidFill>
              </a:rPr>
              <a:t>affecting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highly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conserved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nucleotides</a:t>
            </a:r>
            <a:r>
              <a:rPr lang="da-DK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 </a:t>
            </a:r>
            <a:r>
              <a:rPr lang="da-DK" dirty="0" err="1">
                <a:solidFill>
                  <a:schemeClr val="tx1"/>
                </a:solidFill>
              </a:rPr>
              <a:t>splice</a:t>
            </a:r>
            <a:r>
              <a:rPr lang="da-DK" dirty="0">
                <a:solidFill>
                  <a:schemeClr val="tx1"/>
                </a:solidFill>
              </a:rPr>
              <a:t>-site mutations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 </a:t>
            </a:r>
            <a:r>
              <a:rPr lang="da-DK" dirty="0" err="1">
                <a:solidFill>
                  <a:schemeClr val="tx1"/>
                </a:solidFill>
              </a:rPr>
              <a:t>frameshift</a:t>
            </a:r>
            <a:r>
              <a:rPr lang="da-DK" dirty="0">
                <a:solidFill>
                  <a:schemeClr val="tx1"/>
                </a:solidFill>
              </a:rPr>
              <a:t> mutation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3 </a:t>
            </a:r>
            <a:r>
              <a:rPr lang="da-DK" dirty="0" err="1">
                <a:solidFill>
                  <a:schemeClr val="tx1"/>
                </a:solidFill>
              </a:rPr>
              <a:t>nonsense</a:t>
            </a:r>
            <a:r>
              <a:rPr lang="da-DK" dirty="0">
                <a:solidFill>
                  <a:schemeClr val="tx1"/>
                </a:solidFill>
              </a:rPr>
              <a:t> mutations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2 in-frame </a:t>
            </a:r>
            <a:r>
              <a:rPr lang="da-DK" dirty="0" err="1">
                <a:solidFill>
                  <a:schemeClr val="tx1"/>
                </a:solidFill>
              </a:rPr>
              <a:t>deletions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1 </a:t>
            </a:r>
            <a:r>
              <a:rPr lang="da-DK" dirty="0" err="1">
                <a:solidFill>
                  <a:schemeClr val="tx1"/>
                </a:solidFill>
              </a:rPr>
              <a:t>deletoion</a:t>
            </a:r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pPr marL="0" indent="0"/>
            <a:r>
              <a:rPr lang="da-DK" dirty="0" err="1">
                <a:solidFill>
                  <a:schemeClr val="tx1"/>
                </a:solidFill>
              </a:rPr>
              <a:t>Suggesting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loss</a:t>
            </a:r>
            <a:r>
              <a:rPr lang="da-DK" dirty="0">
                <a:solidFill>
                  <a:schemeClr val="tx1"/>
                </a:solidFill>
              </a:rPr>
              <a:t>-of-</a:t>
            </a:r>
            <a:r>
              <a:rPr lang="da-DK" dirty="0" err="1">
                <a:solidFill>
                  <a:schemeClr val="tx1"/>
                </a:solidFill>
              </a:rPr>
              <a:t>function</a:t>
            </a:r>
            <a:r>
              <a:rPr lang="da-DK" dirty="0">
                <a:solidFill>
                  <a:schemeClr val="tx1"/>
                </a:solidFill>
              </a:rPr>
              <a:t> as the most </a:t>
            </a:r>
            <a:r>
              <a:rPr lang="da-DK" dirty="0" err="1">
                <a:solidFill>
                  <a:schemeClr val="tx1"/>
                </a:solidFill>
              </a:rPr>
              <a:t>likely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disease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mecanism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1CC81-65F2-CF44-B924-E0109911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Genetics</a:t>
            </a:r>
          </a:p>
        </p:txBody>
      </p:sp>
    </p:spTree>
    <p:extLst>
      <p:ext uri="{BB962C8B-B14F-4D97-AF65-F5344CB8AC3E}">
        <p14:creationId xmlns:p14="http://schemas.microsoft.com/office/powerpoint/2010/main" val="116151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D5CC7CE-9AA4-6242-8032-51175B3885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000"/>
            <a:ext cx="3124200" cy="4318000"/>
          </a:xfrm>
        </p:spPr>
        <p:txBody>
          <a:bodyPr/>
          <a:lstStyle/>
          <a:p>
            <a:r>
              <a:rPr lang="da-DK" dirty="0" err="1">
                <a:solidFill>
                  <a:schemeClr val="tx1"/>
                </a:solidFill>
              </a:rPr>
              <a:t>Recurrent</a:t>
            </a:r>
            <a:r>
              <a:rPr lang="da-DK" dirty="0">
                <a:solidFill>
                  <a:schemeClr val="tx1"/>
                </a:solidFill>
              </a:rPr>
              <a:t> mutations: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Gly232Val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Ala288Met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Val342Met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Gly362Arg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D13720-A619-E845-8D74-7C6A18FC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Genetics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22B7309-A4C5-6241-9681-FF5837769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9019" r="20417"/>
          <a:stretch/>
        </p:blipFill>
        <p:spPr>
          <a:xfrm>
            <a:off x="3139878" y="1147762"/>
            <a:ext cx="5803541" cy="46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3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F53946A-611B-6342-B8EF-9B001D61EF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Several</a:t>
            </a:r>
            <a:r>
              <a:rPr lang="da-DK" dirty="0">
                <a:solidFill>
                  <a:schemeClr val="tx1"/>
                </a:solidFill>
              </a:rPr>
              <a:t> mutations </a:t>
            </a:r>
            <a:r>
              <a:rPr lang="da-DK" dirty="0" err="1">
                <a:solidFill>
                  <a:schemeClr val="tx1"/>
                </a:solidFill>
              </a:rPr>
              <a:t>are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loss</a:t>
            </a:r>
            <a:r>
              <a:rPr lang="da-DK" dirty="0">
                <a:solidFill>
                  <a:schemeClr val="tx1"/>
                </a:solidFill>
              </a:rPr>
              <a:t>-of-</a:t>
            </a:r>
            <a:r>
              <a:rPr lang="da-DK" dirty="0" err="1">
                <a:solidFill>
                  <a:schemeClr val="tx1"/>
                </a:solidFill>
              </a:rPr>
              <a:t>function</a:t>
            </a:r>
            <a:r>
              <a:rPr lang="da-DK" dirty="0">
                <a:solidFill>
                  <a:schemeClr val="tx1"/>
                </a:solidFill>
              </a:rPr>
              <a:t> per se, </a:t>
            </a:r>
            <a:r>
              <a:rPr lang="da-DK" dirty="0" err="1">
                <a:solidFill>
                  <a:schemeClr val="tx1"/>
                </a:solidFill>
              </a:rPr>
              <a:t>these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include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truncations</a:t>
            </a:r>
            <a:r>
              <a:rPr lang="da-DK" dirty="0">
                <a:solidFill>
                  <a:schemeClr val="tx1"/>
                </a:solidFill>
              </a:rPr>
              <a:t>, </a:t>
            </a:r>
            <a:r>
              <a:rPr lang="da-DK" dirty="0" err="1">
                <a:solidFill>
                  <a:schemeClr val="tx1"/>
                </a:solidFill>
              </a:rPr>
              <a:t>frameshifts</a:t>
            </a:r>
            <a:r>
              <a:rPr lang="da-DK" dirty="0">
                <a:solidFill>
                  <a:schemeClr val="tx1"/>
                </a:solidFill>
              </a:rPr>
              <a:t> and </a:t>
            </a:r>
            <a:r>
              <a:rPr lang="da-DK" dirty="0" err="1">
                <a:solidFill>
                  <a:schemeClr val="tx1"/>
                </a:solidFill>
              </a:rPr>
              <a:t>microdeletions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Furthermore</a:t>
            </a:r>
            <a:r>
              <a:rPr lang="da-DK" dirty="0">
                <a:solidFill>
                  <a:schemeClr val="tx1"/>
                </a:solidFill>
              </a:rPr>
              <a:t>, </a:t>
            </a:r>
            <a:r>
              <a:rPr lang="da-DK" dirty="0" err="1">
                <a:solidFill>
                  <a:schemeClr val="tx1"/>
                </a:solidFill>
              </a:rPr>
              <a:t>functional</a:t>
            </a:r>
            <a:r>
              <a:rPr lang="da-DK" dirty="0">
                <a:solidFill>
                  <a:schemeClr val="tx1"/>
                </a:solidFill>
              </a:rPr>
              <a:t> studies in the Arg44Gln and Ala288Val have </a:t>
            </a:r>
            <a:r>
              <a:rPr lang="da-DK" dirty="0" err="1">
                <a:solidFill>
                  <a:schemeClr val="tx1"/>
                </a:solidFill>
              </a:rPr>
              <a:t>shown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significant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decreases</a:t>
            </a:r>
            <a:r>
              <a:rPr lang="da-DK" dirty="0">
                <a:solidFill>
                  <a:schemeClr val="tx1"/>
                </a:solidFill>
              </a:rPr>
              <a:t> in GABA transport </a:t>
            </a:r>
            <a:r>
              <a:rPr lang="da-DK" dirty="0" err="1">
                <a:solidFill>
                  <a:schemeClr val="tx1"/>
                </a:solidFill>
              </a:rPr>
              <a:t>activity</a:t>
            </a:r>
            <a:r>
              <a:rPr lang="da-DK" dirty="0">
                <a:solidFill>
                  <a:schemeClr val="tx1"/>
                </a:solidFill>
              </a:rPr>
              <a:t> (up to 98%)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Increased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synaptic</a:t>
            </a:r>
            <a:r>
              <a:rPr lang="da-DK" dirty="0">
                <a:solidFill>
                  <a:schemeClr val="tx1"/>
                </a:solidFill>
              </a:rPr>
              <a:t> GABA </a:t>
            </a:r>
            <a:r>
              <a:rPr lang="da-DK" dirty="0" err="1">
                <a:solidFill>
                  <a:schemeClr val="tx1"/>
                </a:solidFill>
              </a:rPr>
              <a:t>levels</a:t>
            </a:r>
            <a:r>
              <a:rPr lang="da-DK" dirty="0">
                <a:solidFill>
                  <a:schemeClr val="tx1"/>
                </a:solidFill>
              </a:rPr>
              <a:t> have </a:t>
            </a:r>
            <a:r>
              <a:rPr lang="da-DK" dirty="0" err="1">
                <a:solidFill>
                  <a:schemeClr val="tx1"/>
                </a:solidFill>
              </a:rPr>
              <a:t>been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shown</a:t>
            </a:r>
            <a:r>
              <a:rPr lang="da-DK" dirty="0">
                <a:solidFill>
                  <a:schemeClr val="tx1"/>
                </a:solidFill>
              </a:rPr>
              <a:t> to </a:t>
            </a:r>
            <a:r>
              <a:rPr lang="da-DK" dirty="0" err="1">
                <a:solidFill>
                  <a:schemeClr val="tx1"/>
                </a:solidFill>
              </a:rPr>
              <a:t>be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able</a:t>
            </a:r>
            <a:r>
              <a:rPr lang="da-DK" dirty="0">
                <a:solidFill>
                  <a:schemeClr val="tx1"/>
                </a:solidFill>
              </a:rPr>
              <a:t> to </a:t>
            </a:r>
            <a:r>
              <a:rPr lang="da-DK" dirty="0" err="1">
                <a:solidFill>
                  <a:schemeClr val="tx1"/>
                </a:solidFill>
              </a:rPr>
              <a:t>enhance</a:t>
            </a:r>
            <a:r>
              <a:rPr lang="da-DK" dirty="0">
                <a:solidFill>
                  <a:schemeClr val="tx1"/>
                </a:solidFill>
              </a:rPr>
              <a:t> the </a:t>
            </a:r>
            <a:r>
              <a:rPr lang="da-DK" dirty="0" err="1">
                <a:solidFill>
                  <a:schemeClr val="tx1"/>
                </a:solidFill>
              </a:rPr>
              <a:t>phasic</a:t>
            </a:r>
            <a:r>
              <a:rPr lang="da-DK" dirty="0">
                <a:solidFill>
                  <a:schemeClr val="tx1"/>
                </a:solidFill>
              </a:rPr>
              <a:t> and tonic inhibition. This </a:t>
            </a:r>
            <a:r>
              <a:rPr lang="da-DK" dirty="0" err="1">
                <a:solidFill>
                  <a:schemeClr val="tx1"/>
                </a:solidFill>
              </a:rPr>
              <a:t>leads</a:t>
            </a:r>
            <a:r>
              <a:rPr lang="da-DK" dirty="0">
                <a:solidFill>
                  <a:schemeClr val="tx1"/>
                </a:solidFill>
              </a:rPr>
              <a:t> to the </a:t>
            </a:r>
            <a:r>
              <a:rPr lang="da-DK" dirty="0" err="1">
                <a:solidFill>
                  <a:schemeClr val="tx1"/>
                </a:solidFill>
              </a:rPr>
              <a:t>apperance</a:t>
            </a:r>
            <a:r>
              <a:rPr lang="da-DK" dirty="0">
                <a:solidFill>
                  <a:schemeClr val="tx1"/>
                </a:solidFill>
              </a:rPr>
              <a:t> of </a:t>
            </a:r>
            <a:r>
              <a:rPr lang="da-DK" dirty="0" err="1">
                <a:solidFill>
                  <a:schemeClr val="tx1"/>
                </a:solidFill>
              </a:rPr>
              <a:t>spike-wave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discharges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Tiagabine</a:t>
            </a:r>
            <a:r>
              <a:rPr lang="da-DK" dirty="0">
                <a:solidFill>
                  <a:schemeClr val="tx1"/>
                </a:solidFill>
              </a:rPr>
              <a:t>, an AED </a:t>
            </a:r>
            <a:r>
              <a:rPr lang="da-DK" dirty="0" err="1">
                <a:solidFill>
                  <a:schemeClr val="tx1"/>
                </a:solidFill>
              </a:rPr>
              <a:t>that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blocks</a:t>
            </a:r>
            <a:r>
              <a:rPr lang="da-DK" dirty="0">
                <a:solidFill>
                  <a:schemeClr val="tx1"/>
                </a:solidFill>
              </a:rPr>
              <a:t> GAT-1, </a:t>
            </a:r>
            <a:r>
              <a:rPr lang="da-DK" dirty="0" err="1">
                <a:solidFill>
                  <a:schemeClr val="tx1"/>
                </a:solidFill>
              </a:rPr>
              <a:t>can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cause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myoclonic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seizures</a:t>
            </a:r>
            <a:r>
              <a:rPr lang="da-DK" dirty="0">
                <a:solidFill>
                  <a:schemeClr val="tx1"/>
                </a:solidFill>
              </a:rPr>
              <a:t> and absence status </a:t>
            </a:r>
            <a:r>
              <a:rPr lang="da-DK" dirty="0" err="1">
                <a:solidFill>
                  <a:schemeClr val="tx1"/>
                </a:solidFill>
              </a:rPr>
              <a:t>epilepticus</a:t>
            </a:r>
            <a:r>
              <a:rPr lang="da-DK" dirty="0">
                <a:solidFill>
                  <a:schemeClr val="tx1"/>
                </a:solidFill>
              </a:rPr>
              <a:t> in </a:t>
            </a:r>
            <a:r>
              <a:rPr lang="da-DK" dirty="0" err="1">
                <a:solidFill>
                  <a:schemeClr val="tx1"/>
                </a:solidFill>
              </a:rPr>
              <a:t>humans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443464-75D3-1943-AB7C-A52DFB2E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Functional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effects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3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6D4E31F-FA3F-054B-BBC9-EF5EF60AA5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r="27627"/>
          <a:stretch/>
        </p:blipFill>
        <p:spPr>
          <a:xfrm>
            <a:off x="4800600" y="1828800"/>
            <a:ext cx="3429000" cy="17653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3DE06B8-DE21-E644-ABC2-FB9173BC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In the pipeline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DD6439E-CE53-284F-8F1C-743F3A9E4B33}"/>
              </a:ext>
            </a:extLst>
          </p:cNvPr>
          <p:cNvSpPr txBox="1"/>
          <p:nvPr/>
        </p:nvSpPr>
        <p:spPr>
          <a:xfrm>
            <a:off x="609600" y="1752600"/>
            <a:ext cx="373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SLC6A1</a:t>
            </a:r>
            <a:r>
              <a:rPr lang="da-DK" dirty="0"/>
              <a:t> </a:t>
            </a:r>
            <a:r>
              <a:rPr lang="da-DK" dirty="0" err="1"/>
              <a:t>connect</a:t>
            </a:r>
            <a:r>
              <a:rPr lang="da-DK" dirty="0"/>
              <a:t> led by Amber </a:t>
            </a:r>
            <a:r>
              <a:rPr lang="da-DK" dirty="0" err="1"/>
              <a:t>Freed</a:t>
            </a:r>
            <a:endParaRPr lang="da-DK" dirty="0"/>
          </a:p>
          <a:p>
            <a:endParaRPr lang="da-DK" dirty="0"/>
          </a:p>
          <a:p>
            <a:r>
              <a:rPr lang="da-DK" dirty="0"/>
              <a:t>Mouse model of </a:t>
            </a:r>
            <a:r>
              <a:rPr lang="da-DK" i="1" dirty="0"/>
              <a:t>SLC6A1</a:t>
            </a:r>
          </a:p>
          <a:p>
            <a:endParaRPr lang="da-DK" dirty="0"/>
          </a:p>
          <a:p>
            <a:r>
              <a:rPr lang="da-DK" dirty="0"/>
              <a:t>Gene </a:t>
            </a:r>
            <a:r>
              <a:rPr lang="da-DK" dirty="0" err="1"/>
              <a:t>replacement</a:t>
            </a:r>
            <a:r>
              <a:rPr lang="da-DK" dirty="0"/>
              <a:t> </a:t>
            </a:r>
            <a:r>
              <a:rPr lang="da-DK" dirty="0" err="1"/>
              <a:t>therapy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+</a:t>
            </a:r>
          </a:p>
          <a:p>
            <a:endParaRPr lang="da-DK" dirty="0"/>
          </a:p>
          <a:p>
            <a:r>
              <a:rPr lang="da-DK" dirty="0"/>
              <a:t>White </a:t>
            </a:r>
            <a:r>
              <a:rPr lang="da-DK" dirty="0" err="1"/>
              <a:t>paper</a:t>
            </a:r>
            <a:r>
              <a:rPr lang="da-DK" dirty="0"/>
              <a:t> </a:t>
            </a:r>
            <a:r>
              <a:rPr lang="da-DK" dirty="0" err="1"/>
              <a:t>coming</a:t>
            </a:r>
            <a:r>
              <a:rPr lang="da-DK" dirty="0"/>
              <a:t> out </a:t>
            </a:r>
            <a:r>
              <a:rPr lang="da-DK" dirty="0" err="1"/>
              <a:t>soon</a:t>
            </a:r>
            <a:r>
              <a:rPr lang="da-DK" dirty="0"/>
              <a:t>, </a:t>
            </a:r>
            <a:r>
              <a:rPr lang="da-DK" dirty="0" err="1"/>
              <a:t>including</a:t>
            </a:r>
            <a:r>
              <a:rPr lang="da-DK" dirty="0"/>
              <a:t> </a:t>
            </a:r>
            <a:r>
              <a:rPr lang="da-DK" dirty="0" err="1"/>
              <a:t>bioinformaticals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3628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5B7EF23-C7A8-734F-BA5D-4556102421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SLC6A1 </a:t>
            </a:r>
            <a:r>
              <a:rPr lang="en-US" dirty="0">
                <a:solidFill>
                  <a:schemeClr val="tx1"/>
                </a:solidFill>
              </a:rPr>
              <a:t>mutations often cause MAE </a:t>
            </a:r>
            <a:r>
              <a:rPr lang="en-US" dirty="0" err="1">
                <a:solidFill>
                  <a:schemeClr val="tx1"/>
                </a:solidFill>
              </a:rPr>
              <a:t>occuring</a:t>
            </a:r>
            <a:r>
              <a:rPr lang="en-US" dirty="0">
                <a:solidFill>
                  <a:schemeClr val="tx1"/>
                </a:solidFill>
              </a:rPr>
              <a:t> in the context of abnormal early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bsence epilepsy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epilepsy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Mild to moderate ID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Language delay/deficits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Preceding epilepsy onset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Electro-clinical features of </a:t>
            </a:r>
            <a:r>
              <a:rPr lang="en-US" i="1" dirty="0">
                <a:solidFill>
                  <a:schemeClr val="tx1"/>
                </a:solidFill>
              </a:rPr>
              <a:t>SLC6A1</a:t>
            </a:r>
            <a:r>
              <a:rPr lang="en-US" dirty="0">
                <a:solidFill>
                  <a:schemeClr val="tx1"/>
                </a:solidFill>
              </a:rPr>
              <a:t>-related epilepsy are consistent in most patients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contribution of epilepsy to the cognitive impairment in subjects with </a:t>
            </a:r>
            <a:r>
              <a:rPr lang="en-US" i="1" dirty="0">
                <a:solidFill>
                  <a:schemeClr val="tx1"/>
                </a:solidFill>
              </a:rPr>
              <a:t>SLC6A1</a:t>
            </a:r>
            <a:r>
              <a:rPr lang="en-US" dirty="0">
                <a:solidFill>
                  <a:schemeClr val="tx1"/>
                </a:solidFill>
              </a:rPr>
              <a:t> mutations is uncertain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While we wait for precision medicine, VPA should be considered in epilepsy patients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1C36E3-51E8-5D45-A255-A2C1BF10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Take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home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messages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9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EC04786-14A6-C849-AB74-F6CCC74ED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47850"/>
            <a:ext cx="3429000" cy="457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GAT-1 </a:t>
            </a:r>
            <a:r>
              <a:rPr lang="da-DK" dirty="0" err="1">
                <a:solidFill>
                  <a:schemeClr val="tx1"/>
                </a:solidFill>
              </a:rPr>
              <a:t>deficient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mice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exhibit</a:t>
            </a:r>
            <a:r>
              <a:rPr lang="da-DK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da-DK" dirty="0" err="1"/>
              <a:t>S</a:t>
            </a:r>
            <a:r>
              <a:rPr lang="da-DK" dirty="0" err="1">
                <a:solidFill>
                  <a:schemeClr val="tx1"/>
                </a:solidFill>
              </a:rPr>
              <a:t>pontaneous</a:t>
            </a:r>
            <a:r>
              <a:rPr lang="da-DK" dirty="0">
                <a:solidFill>
                  <a:schemeClr val="tx1"/>
                </a:solidFill>
              </a:rPr>
              <a:t> Spike-</a:t>
            </a:r>
            <a:r>
              <a:rPr lang="da-DK" dirty="0" err="1">
                <a:solidFill>
                  <a:schemeClr val="tx1"/>
                </a:solidFill>
              </a:rPr>
              <a:t>Wave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discharges</a:t>
            </a:r>
            <a:endParaRPr lang="da-DK" dirty="0">
              <a:solidFill>
                <a:schemeClr val="tx1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da-DK" dirty="0" err="1"/>
              <a:t>Atypical</a:t>
            </a:r>
            <a:r>
              <a:rPr lang="da-DK" dirty="0"/>
              <a:t> a</a:t>
            </a:r>
            <a:r>
              <a:rPr lang="da-DK" dirty="0">
                <a:solidFill>
                  <a:schemeClr val="tx1"/>
                </a:solidFill>
              </a:rPr>
              <a:t>bsence </a:t>
            </a:r>
            <a:r>
              <a:rPr lang="da-DK" dirty="0" err="1">
                <a:solidFill>
                  <a:schemeClr val="tx1"/>
                </a:solidFill>
              </a:rPr>
              <a:t>seizures</a:t>
            </a:r>
            <a:endParaRPr lang="da-DK" dirty="0">
              <a:solidFill>
                <a:schemeClr val="tx1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da-DK" dirty="0"/>
              <a:t>M</a:t>
            </a:r>
            <a:r>
              <a:rPr lang="da-DK" dirty="0">
                <a:solidFill>
                  <a:schemeClr val="tx1"/>
                </a:solidFill>
              </a:rPr>
              <a:t>otor </a:t>
            </a:r>
            <a:r>
              <a:rPr lang="da-DK" dirty="0" err="1">
                <a:solidFill>
                  <a:schemeClr val="tx1"/>
                </a:solidFill>
              </a:rPr>
              <a:t>disturbances</a:t>
            </a:r>
            <a:endParaRPr lang="da-DK" dirty="0">
              <a:solidFill>
                <a:schemeClr val="tx1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da-DK" dirty="0" err="1"/>
              <a:t>Stereotypic</a:t>
            </a:r>
            <a:r>
              <a:rPr lang="da-DK" dirty="0"/>
              <a:t> </a:t>
            </a:r>
            <a:r>
              <a:rPr lang="da-DK" dirty="0" err="1"/>
              <a:t>behavior</a:t>
            </a:r>
            <a:endParaRPr lang="da-DK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da-DK" dirty="0" err="1"/>
              <a:t>Increased</a:t>
            </a:r>
            <a:r>
              <a:rPr lang="da-DK" dirty="0"/>
              <a:t> GABA </a:t>
            </a:r>
            <a:r>
              <a:rPr lang="da-DK" dirty="0" err="1"/>
              <a:t>levels</a:t>
            </a:r>
            <a:endParaRPr lang="da-DK" dirty="0"/>
          </a:p>
          <a:p>
            <a:pPr marL="685800" lvl="1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273B0D-3625-3D43-8094-906388B7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63563"/>
          </a:xfrm>
        </p:spPr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Background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566F3CF-C7F7-F64C-B1F1-4FA471E38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38" y="1847850"/>
            <a:ext cx="4953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E4A0FF-6037-E443-B16C-E8F12459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Previously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17E3966-8BFA-5446-893C-32EC061CAD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14301" r="30324" b="46875"/>
          <a:stretch/>
        </p:blipFill>
        <p:spPr>
          <a:xfrm>
            <a:off x="4267200" y="1758294"/>
            <a:ext cx="4648200" cy="1676401"/>
          </a:xfr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ACA836E-CE08-FC49-BDC6-C31B9E73C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6000" r="31666" b="54000"/>
          <a:stretch/>
        </p:blipFill>
        <p:spPr>
          <a:xfrm>
            <a:off x="0" y="1137824"/>
            <a:ext cx="5791200" cy="114300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20557B9-E14F-0645-8392-595748FC7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24667" r="32082" b="48667"/>
          <a:stretch/>
        </p:blipFill>
        <p:spPr>
          <a:xfrm>
            <a:off x="304800" y="3283226"/>
            <a:ext cx="5791200" cy="15240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04F653B-5B77-7A43-9E56-7A6B5A9C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3333" r="31250" b="59408"/>
          <a:stretch/>
        </p:blipFill>
        <p:spPr>
          <a:xfrm>
            <a:off x="3295650" y="5089768"/>
            <a:ext cx="4000500" cy="9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4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FC113068-1B20-A840-98E0-235C20B06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9906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In 2015, </a:t>
            </a:r>
            <a:r>
              <a:rPr lang="da-DK" dirty="0" err="1">
                <a:solidFill>
                  <a:schemeClr val="tx1"/>
                </a:solidFill>
              </a:rPr>
              <a:t>Carvill</a:t>
            </a:r>
            <a:r>
              <a:rPr lang="da-DK" dirty="0">
                <a:solidFill>
                  <a:schemeClr val="tx1"/>
                </a:solidFill>
              </a:rPr>
              <a:t> et al., </a:t>
            </a:r>
            <a:r>
              <a:rPr lang="da-DK" dirty="0" err="1">
                <a:solidFill>
                  <a:schemeClr val="tx1"/>
                </a:solidFill>
              </a:rPr>
              <a:t>performed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targeted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resequencing</a:t>
            </a:r>
            <a:r>
              <a:rPr lang="da-DK" dirty="0">
                <a:solidFill>
                  <a:schemeClr val="tx1"/>
                </a:solidFill>
              </a:rPr>
              <a:t> in 569 </a:t>
            </a:r>
            <a:r>
              <a:rPr lang="da-DK" dirty="0" err="1">
                <a:solidFill>
                  <a:schemeClr val="tx1"/>
                </a:solidFill>
              </a:rPr>
              <a:t>individuals</a:t>
            </a:r>
            <a:r>
              <a:rPr lang="da-DK" dirty="0">
                <a:solidFill>
                  <a:schemeClr val="tx1"/>
                </a:solidFill>
              </a:rPr>
              <a:t> with </a:t>
            </a:r>
            <a:r>
              <a:rPr lang="da-DK" dirty="0" err="1">
                <a:solidFill>
                  <a:schemeClr val="tx1"/>
                </a:solidFill>
              </a:rPr>
              <a:t>epileptic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encephalopathy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Four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likely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pathogenic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i="1" dirty="0">
                <a:solidFill>
                  <a:schemeClr val="tx1"/>
                </a:solidFill>
              </a:rPr>
              <a:t>SLC6A1</a:t>
            </a:r>
            <a:r>
              <a:rPr lang="da-DK" dirty="0">
                <a:solidFill>
                  <a:schemeClr val="tx1"/>
                </a:solidFill>
              </a:rPr>
              <a:t> mutations </a:t>
            </a:r>
            <a:r>
              <a:rPr lang="da-DK" dirty="0" err="1">
                <a:solidFill>
                  <a:schemeClr val="tx1"/>
                </a:solidFill>
              </a:rPr>
              <a:t>were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found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All </a:t>
            </a:r>
            <a:r>
              <a:rPr lang="da-DK" dirty="0" err="1">
                <a:solidFill>
                  <a:schemeClr val="tx1"/>
                </a:solidFill>
              </a:rPr>
              <a:t>four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individuals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displayed</a:t>
            </a:r>
            <a:r>
              <a:rPr lang="da-DK" dirty="0">
                <a:solidFill>
                  <a:schemeClr val="tx1"/>
                </a:solidFill>
              </a:rPr>
              <a:t> a </a:t>
            </a:r>
            <a:r>
              <a:rPr lang="da-DK" dirty="0" err="1">
                <a:solidFill>
                  <a:schemeClr val="tx1"/>
                </a:solidFill>
              </a:rPr>
              <a:t>homogenic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phenotype</a:t>
            </a:r>
            <a:r>
              <a:rPr lang="da-DK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 err="1"/>
              <a:t>Onset</a:t>
            </a:r>
            <a:r>
              <a:rPr lang="da-DK" dirty="0"/>
              <a:t> of </a:t>
            </a:r>
            <a:r>
              <a:rPr lang="da-DK" dirty="0" err="1"/>
              <a:t>myoclonic</a:t>
            </a:r>
            <a:r>
              <a:rPr lang="da-DK" dirty="0"/>
              <a:t>, </a:t>
            </a:r>
            <a:r>
              <a:rPr lang="da-DK" dirty="0" err="1"/>
              <a:t>myoclonic-atonic</a:t>
            </a:r>
            <a:r>
              <a:rPr lang="da-DK" dirty="0"/>
              <a:t> or </a:t>
            </a:r>
            <a:r>
              <a:rPr lang="da-DK" dirty="0" err="1"/>
              <a:t>atonic</a:t>
            </a:r>
            <a:r>
              <a:rPr lang="da-DK" dirty="0"/>
              <a:t> </a:t>
            </a:r>
            <a:r>
              <a:rPr lang="da-DK" dirty="0" err="1"/>
              <a:t>seizures</a:t>
            </a:r>
            <a:r>
              <a:rPr lang="da-DK" dirty="0"/>
              <a:t> in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childhood</a:t>
            </a:r>
            <a:endParaRPr lang="da-DK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Presence</a:t>
            </a:r>
            <a:r>
              <a:rPr lang="da-DK" dirty="0">
                <a:solidFill>
                  <a:schemeClr val="tx1"/>
                </a:solidFill>
              </a:rPr>
              <a:t> of </a:t>
            </a:r>
            <a:r>
              <a:rPr lang="da-DK" dirty="0" err="1">
                <a:solidFill>
                  <a:schemeClr val="tx1"/>
                </a:solidFill>
              </a:rPr>
              <a:t>generalized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spike-wave</a:t>
            </a:r>
            <a:r>
              <a:rPr lang="da-DK" dirty="0">
                <a:solidFill>
                  <a:schemeClr val="tx1"/>
                </a:solidFill>
              </a:rPr>
              <a:t> or </a:t>
            </a:r>
            <a:r>
              <a:rPr lang="da-DK" dirty="0" err="1">
                <a:solidFill>
                  <a:schemeClr val="tx1"/>
                </a:solidFill>
              </a:rPr>
              <a:t>poly-spike-wave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discharges</a:t>
            </a: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Of the 569 </a:t>
            </a:r>
            <a:r>
              <a:rPr lang="da-DK" dirty="0" err="1">
                <a:solidFill>
                  <a:schemeClr val="tx1"/>
                </a:solidFill>
              </a:rPr>
              <a:t>cohort</a:t>
            </a:r>
            <a:r>
              <a:rPr lang="da-DK" dirty="0">
                <a:solidFill>
                  <a:schemeClr val="tx1"/>
                </a:solidFill>
              </a:rPr>
              <a:t>, 85 </a:t>
            </a:r>
            <a:r>
              <a:rPr lang="da-DK" dirty="0" err="1">
                <a:solidFill>
                  <a:schemeClr val="tx1"/>
                </a:solidFill>
              </a:rPr>
              <a:t>indviduals</a:t>
            </a:r>
            <a:r>
              <a:rPr lang="da-DK" dirty="0">
                <a:solidFill>
                  <a:schemeClr val="tx1"/>
                </a:solidFill>
              </a:rPr>
              <a:t> had a </a:t>
            </a:r>
            <a:r>
              <a:rPr lang="da-DK" dirty="0" err="1">
                <a:solidFill>
                  <a:schemeClr val="tx1"/>
                </a:solidFill>
              </a:rPr>
              <a:t>diagnosis</a:t>
            </a:r>
            <a:r>
              <a:rPr lang="da-DK" dirty="0">
                <a:solidFill>
                  <a:schemeClr val="tx1"/>
                </a:solidFill>
              </a:rPr>
              <a:t> of MAE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tx1"/>
                </a:solidFill>
              </a:rPr>
              <a:t>SLC6A1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was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thus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significantly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enriched</a:t>
            </a:r>
            <a:r>
              <a:rPr lang="da-DK" dirty="0">
                <a:solidFill>
                  <a:schemeClr val="tx1"/>
                </a:solidFill>
              </a:rPr>
              <a:t> in MAE patients (4/85=4.7%)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1"/>
                </a:solidFill>
              </a:rPr>
              <a:t>Validation</a:t>
            </a:r>
            <a:r>
              <a:rPr lang="da-DK" dirty="0">
                <a:solidFill>
                  <a:schemeClr val="tx1"/>
                </a:solidFill>
              </a:rPr>
              <a:t> in </a:t>
            </a:r>
            <a:r>
              <a:rPr lang="da-DK" dirty="0" err="1">
                <a:solidFill>
                  <a:schemeClr val="tx1"/>
                </a:solidFill>
              </a:rPr>
              <a:t>another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cohort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identified</a:t>
            </a:r>
            <a:r>
              <a:rPr lang="da-DK" dirty="0">
                <a:solidFill>
                  <a:schemeClr val="tx1"/>
                </a:solidFill>
              </a:rPr>
              <a:t> 2 </a:t>
            </a:r>
            <a:r>
              <a:rPr lang="da-DK" dirty="0" err="1">
                <a:solidFill>
                  <a:schemeClr val="tx1"/>
                </a:solidFill>
              </a:rPr>
              <a:t>additional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i="1" dirty="0">
                <a:solidFill>
                  <a:schemeClr val="tx1"/>
                </a:solidFill>
              </a:rPr>
              <a:t>SLC6A1</a:t>
            </a:r>
            <a:r>
              <a:rPr lang="da-DK" dirty="0">
                <a:solidFill>
                  <a:schemeClr val="tx1"/>
                </a:solidFill>
              </a:rPr>
              <a:t> MAE patients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In total 6/160 (3.75%) MAE patients have </a:t>
            </a:r>
            <a:r>
              <a:rPr lang="da-DK" i="1" dirty="0">
                <a:solidFill>
                  <a:schemeClr val="tx1"/>
                </a:solidFill>
              </a:rPr>
              <a:t>SLC6A1</a:t>
            </a:r>
            <a:r>
              <a:rPr lang="da-DK" dirty="0">
                <a:solidFill>
                  <a:schemeClr val="tx1"/>
                </a:solidFill>
              </a:rPr>
              <a:t> mutations</a:t>
            </a:r>
          </a:p>
          <a:p>
            <a:r>
              <a:rPr lang="da-DK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030797-9AA3-9148-AEAE-997C8246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1" y="304800"/>
            <a:ext cx="8229600" cy="563563"/>
          </a:xfrm>
        </p:spPr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Previously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61191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222BBFA-D092-C547-8610-54D76FD3EC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Atypical features noted by </a:t>
            </a:r>
            <a:r>
              <a:rPr lang="en-US" dirty="0" err="1">
                <a:solidFill>
                  <a:schemeClr val="tx1"/>
                </a:solidFill>
              </a:rPr>
              <a:t>Carvill</a:t>
            </a:r>
            <a:r>
              <a:rPr lang="en-US" dirty="0">
                <a:solidFill>
                  <a:schemeClr val="tx1"/>
                </a:solidFill>
              </a:rPr>
              <a:t> et al.: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preceeding</a:t>
            </a:r>
            <a:r>
              <a:rPr lang="en-US" dirty="0">
                <a:solidFill>
                  <a:schemeClr val="tx1"/>
                </a:solidFill>
              </a:rPr>
              <a:t> developmental delay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developmental slowing or regression in 4/8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Six individuals had autistic features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Two had tremors, one of whom also had ataxia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One had prominent manual stereotypies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Only 3 individuals had GTCs (2 of who were mother and daughter)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7/8 were female (possibly reflection of small cohort)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47EB0D-A16C-0144-94E4-B8129662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Previously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8365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035F061-6CC6-8449-87E9-B54F28A567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Normal development before epilepsy onset and absence of structural brain abnormalities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Onset of myoclonic, myoclonic-atonic or atonic seizures between 7 months and 6 years of age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2-3 Hz generalized spikes/polyspikes-and-slow waves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Diagnosis of Benign Myoclonic Epilepsy of Infancy, Severe Myoclonic Epilepsy of Infancy and Lennox-Gastaut Syndrome have been excluded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Genes responsible for MAE: </a:t>
            </a:r>
            <a:r>
              <a:rPr lang="en-US" i="1" dirty="0">
                <a:solidFill>
                  <a:schemeClr val="tx1"/>
                </a:solidFill>
              </a:rPr>
              <a:t>SLC2A1, GABRG2, CHD2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630E46-28CD-7547-AC75-C5FA5BFF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Myoclonic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Atonic</a:t>
            </a:r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Epilepsy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7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283D99D-9462-4E4C-A317-8167405BA8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47762"/>
            <a:ext cx="8229600" cy="5024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Inital</a:t>
            </a:r>
            <a:r>
              <a:rPr lang="en-US" dirty="0">
                <a:solidFill>
                  <a:schemeClr val="tx1"/>
                </a:solidFill>
              </a:rPr>
              <a:t> study: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Patients with presumed pathogenic variants in </a:t>
            </a:r>
            <a:r>
              <a:rPr lang="en-US" sz="1400" i="1" dirty="0">
                <a:solidFill>
                  <a:schemeClr val="tx1"/>
                </a:solidFill>
              </a:rPr>
              <a:t>SLC6A1</a:t>
            </a:r>
            <a:r>
              <a:rPr lang="en-US" sz="1400" dirty="0">
                <a:solidFill>
                  <a:schemeClr val="tx1"/>
                </a:solidFill>
              </a:rPr>
              <a:t> were collected through an international collaboration between epilepsy genetic centers worldwide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All EEGs were reviewed by a single </a:t>
            </a:r>
            <a:r>
              <a:rPr lang="en-US" sz="1400" dirty="0" err="1">
                <a:solidFill>
                  <a:schemeClr val="tx1"/>
                </a:solidFill>
              </a:rPr>
              <a:t>epileptologist</a:t>
            </a:r>
            <a:r>
              <a:rPr lang="en-US" sz="1400" dirty="0">
                <a:solidFill>
                  <a:schemeClr val="tx1"/>
                </a:solidFill>
              </a:rPr>
              <a:t> (Elena </a:t>
            </a:r>
            <a:r>
              <a:rPr lang="en-US" sz="1400" dirty="0" err="1">
                <a:solidFill>
                  <a:schemeClr val="tx1"/>
                </a:solidFill>
              </a:rPr>
              <a:t>Gardella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Atypical absences were defined as absence seizures with additional clinical features (e.g. Myoclonic jerks) and with an EEG pattern of diffuse spike-wave &lt;3 c/sec with a slower onset and offset compared to typical absence seizures</a:t>
            </a: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Patients with an electro-clinical picture suggesting a generalized epilepsy resembling MAE, but not fulfilling the diagnostic </a:t>
            </a:r>
            <a:r>
              <a:rPr lang="en-US" sz="1400" dirty="0" err="1">
                <a:solidFill>
                  <a:schemeClr val="tx1"/>
                </a:solidFill>
              </a:rPr>
              <a:t>criterias</a:t>
            </a:r>
            <a:r>
              <a:rPr lang="en-US" sz="1400" dirty="0">
                <a:solidFill>
                  <a:schemeClr val="tx1"/>
                </a:solidFill>
              </a:rPr>
              <a:t> were classified as MAE-lik</a:t>
            </a:r>
            <a:r>
              <a:rPr lang="en-US" sz="1400" dirty="0"/>
              <a:t>e</a:t>
            </a:r>
          </a:p>
          <a:p>
            <a:pPr marL="457200" lvl="1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Follow-up study: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Collecting through </a:t>
            </a:r>
            <a:r>
              <a:rPr lang="en-US" sz="1400" i="1" dirty="0"/>
              <a:t>SLC6A1</a:t>
            </a:r>
            <a:r>
              <a:rPr lang="en-US" sz="1400" dirty="0"/>
              <a:t> Connect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72F0BB-0DFD-C448-84CE-86D5D262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>
                    <a:lumMod val="50000"/>
                  </a:schemeClr>
                </a:solidFill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25499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96C1EC1-0B37-2440-A1CF-754531E4F2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Initial study: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27 unpublished patients with</a:t>
            </a:r>
            <a:r>
              <a:rPr lang="en-US" i="1" dirty="0">
                <a:solidFill>
                  <a:schemeClr val="tx1"/>
                </a:solidFill>
              </a:rPr>
              <a:t> SLC6A1 </a:t>
            </a:r>
            <a:r>
              <a:rPr lang="en-US" dirty="0">
                <a:solidFill>
                  <a:schemeClr val="tx1"/>
                </a:solidFill>
              </a:rPr>
              <a:t>(21 probands + six affected family members)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 previously published cases were included for electroencephalographic characterization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total, 31 patients with </a:t>
            </a:r>
            <a:r>
              <a:rPr lang="en-US" i="1" dirty="0">
                <a:solidFill>
                  <a:schemeClr val="tx1"/>
                </a:solidFill>
              </a:rPr>
              <a:t>SLC6A1</a:t>
            </a:r>
            <a:r>
              <a:rPr lang="en-US" dirty="0">
                <a:solidFill>
                  <a:schemeClr val="tx1"/>
                </a:solidFill>
              </a:rPr>
              <a:t> variants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Follow-up study: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13 unpublished patients (probands only)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total 40 probands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C5D8C7B-55CC-654C-A239-6DD0BD88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solidFill>
                  <a:schemeClr val="accent3">
                    <a:lumMod val="50000"/>
                  </a:schemeClr>
                </a:solidFill>
              </a:rPr>
              <a:t>Results</a:t>
            </a:r>
            <a:endParaRPr lang="da-DK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70190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69963</TotalTime>
  <Words>3487</Words>
  <Application>Microsoft Macintosh PowerPoint</Application>
  <PresentationFormat>Skærmshow (4:3)</PresentationFormat>
  <Paragraphs>366</Paragraphs>
  <Slides>26</Slides>
  <Notes>25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3" baseType="lpstr">
      <vt:lpstr>Arial</vt:lpstr>
      <vt:lpstr>Bebas Neue</vt:lpstr>
      <vt:lpstr>Calibri</vt:lpstr>
      <vt:lpstr>Courier New</vt:lpstr>
      <vt:lpstr>Verdana</vt:lpstr>
      <vt:lpstr>Wingdings</vt:lpstr>
      <vt:lpstr>Brugerdefineret design</vt:lpstr>
      <vt:lpstr>SLC6A1: MAE and more</vt:lpstr>
      <vt:lpstr>Background</vt:lpstr>
      <vt:lpstr>Background</vt:lpstr>
      <vt:lpstr>Previously..</vt:lpstr>
      <vt:lpstr>Previously..</vt:lpstr>
      <vt:lpstr>Previously…</vt:lpstr>
      <vt:lpstr>Myoclonic Atonic Epilepsy</vt:lpstr>
      <vt:lpstr>Methods</vt:lpstr>
      <vt:lpstr>Results</vt:lpstr>
      <vt:lpstr>CASE:</vt:lpstr>
      <vt:lpstr>CASE:</vt:lpstr>
      <vt:lpstr>Epilepsy phenotype</vt:lpstr>
      <vt:lpstr>Epilepsy phenotype</vt:lpstr>
      <vt:lpstr>Epilepsy phenotype</vt:lpstr>
      <vt:lpstr>Cognitive development</vt:lpstr>
      <vt:lpstr>Cognitive development</vt:lpstr>
      <vt:lpstr>Neurologic features</vt:lpstr>
      <vt:lpstr>Neurophysiology</vt:lpstr>
      <vt:lpstr>Neurophysiology</vt:lpstr>
      <vt:lpstr>MRI</vt:lpstr>
      <vt:lpstr>Genetics</vt:lpstr>
      <vt:lpstr>Genetics</vt:lpstr>
      <vt:lpstr>Genetics</vt:lpstr>
      <vt:lpstr>Functional effects</vt:lpstr>
      <vt:lpstr>In the pipeline</vt:lpstr>
      <vt:lpstr>Take home messages</vt:lpstr>
    </vt:vector>
  </TitlesOfParts>
  <Company>LIME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adrienne.reynolds</dc:creator>
  <cp:lastModifiedBy>Katrine Johannesen</cp:lastModifiedBy>
  <cp:revision>470</cp:revision>
  <cp:lastPrinted>2018-06-14T08:21:34Z</cp:lastPrinted>
  <dcterms:created xsi:type="dcterms:W3CDTF">2011-12-26T17:46:32Z</dcterms:created>
  <dcterms:modified xsi:type="dcterms:W3CDTF">2019-06-21T19:34:32Z</dcterms:modified>
</cp:coreProperties>
</file>